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99244900136517"/>
          <c:y val="0.12752929707873181"/>
          <c:w val="0.71600755099863467"/>
          <c:h val="0.85160589463450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Лохина та чорниця</c:v>
                </c:pt>
                <c:pt idx="1">
                  <c:v>Груша</c:v>
                </c:pt>
                <c:pt idx="2">
                  <c:v>Яблуня</c:v>
                </c:pt>
                <c:pt idx="3">
                  <c:v>Черешня</c:v>
                </c:pt>
                <c:pt idx="4">
                  <c:v>Ліщина та горіх</c:v>
                </c:pt>
                <c:pt idx="5">
                  <c:v>Виноград</c:v>
                </c:pt>
                <c:pt idx="6">
                  <c:v>Суниця садова</c:v>
                </c:pt>
                <c:pt idx="7">
                  <c:v>Ожина</c:v>
                </c:pt>
                <c:pt idx="8">
                  <c:v>Малина</c:v>
                </c:pt>
                <c:pt idx="9">
                  <c:v>Персик</c:v>
                </c:pt>
                <c:pt idx="10">
                  <c:v>Порічка</c:v>
                </c:pt>
                <c:pt idx="11">
                  <c:v>Аґрус</c:v>
                </c:pt>
                <c:pt idx="12">
                  <c:v>Смородина</c:v>
                </c:pt>
                <c:pt idx="13">
                  <c:v>Обліпиха </c:v>
                </c:pt>
                <c:pt idx="14">
                  <c:v>Абрикос</c:v>
                </c:pt>
                <c:pt idx="15">
                  <c:v>Слива </c:v>
                </c:pt>
                <c:pt idx="16">
                  <c:v>Вишня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350</c:v>
                </c:pt>
                <c:pt idx="4">
                  <c:v>250</c:v>
                </c:pt>
                <c:pt idx="5">
                  <c:v>225</c:v>
                </c:pt>
                <c:pt idx="6">
                  <c:v>225</c:v>
                </c:pt>
                <c:pt idx="7">
                  <c:v>225</c:v>
                </c:pt>
                <c:pt idx="8">
                  <c:v>190</c:v>
                </c:pt>
                <c:pt idx="9">
                  <c:v>170</c:v>
                </c:pt>
                <c:pt idx="10">
                  <c:v>150</c:v>
                </c:pt>
                <c:pt idx="11">
                  <c:v>150</c:v>
                </c:pt>
                <c:pt idx="12">
                  <c:v>140</c:v>
                </c:pt>
                <c:pt idx="13">
                  <c:v>140</c:v>
                </c:pt>
                <c:pt idx="14">
                  <c:v>140</c:v>
                </c:pt>
                <c:pt idx="15">
                  <c:v>140</c:v>
                </c:pt>
                <c:pt idx="1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3-4FED-B76C-DCF8C5E89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48"/>
        <c:axId val="219496888"/>
        <c:axId val="219497280"/>
      </c:barChart>
      <c:catAx>
        <c:axId val="219496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9497280"/>
        <c:crosses val="autoZero"/>
        <c:auto val="1"/>
        <c:lblAlgn val="l"/>
        <c:lblOffset val="100"/>
        <c:noMultiLvlLbl val="0"/>
      </c:catAx>
      <c:valAx>
        <c:axId val="219497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49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D275-FAE4-4691-8BC3-0C3357E98BF1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0650-C97A-4B9A-9F0A-C3DF7E3D7A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70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6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9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40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99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48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23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28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7156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4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9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23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92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37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2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7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6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42D9-9E0E-46C0-90DD-D623AD35BF20}" type="datetimeFigureOut">
              <a:rPr lang="uk-UA" smtClean="0"/>
              <a:t>11.07.2023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A1DA-2186-4228-8A84-DF5649BD60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53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10.png"/><Relationship Id="rId1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9" y="196437"/>
            <a:ext cx="1522357" cy="76117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9899" y="2983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D4CD00"/>
                </a:solidFill>
                <a:latin typeface="Arial Black" pitchFamily="34" charset="0"/>
              </a:rPr>
              <a:t>ГРАНТИ ВІД ДЕРЖАВИ</a:t>
            </a:r>
          </a:p>
        </p:txBody>
      </p:sp>
    </p:spTree>
    <p:extLst>
      <p:ext uri="{BB962C8B-B14F-4D97-AF65-F5344CB8AC3E}">
        <p14:creationId xmlns:p14="http://schemas.microsoft.com/office/powerpoint/2010/main" val="2071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3" y="145110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46" y="284635"/>
            <a:ext cx="740226" cy="740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31650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840756" y="1836237"/>
            <a:ext cx="51022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тис. грн.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тис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*грант, який надається одному отримувачу, визначається відповідно до його запиту, але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менше 50 тис. грн.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842823" y="2579888"/>
            <a:ext cx="5253841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покриття таких витрат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як: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меблів, обладнання (крім транспортних засобів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необхідного для провадження господарської діяльності 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ліцензійного програмного забезпечення, тварин, сировини, матеріалів, товарів та послуг, пов’язаних з виробництвом продукції/ наданням послуг 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маркетингу та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реклами (якщо така послуга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 плата за нежитлове приміщення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(якщо такі витрати становлять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25 %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(якщо така орендна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лізинг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(крім автомобілів, мотоциклів та інших  транспортних засобів особистого користування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 концесія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836307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1" y="5143723"/>
            <a:ext cx="3390046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15 робочих днів 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ru-RU" sz="1200" dirty="0">
              <a:solidFill>
                <a:srgbClr val="D4CD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Оплата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86984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84844" y="5669147"/>
            <a:ext cx="582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отримання гранту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не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бюджету податки та збори протягом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1997648" y="533068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869342" y="118096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4" y="24400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: СВОЯ СПРАВА</a:t>
            </a:r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88" y="229541"/>
            <a:ext cx="766744" cy="75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73" y="1279542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61377" y="1341277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2136" y="2556403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836" y="236167"/>
            <a:ext cx="672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: СВІЙ САД</a:t>
            </a:r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37" y="1980415"/>
            <a:ext cx="652929" cy="3264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банку</a:t>
            </a:r>
          </a:p>
          <a:p>
            <a:pPr marL="216000"/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7304" y="2399215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висаджування насаджень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568501" y="3345368"/>
            <a:ext cx="1779762" cy="4147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7" y="1512990"/>
            <a:ext cx="430138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5" y="1517060"/>
            <a:ext cx="430138" cy="4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35" y="1544893"/>
            <a:ext cx="375164" cy="375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0" y="3235017"/>
            <a:ext cx="495902" cy="495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4" y="3308752"/>
            <a:ext cx="430138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9" y="3391084"/>
            <a:ext cx="652929" cy="326464"/>
          </a:xfrm>
          <a:prstGeom prst="rect">
            <a:avLst/>
          </a:prstGeom>
        </p:spPr>
      </p:pic>
      <p:cxnSp>
        <p:nvCxnSpPr>
          <p:cNvPr id="24" name="Соединительная линия уступом 23"/>
          <p:cNvCxnSpPr>
            <a:stCxn id="18" idx="3"/>
            <a:endCxn id="13" idx="0"/>
          </p:cNvCxnSpPr>
          <p:nvPr/>
        </p:nvCxnSpPr>
        <p:spPr>
          <a:xfrm>
            <a:off x="8196595" y="1728990"/>
            <a:ext cx="1793707" cy="25142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9993085" y="2345539"/>
            <a:ext cx="1" cy="999829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1"/>
            <a:endCxn id="23" idx="3"/>
          </p:cNvCxnSpPr>
          <p:nvPr/>
        </p:nvCxnSpPr>
        <p:spPr>
          <a:xfrm flipH="1">
            <a:off x="8462398" y="3552719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6785" y="1569316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97723" y="4481551"/>
            <a:ext cx="5580810" cy="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1563076"/>
            <a:ext cx="252000" cy="252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0" y="4625702"/>
            <a:ext cx="252000" cy="25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319549" y="1759348"/>
            <a:ext cx="1853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3425" y="3794625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45408" y="38274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76" y="4596705"/>
            <a:ext cx="432000" cy="43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10" y="4651408"/>
            <a:ext cx="652929" cy="3264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6" y="4601612"/>
            <a:ext cx="430138" cy="432000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7379309" y="4741728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385358" y="490506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9578608" y="4817612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238121" y="5143858"/>
            <a:ext cx="192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6534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6" y="2104296"/>
            <a:ext cx="432000" cy="432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204154" y="3416027"/>
            <a:ext cx="3158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держава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64693" y="202572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</a:p>
          <a:p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2117" y="1532808"/>
            <a:ext cx="1682328" cy="46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ридичні особи</a:t>
            </a:r>
          </a:p>
          <a:p>
            <a:pPr>
              <a:lnSpc>
                <a:spcPct val="0"/>
              </a:lnSpc>
              <a:spcAft>
                <a:spcPts val="100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2336" y="4644244"/>
            <a:ext cx="2332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реалізації проекту висадки не повинен перевищувати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місця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проекту висадки насаджень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новий сад, ягідник чи виноградник системою зрошення з водозабором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років</a:t>
            </a:r>
            <a:endParaRPr lang="ru-RU" sz="10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336" y="2188492"/>
            <a:ext cx="140135" cy="18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322771" y="2024789"/>
            <a:ext cx="696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</a:p>
          <a:p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" y="1569316"/>
            <a:ext cx="430138" cy="432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297069" y="2929637"/>
            <a:ext cx="5588603" cy="375874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7505" y="2942473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Диаграмма 55"/>
          <p:cNvGraphicFramePr/>
          <p:nvPr>
            <p:extLst/>
          </p:nvPr>
        </p:nvGraphicFramePr>
        <p:xfrm>
          <a:off x="50915" y="3711296"/>
          <a:ext cx="4441186" cy="316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6754" y="3831714"/>
            <a:ext cx="518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*Граничні суми співфінансування на гектар, тис. грн.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94444" y="1061225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80220" y="105849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45"/>
          <p:cNvSpPr/>
          <p:nvPr/>
        </p:nvSpPr>
        <p:spPr>
          <a:xfrm>
            <a:off x="728043" y="2075964"/>
            <a:ext cx="273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висадки та облаштування нового саду, ягіднику, винограднику</a:t>
            </a:r>
            <a:endParaRPr lang="uk-UA" sz="1400" b="1" dirty="0">
              <a:latin typeface="Arial Black" panose="020B0A040201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5" y="1548039"/>
            <a:ext cx="432000" cy="432000"/>
          </a:xfrm>
          <a:prstGeom prst="rect">
            <a:avLst/>
          </a:prstGeom>
        </p:spPr>
      </p:pic>
      <p:sp>
        <p:nvSpPr>
          <p:cNvPr id="67" name="Прямоугольник 6"/>
          <p:cNvSpPr/>
          <p:nvPr/>
        </p:nvSpPr>
        <p:spPr>
          <a:xfrm>
            <a:off x="3243948" y="1516464"/>
            <a:ext cx="313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 постійно працюючих та сезонних працівників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44"/>
          <p:cNvSpPr/>
          <p:nvPr/>
        </p:nvSpPr>
        <p:spPr>
          <a:xfrm>
            <a:off x="728043" y="3474029"/>
            <a:ext cx="20536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4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2" y="3451210"/>
            <a:ext cx="432000" cy="43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2686" y="3431406"/>
            <a:ext cx="432000" cy="432000"/>
          </a:xfrm>
          <a:prstGeom prst="rect">
            <a:avLst/>
          </a:prstGeom>
        </p:spPr>
      </p:pic>
      <p:sp>
        <p:nvSpPr>
          <p:cNvPr id="71" name="Скругленный прямоугольник 59"/>
          <p:cNvSpPr/>
          <p:nvPr/>
        </p:nvSpPr>
        <p:spPr>
          <a:xfrm>
            <a:off x="4344884" y="422913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56"/>
          <p:cNvSpPr/>
          <p:nvPr/>
        </p:nvSpPr>
        <p:spPr>
          <a:xfrm>
            <a:off x="0" y="2538950"/>
            <a:ext cx="63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4444" y="234402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66" y="118844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32" y="267406"/>
            <a:ext cx="740226" cy="740226"/>
          </a:xfrm>
          <a:prstGeom prst="rect">
            <a:avLst/>
          </a:prstGeom>
        </p:spPr>
      </p:pic>
      <p:sp>
        <p:nvSpPr>
          <p:cNvPr id="62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137" y="262693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9" y="147135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5" y="295697"/>
            <a:ext cx="740226" cy="740226"/>
          </a:xfrm>
          <a:prstGeom prst="rect">
            <a:avLst/>
          </a:prstGeom>
        </p:spPr>
      </p:pic>
      <p:sp>
        <p:nvSpPr>
          <p:cNvPr id="61" name="Прямоугольник 21"/>
          <p:cNvSpPr/>
          <p:nvPr/>
        </p:nvSpPr>
        <p:spPr>
          <a:xfrm>
            <a:off x="182661" y="210166"/>
            <a:ext cx="61927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: СВОЯ ТЕПЛИЦЯ»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sp>
        <p:nvSpPr>
          <p:cNvPr id="63" name="Скругленный прямоугольник 70"/>
          <p:cNvSpPr/>
          <p:nvPr/>
        </p:nvSpPr>
        <p:spPr>
          <a:xfrm>
            <a:off x="156534" y="2707779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499403" y="3038822"/>
            <a:ext cx="1779762" cy="414701"/>
          </a:xfrm>
          <a:prstGeom prst="rect">
            <a:avLst/>
          </a:prstGeom>
        </p:spPr>
      </p:pic>
      <p:sp>
        <p:nvSpPr>
          <p:cNvPr id="75" name="Прямоугольник 26"/>
          <p:cNvSpPr/>
          <p:nvPr/>
        </p:nvSpPr>
        <p:spPr>
          <a:xfrm>
            <a:off x="2184954" y="1981674"/>
            <a:ext cx="11252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uk-UA" sz="12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ід 0,4</a:t>
            </a:r>
          </a:p>
          <a:p>
            <a:r>
              <a:rPr lang="uk-UA" sz="12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2 </a:t>
            </a:r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  </a:t>
            </a:r>
            <a:endParaRPr lang="uk-UA" sz="1200" dirty="0" smtClean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+/-20%</a:t>
            </a:r>
            <a:endParaRPr lang="ru-RU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374698" y="2758577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5179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будівництво </a:t>
            </a:r>
            <a:r>
              <a:rPr lang="uk-UA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1 000 </a:t>
            </a:r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модульних теплиць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9" y="1389321"/>
            <a:ext cx="430138" cy="432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" y="2079869"/>
            <a:ext cx="432000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84" name="Прямоугольник 3"/>
          <p:cNvSpPr/>
          <p:nvPr/>
        </p:nvSpPr>
        <p:spPr>
          <a:xfrm>
            <a:off x="708601" y="2065036"/>
            <a:ext cx="146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 тепличний </a:t>
            </a: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на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682725" y="1514888"/>
            <a:ext cx="163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7" y="3870660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581151" y="3554421"/>
            <a:ext cx="30076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грн</a:t>
            </a:r>
            <a:endParaRPr lang="uk-U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- 0,6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- 1,2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- 2,4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4464804" y="3855827"/>
            <a:ext cx="126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30%+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875826"/>
            <a:ext cx="432000" cy="43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27" y="1393391"/>
            <a:ext cx="430138" cy="43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7" y="1421224"/>
            <a:ext cx="375164" cy="375164"/>
          </a:xfrm>
          <a:prstGeom prst="rect">
            <a:avLst/>
          </a:prstGeom>
        </p:spPr>
      </p:pic>
      <p:sp>
        <p:nvSpPr>
          <p:cNvPr id="99" name="Прямоугольник 48"/>
          <p:cNvSpPr/>
          <p:nvPr/>
        </p:nvSpPr>
        <p:spPr>
          <a:xfrm>
            <a:off x="10250451" y="1832218"/>
            <a:ext cx="1882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9"/>
          <p:cNvSpPr/>
          <p:nvPr/>
        </p:nvSpPr>
        <p:spPr>
          <a:xfrm>
            <a:off x="6633165" y="3487372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50"/>
          <p:cNvSpPr/>
          <p:nvPr/>
        </p:nvSpPr>
        <p:spPr>
          <a:xfrm>
            <a:off x="9310795" y="34339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22" y="1895406"/>
            <a:ext cx="652929" cy="326464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62" y="2928471"/>
            <a:ext cx="495902" cy="495902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06" y="3002206"/>
            <a:ext cx="430138" cy="432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71" y="3084538"/>
            <a:ext cx="652929" cy="32646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cxnSp>
        <p:nvCxnSpPr>
          <p:cNvPr id="110" name="Соединительная линия уступом 59"/>
          <p:cNvCxnSpPr>
            <a:stCxn id="79" idx="3"/>
            <a:endCxn id="104" idx="0"/>
          </p:cNvCxnSpPr>
          <p:nvPr/>
        </p:nvCxnSpPr>
        <p:spPr>
          <a:xfrm>
            <a:off x="8127497" y="1605321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60"/>
          <p:cNvCxnSpPr>
            <a:stCxn id="104" idx="2"/>
          </p:cNvCxnSpPr>
          <p:nvPr/>
        </p:nvCxnSpPr>
        <p:spPr>
          <a:xfrm flipH="1">
            <a:off x="9923986" y="2221870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61"/>
          <p:cNvCxnSpPr>
            <a:stCxn id="65" idx="1"/>
            <a:endCxn id="108" idx="3"/>
          </p:cNvCxnSpPr>
          <p:nvPr/>
        </p:nvCxnSpPr>
        <p:spPr>
          <a:xfrm flipH="1">
            <a:off x="8393300" y="3246173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8" y="1395424"/>
            <a:ext cx="252000" cy="252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6" y="1501492"/>
            <a:ext cx="432000" cy="432000"/>
          </a:xfrm>
          <a:prstGeom prst="rect">
            <a:avLst/>
          </a:prstGeom>
        </p:spPr>
      </p:pic>
      <p:sp>
        <p:nvSpPr>
          <p:cNvPr id="131" name="Прямоугольник 6"/>
          <p:cNvSpPr/>
          <p:nvPr/>
        </p:nvSpPr>
        <p:spPr>
          <a:xfrm>
            <a:off x="2974759" y="1563227"/>
            <a:ext cx="313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56"/>
          <p:cNvSpPr/>
          <p:nvPr/>
        </p:nvSpPr>
        <p:spPr>
          <a:xfrm>
            <a:off x="2976658" y="2035746"/>
            <a:ext cx="313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типової теплиці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47"/>
          <p:cNvSpPr/>
          <p:nvPr/>
        </p:nvSpPr>
        <p:spPr>
          <a:xfrm>
            <a:off x="345936" y="5261685"/>
            <a:ext cx="5475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будівництва модульної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теплиці не повинен перевищувати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щонайменше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чоловік на 1 га нових робочих місць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будівництва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не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59"/>
          <p:cNvSpPr/>
          <p:nvPr/>
        </p:nvSpPr>
        <p:spPr>
          <a:xfrm>
            <a:off x="2170569" y="488967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банку</a:t>
            </a:r>
          </a:p>
          <a:p>
            <a:pPr marL="216000"/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03" y="152572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69" y="301134"/>
            <a:ext cx="740226" cy="740226"/>
          </a:xfrm>
          <a:prstGeom prst="rect">
            <a:avLst/>
          </a:prstGeom>
        </p:spPr>
      </p:pic>
      <p:sp>
        <p:nvSpPr>
          <p:cNvPr id="63" name="Скругленный прямоугольник 70"/>
          <p:cNvSpPr/>
          <p:nvPr/>
        </p:nvSpPr>
        <p:spPr>
          <a:xfrm>
            <a:off x="123299" y="2677956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220921" y="2727630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держави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2382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Перші </a:t>
            </a:r>
            <a:r>
              <a:rPr lang="uk-UA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</a:t>
            </a:r>
            <a:r>
              <a:rPr lang="uk-UA" sz="1400" b="1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000 </a:t>
            </a:r>
            <a:r>
              <a:rPr lang="uk-UA" sz="1400" b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грантів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258530" y="4744404"/>
            <a:ext cx="1975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Наступні </a:t>
            </a:r>
            <a:r>
              <a:rPr lang="uk-UA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0" y="4227326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17672" y="3671759"/>
            <a:ext cx="32172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проекту,</a:t>
            </a:r>
            <a:b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не більше </a:t>
            </a:r>
            <a:r>
              <a:rPr lang="en-US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616944" y="4227326"/>
            <a:ext cx="1983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%+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власних* чи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кредитних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685530"/>
            <a:ext cx="432000" cy="432000"/>
          </a:xfrm>
          <a:prstGeom prst="rect">
            <a:avLst/>
          </a:prstGeom>
        </p:spPr>
      </p:pic>
      <p:sp>
        <p:nvSpPr>
          <p:cNvPr id="95" name="Прямоугольник 17"/>
          <p:cNvSpPr/>
          <p:nvPr/>
        </p:nvSpPr>
        <p:spPr>
          <a:xfrm>
            <a:off x="619487" y="5135048"/>
            <a:ext cx="23846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проекту,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 не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або 50% суми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0" y="5143723"/>
            <a:ext cx="3836909" cy="201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вносить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або 50%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необхідної для перерахування</a:t>
            </a:r>
          </a:p>
          <a:p>
            <a:r>
              <a:rPr lang="uk-UA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4808292"/>
            <a:ext cx="140134" cy="1800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" y="5881467"/>
            <a:ext cx="430138" cy="432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1" y="5158710"/>
            <a:ext cx="432000" cy="432000"/>
          </a:xfrm>
          <a:prstGeom prst="rect">
            <a:avLst/>
          </a:prstGeom>
        </p:spPr>
      </p:pic>
      <p:sp>
        <p:nvSpPr>
          <p:cNvPr id="123" name="Прямоугольник 75"/>
          <p:cNvSpPr/>
          <p:nvPr/>
        </p:nvSpPr>
        <p:spPr>
          <a:xfrm>
            <a:off x="617471" y="5866634"/>
            <a:ext cx="210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%+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власних*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3016581" y="4463594"/>
            <a:ext cx="32413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нових робочих місць згідно отриманої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сплата протягом 3 років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дня отримання гранту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податків, зборів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(обов’язкових платежів), єдиного внеску на загальнообов’язкове державне соціальне страхування до зведеного бюджету України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розмірі отриманого гранту</a:t>
            </a:r>
            <a:endParaRPr lang="uk-UA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3486227" y="401666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21"/>
          <p:cNvSpPr/>
          <p:nvPr/>
        </p:nvSpPr>
        <p:spPr>
          <a:xfrm>
            <a:off x="219400" y="201887"/>
            <a:ext cx="6170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: НОВИЙ РІВЕНЬ» 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34684"/>
            <a:ext cx="301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6" y="3437213"/>
            <a:ext cx="216265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91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endCxn id="89" idx="3"/>
          </p:cNvCxnSpPr>
          <p:nvPr/>
        </p:nvCxnSpPr>
        <p:spPr>
          <a:xfrm flipH="1" flipV="1">
            <a:off x="8145520" y="3244106"/>
            <a:ext cx="1581927" cy="353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1" y="2879849"/>
            <a:ext cx="586008" cy="58600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4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2725" y="140291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459" y="1529155"/>
            <a:ext cx="432000" cy="432000"/>
          </a:xfrm>
          <a:prstGeom prst="rect">
            <a:avLst/>
          </a:prstGeom>
        </p:spPr>
      </p:pic>
      <p:sp>
        <p:nvSpPr>
          <p:cNvPr id="96" name="Прямоугольник 56"/>
          <p:cNvSpPr/>
          <p:nvPr/>
        </p:nvSpPr>
        <p:spPr>
          <a:xfrm>
            <a:off x="2726577" y="1415476"/>
            <a:ext cx="33466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нових виробництв переробних підприємств або збільшення потужностей існуючих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endParaRPr lang="uk-UA" sz="11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придбання основних засобів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виробництва, в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яке підлягає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еєстрації як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тз</a:t>
            </a:r>
            <a:endParaRPr lang="uk-UA" sz="11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їх в експлуатацію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56"/>
          <p:cNvSpPr/>
          <p:nvPr/>
        </p:nvSpPr>
        <p:spPr>
          <a:xfrm>
            <a:off x="169123" y="6325997"/>
            <a:ext cx="400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несок за рахунок власних коштів отримувача </a:t>
            </a:r>
          </a:p>
          <a:p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 кредитних) має становити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20%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вартості проекту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582986" y="2904916"/>
          <a:ext cx="6170556" cy="313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22">
                  <a:extLst>
                    <a:ext uri="{9D8B030D-6E8A-4147-A177-3AD203B41FA5}">
                      <a16:colId xmlns:a16="http://schemas.microsoft.com/office/drawing/2014/main" val="18046609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Кольга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Іван Іванович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7204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посада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Головний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економіст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сектору ММСБ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590516"/>
                  </a:ext>
                </a:extLst>
              </a:tr>
              <a:tr h="660331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телефону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uk-U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380995420861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9478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електронна адреса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kolhaii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@oschadbank.ua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</a:t>
                      </a:r>
                      <a:r>
                        <a:rPr lang="uk-UA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банку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www.oschadbank.ua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702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8" y="1997076"/>
            <a:ext cx="4686300" cy="83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Aft>
                <a:spcPts val="800"/>
              </a:spcAft>
            </a:pPr>
            <a:r>
              <a:rPr lang="uk-UA" sz="3000" kern="0" dirty="0" smtClean="0">
                <a:solidFill>
                  <a:schemeClr val="bg1"/>
                </a:solidFill>
                <a:latin typeface="Arial Black" pitchFamily="34" charset="0"/>
                <a:ea typeface="Helvetica Light"/>
                <a:cs typeface="Arial" pitchFamily="34" charset="0"/>
              </a:rPr>
              <a:t>Ваш персональний менеджер</a:t>
            </a:r>
            <a:endParaRPr lang="uk-UA" sz="3000" kern="0" dirty="0">
              <a:solidFill>
                <a:schemeClr val="bg1"/>
              </a:solidFill>
              <a:latin typeface="Arial Black" pitchFamily="34" charset="0"/>
              <a:ea typeface="Helvetica Ligh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79999" cy="35218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390" y="3049456"/>
            <a:ext cx="432000" cy="43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390" y="5482856"/>
            <a:ext cx="432000" cy="43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252" y="4856726"/>
            <a:ext cx="430138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390" y="3645106"/>
            <a:ext cx="432000" cy="4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500" y="424075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Широкий екран</PresentationFormat>
  <Paragraphs>168</Paragraphs>
  <Slides>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Light</vt:lpstr>
      <vt:lpstr>Symbol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Кольга Іван Іванович</dc:creator>
  <cp:lastModifiedBy>Наташа Гусак</cp:lastModifiedBy>
  <cp:revision>2</cp:revision>
  <dcterms:created xsi:type="dcterms:W3CDTF">2023-02-17T13:21:09Z</dcterms:created>
  <dcterms:modified xsi:type="dcterms:W3CDTF">2023-07-11T07:01:43Z</dcterms:modified>
</cp:coreProperties>
</file>