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51" r:id="rId5"/>
    <p:sldId id="301" r:id="rId6"/>
    <p:sldId id="302" r:id="rId7"/>
    <p:sldId id="359" r:id="rId8"/>
    <p:sldId id="321" r:id="rId9"/>
    <p:sldId id="322" r:id="rId10"/>
    <p:sldId id="350" r:id="rId11"/>
    <p:sldId id="357" r:id="rId12"/>
    <p:sldId id="326" r:id="rId13"/>
    <p:sldId id="296" r:id="rId14"/>
    <p:sldId id="353" r:id="rId15"/>
    <p:sldId id="287" r:id="rId16"/>
    <p:sldId id="32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ечитайло Артем Анатолійович" initials="НАА" lastIdx="4" clrIdx="0">
    <p:extLst>
      <p:ext uri="{19B8F6BF-5375-455C-9EA6-DF929625EA0E}">
        <p15:presenceInfo xmlns:p15="http://schemas.microsoft.com/office/powerpoint/2012/main" userId="Нечитайло Артем Анатолій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D00"/>
    <a:srgbClr val="2C5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87" autoAdjust="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F060F-0ADC-4FB3-9C4E-111C2FBAC818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A22F1-C4D6-4C22-9712-4A0ECCDDB23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2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2F1-C4D6-4C22-9712-4A0ECCDDB2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31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2F1-C4D6-4C22-9712-4A0ECCDDB2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2C5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058877" y="2938537"/>
            <a:ext cx="6629400" cy="74771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0895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rgbClr val="2C5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058877" y="2938537"/>
            <a:ext cx="6629400" cy="74771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220" y="429386"/>
            <a:ext cx="1444755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5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58000" cy="530225"/>
          </a:xfrm>
        </p:spPr>
        <p:txBody>
          <a:bodyPr>
            <a:normAutofit/>
          </a:bodyPr>
          <a:lstStyle>
            <a:lvl1pPr>
              <a:defRPr sz="3000">
                <a:latin typeface="Futura PT Bold" panose="020B0902020204020203" pitchFamily="34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220" y="429386"/>
            <a:ext cx="1444755" cy="722377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 hasCustomPrompt="1"/>
          </p:nvPr>
        </p:nvSpPr>
        <p:spPr>
          <a:xfrm>
            <a:off x="838200" y="1979629"/>
            <a:ext cx="4856747" cy="4351338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ru-RU" dirty="0"/>
              <a:t>текст 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0" hasCustomPrompt="1"/>
          </p:nvPr>
        </p:nvSpPr>
        <p:spPr>
          <a:xfrm>
            <a:off x="6031850" y="1979629"/>
            <a:ext cx="4856747" cy="4351338"/>
          </a:xfrm>
        </p:spPr>
        <p:txBody>
          <a:bodyPr/>
          <a:lstStyle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Futura PT Book" panose="020B0502020204020303" pitchFamily="34" charset="-52"/>
              </a:defRPr>
            </a:lvl2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dirty="0"/>
              <a:t>об’єкт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39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36147" y="169797"/>
            <a:ext cx="4131177" cy="1090191"/>
          </a:xfrm>
        </p:spPr>
        <p:txBody>
          <a:bodyPr>
            <a:normAutofit/>
          </a:bodyPr>
          <a:lstStyle>
            <a:lvl1pPr>
              <a:defRPr sz="3000">
                <a:latin typeface="Futura PT Bold" panose="020B0902020204020203" pitchFamily="34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411" y="163448"/>
            <a:ext cx="1444755" cy="722377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 hasCustomPrompt="1"/>
          </p:nvPr>
        </p:nvSpPr>
        <p:spPr>
          <a:xfrm>
            <a:off x="1136148" y="1676320"/>
            <a:ext cx="5671052" cy="4702272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ru-RU" dirty="0"/>
              <a:t>текст 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0" hasCustomPrompt="1"/>
          </p:nvPr>
        </p:nvSpPr>
        <p:spPr>
          <a:xfrm>
            <a:off x="8504044" y="885825"/>
            <a:ext cx="3278122" cy="5492767"/>
          </a:xfrm>
        </p:spPr>
        <p:txBody>
          <a:bodyPr/>
          <a:lstStyle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Futura PT Book" panose="020B0502020204020303" pitchFamily="34" charset="-52"/>
              </a:defRPr>
            </a:lvl2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dirty="0"/>
              <a:t>об’єкт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68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58000" cy="530225"/>
          </a:xfrm>
        </p:spPr>
        <p:txBody>
          <a:bodyPr>
            <a:normAutofit/>
          </a:bodyPr>
          <a:lstStyle>
            <a:lvl1pPr>
              <a:defRPr sz="3000">
                <a:latin typeface="Futura PT Bold" panose="020B0902020204020203" pitchFamily="34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220" y="429386"/>
            <a:ext cx="1444755" cy="72237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 hasCustomPrompt="1"/>
          </p:nvPr>
        </p:nvSpPr>
        <p:spPr>
          <a:xfrm>
            <a:off x="838200" y="2027756"/>
            <a:ext cx="4856747" cy="4351338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ru-RU" dirty="0"/>
              <a:t>текст 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0" hasCustomPrompt="1"/>
          </p:nvPr>
        </p:nvSpPr>
        <p:spPr>
          <a:xfrm>
            <a:off x="5937986" y="2027756"/>
            <a:ext cx="4856747" cy="4351338"/>
          </a:xfrm>
        </p:spPr>
        <p:txBody>
          <a:bodyPr/>
          <a:lstStyle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Futura PT Book" panose="020B0502020204020303" pitchFamily="34" charset="-52"/>
              </a:defRPr>
            </a:lvl2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dirty="0"/>
              <a:t>об’єкт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25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58000" cy="530225"/>
          </a:xfrm>
        </p:spPr>
        <p:txBody>
          <a:bodyPr>
            <a:normAutofit/>
          </a:bodyPr>
          <a:lstStyle>
            <a:lvl1pPr>
              <a:defRPr sz="3000">
                <a:latin typeface="Futura PT Bold" panose="020B0902020204020203" pitchFamily="34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220" y="429386"/>
            <a:ext cx="1444755" cy="72237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 hasCustomPrompt="1"/>
          </p:nvPr>
        </p:nvSpPr>
        <p:spPr>
          <a:xfrm>
            <a:off x="838200" y="2027756"/>
            <a:ext cx="4856747" cy="4351338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ru-RU" dirty="0"/>
              <a:t>текст 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0" hasCustomPrompt="1"/>
          </p:nvPr>
        </p:nvSpPr>
        <p:spPr>
          <a:xfrm>
            <a:off x="5937986" y="2027756"/>
            <a:ext cx="4856747" cy="4351338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uk-UA" dirty="0"/>
              <a:t>об’єкт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69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1948" y="2232425"/>
            <a:ext cx="2965936" cy="89578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  <a:latin typeface="Futura PT Bold" panose="020B0902020204020203" pitchFamily="34" charset="-52"/>
              </a:defRPr>
            </a:lvl1pPr>
          </a:lstStyle>
          <a:p>
            <a:r>
              <a:rPr lang="ru-RU" dirty="0" err="1"/>
              <a:t>зразок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220" y="429386"/>
            <a:ext cx="1444755" cy="72237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 hasCustomPrompt="1"/>
          </p:nvPr>
        </p:nvSpPr>
        <p:spPr>
          <a:xfrm>
            <a:off x="4785962" y="1728872"/>
            <a:ext cx="4856747" cy="4351338"/>
          </a:xfrm>
        </p:spPr>
        <p:txBody>
          <a:bodyPr/>
          <a:lstStyle>
            <a:lvl2pPr marL="457200" indent="0">
              <a:buNone/>
              <a:defRPr>
                <a:latin typeface="Futura PT Book" panose="020B0502020204020303" pitchFamily="34" charset="-52"/>
              </a:defRPr>
            </a:lvl2pPr>
          </a:lstStyle>
          <a:p>
            <a:pPr lvl="1"/>
            <a:r>
              <a:rPr lang="ru-RU" dirty="0"/>
              <a:t>текст 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0" hasCustomPrompt="1"/>
          </p:nvPr>
        </p:nvSpPr>
        <p:spPr>
          <a:xfrm>
            <a:off x="511948" y="3401260"/>
            <a:ext cx="3183752" cy="3183690"/>
          </a:xfrm>
        </p:spPr>
        <p:txBody>
          <a:bodyPr/>
          <a:lstStyle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Futura PT Book" panose="020B0502020204020303" pitchFamily="34" charset="-52"/>
              </a:defRPr>
            </a:lvl2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dirty="0"/>
              <a:t>об’єкт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61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B9BD-58B0-493E-9ED5-FDA9E1E3EBDA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93106-B565-44D5-93AC-F33305BE50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80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4" r:id="rId3"/>
    <p:sldLayoutId id="2147483669" r:id="rId4"/>
    <p:sldLayoutId id="2147483665" r:id="rId5"/>
    <p:sldLayoutId id="2147483668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3653" cy="43403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171" y="307490"/>
            <a:ext cx="1456976" cy="730162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468577" y="2540000"/>
            <a:ext cx="5634523" cy="16688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700" dirty="0">
                <a:solidFill>
                  <a:srgbClr val="D4CD00"/>
                </a:solidFill>
                <a:latin typeface="Arial Black" pitchFamily="34" charset="0"/>
              </a:rPr>
              <a:t>ПРОДУКТИ </a:t>
            </a:r>
            <a:br>
              <a:rPr lang="uk-UA" sz="3700" dirty="0">
                <a:solidFill>
                  <a:srgbClr val="D4CD00"/>
                </a:solidFill>
                <a:latin typeface="Arial Black" pitchFamily="34" charset="0"/>
              </a:rPr>
            </a:br>
            <a:r>
              <a:rPr lang="uk-UA" sz="3700" dirty="0">
                <a:solidFill>
                  <a:srgbClr val="D4CD00"/>
                </a:solidFill>
                <a:latin typeface="Arial Black" pitchFamily="34" charset="0"/>
              </a:rPr>
              <a:t>ДЛЯ БІЗНЕСУ </a:t>
            </a:r>
            <a:br>
              <a:rPr lang="uk-UA" sz="3700" dirty="0">
                <a:solidFill>
                  <a:srgbClr val="D4CD00"/>
                </a:solidFill>
                <a:latin typeface="Arial Black" pitchFamily="34" charset="0"/>
              </a:rPr>
            </a:br>
            <a:r>
              <a:rPr lang="uk-UA" sz="3700" dirty="0">
                <a:solidFill>
                  <a:srgbClr val="D4CD00"/>
                </a:solidFill>
                <a:latin typeface="Arial Black" pitchFamily="34" charset="0"/>
              </a:rPr>
              <a:t>ВІД ОЩАДБАНКУ</a:t>
            </a:r>
            <a:endParaRPr lang="ru-RU" sz="3700" dirty="0">
              <a:solidFill>
                <a:srgbClr val="D4CD00"/>
              </a:solidFill>
              <a:latin typeface="Arial Black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376" y="4356747"/>
            <a:ext cx="5894844" cy="755906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539696" y="4541520"/>
            <a:ext cx="5634523" cy="40901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uk-UA" sz="2400" dirty="0">
                <a:solidFill>
                  <a:schemeClr val="tx1"/>
                </a:solidFill>
              </a:rPr>
              <a:t>працюємо заради України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-738150" y="2816263"/>
            <a:ext cx="4807924" cy="3331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51" y="3163106"/>
            <a:ext cx="1211265" cy="77185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381541" y="4394633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2C5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5" name="Округлений прямокутник 4"/>
          <p:cNvSpPr/>
          <p:nvPr/>
        </p:nvSpPr>
        <p:spPr>
          <a:xfrm>
            <a:off x="457052" y="4098219"/>
            <a:ext cx="2035892" cy="404334"/>
          </a:xfrm>
          <a:prstGeom prst="roundRect">
            <a:avLst/>
          </a:prstGeom>
          <a:solidFill>
            <a:srgbClr val="2C51B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Програма 5-7-9</a:t>
            </a:r>
          </a:p>
        </p:txBody>
      </p:sp>
      <p:sp>
        <p:nvSpPr>
          <p:cNvPr id="39" name="Округлений прямокутник 4"/>
          <p:cNvSpPr/>
          <p:nvPr/>
        </p:nvSpPr>
        <p:spPr>
          <a:xfrm>
            <a:off x="462013" y="4734768"/>
            <a:ext cx="2031328" cy="404334"/>
          </a:xfrm>
          <a:prstGeom prst="roundRect">
            <a:avLst/>
          </a:prstGeom>
          <a:solidFill>
            <a:srgbClr val="2C51B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Державні гарантії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9367" y="193678"/>
            <a:ext cx="852188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>
                <a:solidFill>
                  <a:schemeClr val="bg1"/>
                </a:solidFill>
                <a:latin typeface="Arial Black" pitchFamily="34" charset="0"/>
              </a:rPr>
              <a:t>Д</a:t>
            </a:r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ержавна </a:t>
            </a:r>
            <a:r>
              <a:rPr lang="uk-UA" sz="4500" b="1" dirty="0">
                <a:solidFill>
                  <a:schemeClr val="bg1"/>
                </a:solidFill>
                <a:latin typeface="Arial Black" pitchFamily="34" charset="0"/>
              </a:rPr>
              <a:t>програма 5-7-9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5766" y="4677831"/>
            <a:ext cx="26822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процентна ставка: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 0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 - 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залежності від цілі + ДПС*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80870" y="3314924"/>
            <a:ext cx="26457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60 млн. </a:t>
            </a: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грн*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групу пов'язаних осіб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3499" y="3314924"/>
            <a:ext cx="324072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кредитування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5 років 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інвестиційний кредит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3 років 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кредит на поповнення обігових коштів</a:t>
            </a:r>
          </a:p>
        </p:txBody>
      </p:sp>
      <p:sp>
        <p:nvSpPr>
          <p:cNvPr id="15" name="Прямокутник 1"/>
          <p:cNvSpPr/>
          <p:nvPr/>
        </p:nvSpPr>
        <p:spPr>
          <a:xfrm>
            <a:off x="8910751" y="4701975"/>
            <a:ext cx="2957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комісійна винагорода 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1,5% 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  <a:t>від суми кредиту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67942" y="2229160"/>
            <a:ext cx="8365077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 діє 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  <a:t>ідприємств з річним доходом </a:t>
            </a: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  <a:t>до 50 млн євро</a:t>
            </a:r>
          </a:p>
          <a:p>
            <a:pPr>
              <a:buClr>
                <a:srgbClr val="D4CD00"/>
              </a:buClr>
            </a:pPr>
            <a:r>
              <a:rPr lang="uk-UA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        (за напрямом 4 та 5 річний дохід Позичальника – без обмежень по сумі)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Напрямки: 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  <a:t>агросектор, переробка продукції, переміщення підприємств </a:t>
            </a:r>
            <a:b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</a:b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egoe UI" panose="020B0502040204020203" pitchFamily="34" charset="0"/>
              </a:rPr>
              <a:t>в безпечні регіони, розширення бізнесу, поповнення обігових коштів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8867" y="6097766"/>
            <a:ext cx="100927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ДПС – додаткова процентна ставка, яка розраховується за формулою: 20% - (</a:t>
            </a:r>
            <a:r>
              <a:rPr lang="en-US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UIRD3</a:t>
            </a:r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міс.+ 7/6/5%), де 7/6/5% - розмір маржи, який залежить від річного доходу позичальника. </a:t>
            </a:r>
          </a:p>
          <a:p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ДПС встановлюється на період Воєнного стану + 90 днів</a:t>
            </a:r>
          </a:p>
          <a:p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фінансуванні </a:t>
            </a:r>
            <a:r>
              <a:rPr lang="uk-UA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суб’єктів підприємництва – сільськогосподарських товаровиробників для провадження сільськогосподарської діяльності </a:t>
            </a:r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– 90 </a:t>
            </a:r>
            <a:r>
              <a:rPr lang="uk-UA" sz="9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sz="9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9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круглений прямокутник 4"/>
          <p:cNvSpPr/>
          <p:nvPr/>
        </p:nvSpPr>
        <p:spPr>
          <a:xfrm>
            <a:off x="3267942" y="1388831"/>
            <a:ext cx="8428757" cy="709040"/>
          </a:xfrm>
          <a:prstGeom prst="roundRect">
            <a:avLst>
              <a:gd name="adj" fmla="val 26698"/>
            </a:avLst>
          </a:prstGeom>
          <a:solidFill>
            <a:srgbClr val="D4CD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Програма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– передбачає фінансування суб’єктів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підприємництва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031095" y="6031959"/>
            <a:ext cx="6160905" cy="0"/>
          </a:xfrm>
          <a:prstGeom prst="line">
            <a:avLst/>
          </a:prstGeom>
          <a:ln w="28575">
            <a:solidFill>
              <a:srgbClr val="D4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26" y="4692793"/>
            <a:ext cx="542338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26" y="3322758"/>
            <a:ext cx="540000" cy="5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397" y="3317962"/>
            <a:ext cx="537672" cy="54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069" y="4688646"/>
            <a:ext cx="540000" cy="54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0730" y="984271"/>
            <a:ext cx="87885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b="1" dirty="0">
                <a:solidFill>
                  <a:schemeClr val="bg1"/>
                </a:solidFill>
                <a:sym typeface="Helvetica Light"/>
              </a:rPr>
              <a:t>програма підтримки та активізації підприємництва</a:t>
            </a:r>
          </a:p>
        </p:txBody>
      </p:sp>
    </p:spTree>
    <p:extLst>
      <p:ext uri="{BB962C8B-B14F-4D97-AF65-F5344CB8AC3E}">
        <p14:creationId xmlns:p14="http://schemas.microsoft.com/office/powerpoint/2010/main" val="35451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9367" y="36638"/>
            <a:ext cx="892584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Кредитування комерційна </a:t>
            </a:r>
          </a:p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нерухомість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8" y="2158090"/>
            <a:ext cx="3257112" cy="4699910"/>
          </a:xfrm>
          <a:prstGeom prst="rect">
            <a:avLst/>
          </a:prstGeom>
        </p:spPr>
      </p:pic>
      <p:sp>
        <p:nvSpPr>
          <p:cNvPr id="12" name="Скругленный прямоугольник 25"/>
          <p:cNvSpPr/>
          <p:nvPr/>
        </p:nvSpPr>
        <p:spPr>
          <a:xfrm>
            <a:off x="3461758" y="1522963"/>
            <a:ext cx="7221110" cy="2580686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Кредитування комерційної нерухомості</a:t>
            </a:r>
            <a:endParaRPr lang="uk-UA" sz="16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-  </a:t>
            </a:r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</a:t>
            </a:r>
            <a:r>
              <a:rPr lang="uk-UA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до 3%(в період військового стану, після 5%)</a:t>
            </a:r>
            <a:endPara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 – до 60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 сума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до 60 </a:t>
            </a:r>
            <a:r>
              <a:rPr lang="uk-UA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власний внесок – від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(від 15% за умови  альтернативної застави)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застава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кредиту –  майно, що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купується або альтернативна застава </a:t>
            </a:r>
            <a:r>
              <a:rPr lang="uk-UA" sz="1600" dirty="0">
                <a:solidFill>
                  <a:srgbClr val="FF0000"/>
                </a:solidFill>
                <a:latin typeface="ArialMT"/>
              </a:rPr>
              <a:t>рухоме / нерухоме майно</a:t>
            </a:r>
            <a:r>
              <a:rPr lang="uk-UA" sz="1600" dirty="0">
                <a:solidFill>
                  <a:srgbClr val="FF0000"/>
                </a:solidFill>
              </a:rPr>
              <a:t> 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25"/>
          <p:cNvSpPr/>
          <p:nvPr/>
        </p:nvSpPr>
        <p:spPr>
          <a:xfrm>
            <a:off x="3461758" y="4304370"/>
            <a:ext cx="7221110" cy="2352908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Витрати клієнта при отриманні кредитування</a:t>
            </a:r>
          </a:p>
          <a:p>
            <a:pPr algn="ctr"/>
            <a:endParaRPr lang="uk-UA" sz="16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моменту прийняття рішення щодо надання кредиту: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Оцінка майна (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3000 до 5000грн)</a:t>
            </a:r>
          </a:p>
          <a:p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процесі підписання: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Нотаріальні витрати (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15000грн+податки)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Комісія банку (1.5% від суми кредиту)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Страхування майна (0.3% від вартості Нерухомість/автомобіль КАСКО від 3,5%)</a:t>
            </a:r>
          </a:p>
          <a:p>
            <a:endParaRPr lang="uk-UA" sz="14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uk-UA" sz="16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3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8" y="2108887"/>
            <a:ext cx="3310346" cy="4749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51" y="3130988"/>
            <a:ext cx="1211265" cy="7910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367" y="193678"/>
            <a:ext cx="60452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Державні </a:t>
            </a:r>
            <a:r>
              <a:rPr lang="uk-UA" sz="4500" b="1" dirty="0">
                <a:solidFill>
                  <a:schemeClr val="bg1"/>
                </a:solidFill>
                <a:latin typeface="Arial Black" pitchFamily="34" charset="0"/>
              </a:rPr>
              <a:t>гарантії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7" name="Округлений прямокутник 4"/>
          <p:cNvSpPr/>
          <p:nvPr/>
        </p:nvSpPr>
        <p:spPr>
          <a:xfrm>
            <a:off x="3332243" y="1372759"/>
            <a:ext cx="8346801" cy="709040"/>
          </a:xfrm>
          <a:prstGeom prst="roundRect">
            <a:avLst/>
          </a:prstGeom>
          <a:solidFill>
            <a:srgbClr val="D4CD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kern="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Державна гарантія </a:t>
            </a:r>
            <a:r>
              <a:rPr lang="uk-UA" sz="1600" b="1" kern="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спосіб забезпечення виконання зобов'язань позичальника за кредитом за рахунок державного бюджету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80869" y="5094100"/>
            <a:ext cx="22481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валюта кредитування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гривня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14730" y="2190166"/>
            <a:ext cx="8264314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 діє на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створення/придбання/модернізація основних засобів, що використовуватимуться в комерційних та виробничих цілях;</a:t>
            </a:r>
          </a:p>
          <a:p>
            <a:pPr marL="171450" indent="-1714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здійснення капітальних витрат, пов’язаних із провадженням позичальником господарської діяльності;</a:t>
            </a:r>
          </a:p>
          <a:p>
            <a:pPr marL="171450" indent="-1714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поповнення оборотного капіталу;</a:t>
            </a:r>
          </a:p>
          <a:p>
            <a:pPr marL="171450" indent="-1714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рефінансування заборгованості за кредитом (крім рефінансування за напрямом 3 за програмою «Доступні кредити 5-7-9%»)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83499" y="5985176"/>
            <a:ext cx="37180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кредиту: 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 100 тис. до </a:t>
            </a: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60 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 грн. 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26" y="5070322"/>
            <a:ext cx="542338" cy="54000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26" y="4239298"/>
            <a:ext cx="540000" cy="5400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654" y="5929549"/>
            <a:ext cx="537672" cy="5400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383499" y="4250713"/>
            <a:ext cx="219852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кредитування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5 років 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75766" y="5036104"/>
            <a:ext cx="32442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процентна ставка: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0% - 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період воєнного стану (при поєднанні із 5-7-9)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08" y="4239298"/>
            <a:ext cx="540000" cy="540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980869" y="4250715"/>
            <a:ext cx="304719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розмір гарантії не більше </a:t>
            </a:r>
          </a:p>
          <a:p>
            <a:pPr marL="285750" indent="-285750">
              <a:buClr>
                <a:srgbClr val="D4CD00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50% від суми кредиту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08" y="5070322"/>
            <a:ext cx="540000" cy="540000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1381541" y="4394633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2C5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3" name="Округлений прямокутник 4"/>
          <p:cNvSpPr/>
          <p:nvPr/>
        </p:nvSpPr>
        <p:spPr>
          <a:xfrm>
            <a:off x="550281" y="4757647"/>
            <a:ext cx="2035892" cy="404334"/>
          </a:xfrm>
          <a:prstGeom prst="roundRect">
            <a:avLst/>
          </a:prstGeom>
          <a:solidFill>
            <a:srgbClr val="2C51B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Програма 5-7-9</a:t>
            </a:r>
          </a:p>
        </p:txBody>
      </p:sp>
      <p:sp>
        <p:nvSpPr>
          <p:cNvPr id="84" name="Округлений прямокутник 4"/>
          <p:cNvSpPr/>
          <p:nvPr/>
        </p:nvSpPr>
        <p:spPr>
          <a:xfrm>
            <a:off x="545208" y="4079110"/>
            <a:ext cx="2031328" cy="404334"/>
          </a:xfrm>
          <a:prstGeom prst="roundRect">
            <a:avLst/>
          </a:prstGeom>
          <a:solidFill>
            <a:srgbClr val="2C51B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Державні гарантії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0730" y="984271"/>
            <a:ext cx="87885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defTabSz="913542" eaLnBrk="1" hangingPunct="1">
              <a:tabLst>
                <a:tab pos="275358" algn="l"/>
              </a:tabLst>
              <a:defRPr lang="x-none" sz="2000" b="0" baseline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2pPr>
            <a:lvl3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3pPr>
            <a:lvl4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4pPr>
            <a:lvl5pPr defTabSz="913542" eaLnBrk="1" hangingPunct="1">
              <a:defRPr lang="x-none" sz="1938" b="1">
                <a:solidFill>
                  <a:schemeClr val="tx2"/>
                </a:solidFill>
                <a:latin typeface="Arial" charset="0"/>
              </a:defRPr>
            </a:lvl5pPr>
            <a:lvl6pPr marL="46648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6pPr>
            <a:lvl7pPr marL="932979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7pPr>
            <a:lvl8pPr marL="139946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8pPr>
            <a:lvl9pPr marL="1865957" defTabSz="913542" fontAlgn="base">
              <a:spcBef>
                <a:spcPct val="0"/>
              </a:spcBef>
              <a:spcAft>
                <a:spcPct val="0"/>
              </a:spcAft>
              <a:defRPr lang="x-none" sz="1938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b="1" dirty="0">
                <a:solidFill>
                  <a:schemeClr val="bg1"/>
                </a:solidFill>
                <a:sym typeface="Helvetica Light"/>
              </a:rPr>
              <a:t>державні гарантії в якості забезпечення за кредитом</a:t>
            </a:r>
          </a:p>
        </p:txBody>
      </p:sp>
    </p:spTree>
    <p:extLst>
      <p:ext uri="{BB962C8B-B14F-4D97-AF65-F5344CB8AC3E}">
        <p14:creationId xmlns:p14="http://schemas.microsoft.com/office/powerpoint/2010/main" val="58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900008"/>
              </p:ext>
            </p:extLst>
          </p:nvPr>
        </p:nvGraphicFramePr>
        <p:xfrm>
          <a:off x="5582986" y="2904916"/>
          <a:ext cx="6170556" cy="313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6822">
                  <a:extLst>
                    <a:ext uri="{9D8B030D-6E8A-4147-A177-3AD203B41FA5}">
                      <a16:colId xmlns:a16="http://schemas.microsoft.com/office/drawing/2014/main" val="180466090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ПІБ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Кольга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Іван Іванович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720468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посада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Головний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економіст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сектору ММСБ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590516"/>
                  </a:ext>
                </a:extLst>
              </a:tr>
              <a:tr h="660331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 телефону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uk-UA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380995420861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94786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електронна адреса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kolhaii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@oschadbank.ua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</a:t>
                      </a:r>
                      <a:r>
                        <a:rPr lang="uk-UA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банку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www.oschadbank.ua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06702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11118" y="1997076"/>
            <a:ext cx="4686300" cy="83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spcAft>
                <a:spcPts val="800"/>
              </a:spcAft>
            </a:pPr>
            <a:r>
              <a:rPr lang="uk-UA" sz="3000" kern="0" dirty="0" smtClean="0">
                <a:solidFill>
                  <a:schemeClr val="bg1"/>
                </a:solidFill>
                <a:latin typeface="Arial Black" pitchFamily="34" charset="0"/>
                <a:ea typeface="Helvetica Light"/>
                <a:cs typeface="Arial" pitchFamily="34" charset="0"/>
              </a:rPr>
              <a:t>Ваш персональний менеджер</a:t>
            </a:r>
            <a:endParaRPr lang="uk-UA" sz="3000" kern="0" dirty="0">
              <a:solidFill>
                <a:schemeClr val="bg1"/>
              </a:solidFill>
              <a:latin typeface="Arial Black" pitchFamily="34" charset="0"/>
              <a:ea typeface="Helvetica Ligh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079999" cy="35218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90" y="3049456"/>
            <a:ext cx="432000" cy="432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90" y="5482856"/>
            <a:ext cx="432000" cy="43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252" y="4856726"/>
            <a:ext cx="430138" cy="43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90" y="3645106"/>
            <a:ext cx="432000" cy="432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500" y="4240756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07"/>
          <a:stretch/>
        </p:blipFill>
        <p:spPr>
          <a:xfrm>
            <a:off x="0" y="1605280"/>
            <a:ext cx="12192000" cy="525272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5120"/>
            <a:ext cx="12192002" cy="52628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367" y="193678"/>
            <a:ext cx="42274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Пропонуємо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7081" y="2319118"/>
            <a:ext cx="360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розрахунково-касове обслуговування 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вигідних умовах у відділеннях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 </a:t>
            </a: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кредитування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 кількість кредитних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програм, в </a:t>
            </a:r>
            <a:r>
              <a:rPr lang="uk-UA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державні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депозити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відповідають вашим 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цілям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14271" y="2325135"/>
            <a:ext cx="357884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інкасація та платежі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мінімізація фінансових ризиків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зарплатний </a:t>
            </a:r>
            <a:r>
              <a:rPr lang="uk-UA" sz="1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проєкт</a:t>
            </a:r>
            <a:endParaRPr lang="uk-UA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виплата зарплати </a:t>
            </a:r>
            <a:r>
              <a:rPr lang="uk-U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швидко </a:t>
            </a: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зручно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еквайринг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збільшуйте продажі – приймайте </a:t>
            </a:r>
            <a:b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безготівкові оплати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віддалене обслуговування</a:t>
            </a:r>
          </a:p>
          <a:p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допомогою сучасного клієнт-банку </a:t>
            </a:r>
            <a:b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orpLight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62" y="2322326"/>
            <a:ext cx="707137" cy="70408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62" y="4276146"/>
            <a:ext cx="707137" cy="70408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58" y="2364486"/>
            <a:ext cx="702559" cy="7056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417" y="3281987"/>
            <a:ext cx="705600" cy="7056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888" y="5103290"/>
            <a:ext cx="699129" cy="7056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40" y="3474503"/>
            <a:ext cx="702559" cy="7056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80" y="4226560"/>
            <a:ext cx="707137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4137538" y="4043597"/>
            <a:ext cx="3164926" cy="2570563"/>
          </a:xfrm>
          <a:prstGeom prst="roundRect">
            <a:avLst>
              <a:gd name="adj" fmla="val 9696"/>
            </a:avLst>
          </a:prstGeom>
          <a:solidFill>
            <a:srgbClr val="D4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Платежі/рахунки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Міжнародні перекази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Зарплатний проект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Обмін валют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Корпоративні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Прямий </a:t>
            </a:r>
            <a:r>
              <a:rPr lang="uk-UA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дилінг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uk-UA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валютних операцій</a:t>
            </a:r>
            <a:endParaRPr lang="uk-U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8317" y="4043597"/>
            <a:ext cx="3164926" cy="2570563"/>
          </a:xfrm>
          <a:prstGeom prst="roundRect">
            <a:avLst>
              <a:gd name="adj" fmla="val 9696"/>
            </a:avLst>
          </a:prstGeom>
          <a:solidFill>
            <a:srgbClr val="D4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з найбільших мереж відділень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Персональний менеджер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Вигідні та прозорі тарифи на послуги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Можливість встановлення індивідуальних умов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до </a:t>
            </a:r>
            <a:r>
              <a:rPr lang="uk-UA" sz="1600" kern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зручного та сучасного онлайн-</a:t>
            </a:r>
            <a:r>
              <a:rPr lang="uk-UA" sz="1600" kern="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банкінг</a:t>
            </a:r>
            <a:r>
              <a:rPr lang="ru-RU" sz="1600" kern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1600" kern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CorpLight</a:t>
            </a:r>
            <a:endParaRPr lang="uk-UA" sz="1600" kern="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00" y="1"/>
            <a:ext cx="5740400" cy="3977776"/>
          </a:xfrm>
          <a:prstGeom prst="rect">
            <a:avLst/>
          </a:prstGeom>
        </p:spPr>
      </p:pic>
      <p:sp>
        <p:nvSpPr>
          <p:cNvPr id="39" name="Округлений прямокутник 4"/>
          <p:cNvSpPr/>
          <p:nvPr/>
        </p:nvSpPr>
        <p:spPr>
          <a:xfrm>
            <a:off x="639367" y="1718027"/>
            <a:ext cx="5029334" cy="1057594"/>
          </a:xfrm>
          <a:prstGeom prst="roundRect">
            <a:avLst/>
          </a:prstGeom>
          <a:solidFill>
            <a:srgbClr val="D4CD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Розрахунково-касове обслуговування бізнесу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вигідних умовах у відділеннях або онлайн</a:t>
            </a:r>
            <a:endPara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18" name="Прямокутник 89"/>
          <p:cNvSpPr/>
          <p:nvPr/>
        </p:nvSpPr>
        <p:spPr>
          <a:xfrm>
            <a:off x="5097135" y="3214658"/>
            <a:ext cx="205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  <a:sym typeface="Segoe UI" panose="020B0502040204020203" pitchFamily="34" charset="0"/>
              </a:rPr>
              <a:t>онлайн клієнт-банк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9995" y="3352056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відділення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05666" y="4875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28694" y="54406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28693" y="573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94" y="3176722"/>
            <a:ext cx="720000" cy="7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738" y="3176722"/>
            <a:ext cx="713397" cy="72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39367" y="193678"/>
            <a:ext cx="15039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РКО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388" y="5802703"/>
            <a:ext cx="1424477" cy="7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" descr="Утилізація відходів по всій Україні - ЕКОВД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4" name="Таблиця 1"/>
          <p:cNvGraphicFramePr>
            <a:graphicFrameLocks noGrp="1"/>
          </p:cNvGraphicFramePr>
          <p:nvPr>
            <p:extLst/>
          </p:nvPr>
        </p:nvGraphicFramePr>
        <p:xfrm>
          <a:off x="-5331" y="285620"/>
          <a:ext cx="12197330" cy="636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932">
                  <a:extLst>
                    <a:ext uri="{9D8B030D-6E8A-4147-A177-3AD203B41FA5}">
                      <a16:colId xmlns:a16="http://schemas.microsoft.com/office/drawing/2014/main" val="856202835"/>
                    </a:ext>
                  </a:extLst>
                </a:gridCol>
                <a:gridCol w="2159459">
                  <a:extLst>
                    <a:ext uri="{9D8B030D-6E8A-4147-A177-3AD203B41FA5}">
                      <a16:colId xmlns:a16="http://schemas.microsoft.com/office/drawing/2014/main" val="43512175"/>
                    </a:ext>
                  </a:extLst>
                </a:gridCol>
                <a:gridCol w="1916173">
                  <a:extLst>
                    <a:ext uri="{9D8B030D-6E8A-4147-A177-3AD203B41FA5}">
                      <a16:colId xmlns:a16="http://schemas.microsoft.com/office/drawing/2014/main" val="4144735831"/>
                    </a:ext>
                  </a:extLst>
                </a:gridCol>
                <a:gridCol w="1211100">
                  <a:extLst>
                    <a:ext uri="{9D8B030D-6E8A-4147-A177-3AD203B41FA5}">
                      <a16:colId xmlns:a16="http://schemas.microsoft.com/office/drawing/2014/main" val="1150819472"/>
                    </a:ext>
                  </a:extLst>
                </a:gridCol>
                <a:gridCol w="1015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1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20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0831">
                <a:tc gridSpan="2">
                  <a:txBody>
                    <a:bodyPr/>
                    <a:lstStyle/>
                    <a:p>
                      <a:pPr algn="l"/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перелік послуг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Моя тема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Моя громада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Моя справа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Мій</a:t>
                      </a:r>
                      <a:r>
                        <a:rPr lang="uk-UA" sz="1100" b="1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бізнес</a:t>
                      </a:r>
                      <a:endParaRPr lang="uk-UA" sz="1100" b="1" kern="12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Моя компанія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kern="12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Все включено</a:t>
                      </a:r>
                      <a:endParaRPr lang="uk-UA" sz="11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474500"/>
                  </a:ext>
                </a:extLst>
              </a:tr>
              <a:tr h="390772">
                <a:tc gridSpan="2">
                  <a:txBody>
                    <a:bodyPr/>
                    <a:lstStyle/>
                    <a:p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клієнта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ІТ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ФОП, самозайняті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неприбуткові організації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ФОП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всіх типів Клієнтів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D4C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334342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щомісячне обслуговування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599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9436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вартість платежів у межах банку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тарифікується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62182"/>
                  </a:ext>
                </a:extLst>
              </a:tr>
              <a:tr h="2404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вартість </a:t>
                      </a:r>
                      <a:r>
                        <a:rPr lang="uk-UA" sz="10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платежів за межі банку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Clr>
                          <a:srgbClr val="D4C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100 </a:t>
                      </a:r>
                      <a:r>
                        <a:rPr lang="uk-UA" sz="1000" b="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000,00 грн.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136130"/>
                  </a:ext>
                </a:extLst>
              </a:tr>
              <a:tr h="240475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uk-UA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Clr>
                          <a:srgbClr val="D4C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від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100 </a:t>
                      </a:r>
                      <a:r>
                        <a:rPr lang="uk-UA" sz="1000" b="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000,01 грн.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грн.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364458"/>
                  </a:ext>
                </a:extLst>
              </a:tr>
              <a:tr h="240475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uk-UA" sz="11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Clr>
                          <a:srgbClr val="D4C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післяопераційний час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758161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регулярні платежі, за 1 платіж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грн.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грн.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4367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відкриття 1-го поточного рахунку в грн.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безкоштовно</a:t>
                      </a:r>
                      <a:endParaRPr kumimoji="0" lang="uk-UA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173641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підключення до клієнт-банку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15553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випуск однієї корпоративної картки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09601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отримання 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SMS</a:t>
                      </a: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-повідомлень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 кожну операцію за </a:t>
                      </a:r>
                      <a:r>
                        <a:rPr lang="uk-UA" sz="1000" b="0" kern="12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рах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98040"/>
                  </a:ext>
                </a:extLst>
              </a:tr>
              <a:tr h="3907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безкоштовне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відкриття та обслуговування рахунків для обліку цільових коштів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рахунок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рахунки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безліміт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224272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відкриття додаткових рахунків поза пакетом, за кожний </a:t>
                      </a:r>
                      <a:r>
                        <a:rPr lang="uk-UA" sz="1000" b="0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рах</a:t>
                      </a: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грн.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00349"/>
                  </a:ext>
                </a:extLst>
              </a:tr>
              <a:tr h="278727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випуск другої корпоративної картки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грн./рік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008442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зняття готівки з корпоративної картки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629350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зняття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готівки по чеку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 від суми, 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0,85% від суми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011156"/>
                  </a:ext>
                </a:extLst>
              </a:tr>
              <a:tr h="240475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додаткові послуги – </a:t>
                      </a:r>
                      <a:r>
                        <a:rPr lang="uk-UA" sz="1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індивідуальні пропозиції</a:t>
                      </a:r>
                      <a:r>
                        <a:rPr lang="uk-UA" sz="1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для клієнтів</a:t>
                      </a:r>
                      <a:endParaRPr lang="uk-UA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CD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57405"/>
                  </a:ext>
                </a:extLst>
              </a:tr>
              <a:tr h="390772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операції з </a:t>
                      </a:r>
                      <a:r>
                        <a:rPr lang="uk-UA" sz="10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готівкою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+50 грн./міс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зняття готівки по чеку, від суми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передбачено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0,85</a:t>
                      </a:r>
                      <a:r>
                        <a:rPr kumimoji="0" lang="uk-U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(включено до ТП)</a:t>
                      </a:r>
                      <a:endParaRPr kumimoji="0" lang="uk-UA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038098"/>
                  </a:ext>
                </a:extLst>
              </a:tr>
              <a:tr h="413848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uk-UA" sz="1100" b="0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9CC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прийом готівки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передбачено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від суми 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 грн.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C5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від суми 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 грн.</a:t>
                      </a:r>
                      <a:endParaRPr lang="uk-UA" sz="10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(включено до ТП)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C5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142820"/>
                  </a:ext>
                </a:extLst>
              </a:tr>
              <a:tr h="390772">
                <a:tc grid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операції з іноземною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валютою*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купівля/продаж</a:t>
                      </a:r>
                      <a:r>
                        <a:rPr lang="uk-UA" sz="10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валюти </a:t>
                      </a:r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(включено до ТП)</a:t>
                      </a:r>
                      <a:endParaRPr lang="uk-UA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+200 грн. до щомісячної комісії за обслуговування пакету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купівля/продаж</a:t>
                      </a:r>
                      <a:r>
                        <a:rPr lang="uk-UA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валюти від </a:t>
                      </a:r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370650"/>
                  </a:ext>
                </a:extLst>
              </a:tr>
              <a:tr h="240475">
                <a:tc grid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uk-UA" sz="10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кількість</a:t>
                      </a:r>
                      <a:r>
                        <a:rPr lang="uk-UA" sz="1000" b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безкоштовних валютних рахунків</a:t>
                      </a:r>
                      <a:endParaRPr lang="uk-UA" sz="10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рахунок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рахунки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безліміт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70387"/>
                  </a:ext>
                </a:extLst>
              </a:tr>
            </a:tbl>
          </a:graphicData>
        </a:graphic>
      </p:graphicFrame>
      <p:sp>
        <p:nvSpPr>
          <p:cNvPr id="5" name="Прямоугольник 1"/>
          <p:cNvSpPr/>
          <p:nvPr/>
        </p:nvSpPr>
        <p:spPr>
          <a:xfrm>
            <a:off x="0" y="0"/>
            <a:ext cx="12192000" cy="285618"/>
          </a:xfrm>
          <a:prstGeom prst="rect">
            <a:avLst/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b="1" dirty="0" smtClean="0">
                <a:solidFill>
                  <a:schemeClr val="tx1"/>
                </a:solidFill>
                <a:latin typeface="Arial Black" panose="020B0A04020102020204" pitchFamily="34" charset="0"/>
                <a:ea typeface="Segoe UI Light" charset="0"/>
                <a:cs typeface="Arial" panose="020B0604020202020204" pitchFamily="34" charset="0"/>
              </a:rPr>
              <a:t>розрахунково-касове обслуго</a:t>
            </a:r>
            <a:r>
              <a:rPr lang="uk-UA" altLang="zh-CN" sz="1600" b="1" dirty="0">
                <a:solidFill>
                  <a:schemeClr val="tx1"/>
                </a:solidFill>
                <a:latin typeface="Arial Black" panose="020B0A04020102020204" pitchFamily="34" charset="0"/>
                <a:ea typeface="Segoe UI Light" charset="0"/>
                <a:cs typeface="Arial" panose="020B0604020202020204" pitchFamily="34" charset="0"/>
              </a:rPr>
              <a:t>в</a:t>
            </a:r>
            <a:r>
              <a:rPr lang="uk-UA" altLang="zh-CN" sz="1600" b="1" dirty="0" smtClean="0">
                <a:solidFill>
                  <a:schemeClr val="tx1"/>
                </a:solidFill>
                <a:latin typeface="Arial Black" panose="020B0A04020102020204" pitchFamily="34" charset="0"/>
                <a:ea typeface="Segoe UI Light" charset="0"/>
                <a:cs typeface="Arial" panose="020B0604020202020204" pitchFamily="34" charset="0"/>
              </a:rPr>
              <a:t>ування</a:t>
            </a:r>
            <a:endParaRPr lang="uk-UA" altLang="zh-CN" sz="1600" b="1" dirty="0">
              <a:solidFill>
                <a:schemeClr val="tx1"/>
              </a:solidFill>
              <a:latin typeface="Arial Black" panose="020B0A04020102020204" pitchFamily="34" charset="0"/>
              <a:ea typeface="Segoe UI Light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5575" y="6647475"/>
            <a:ext cx="6160905" cy="0"/>
          </a:xfrm>
          <a:prstGeom prst="line">
            <a:avLst/>
          </a:prstGeom>
          <a:ln w="28575">
            <a:solidFill>
              <a:srgbClr val="D4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-5331" y="6647473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зарахування гривні від продажу валюти здійснюється в день продажу до 13-00</a:t>
            </a:r>
          </a:p>
        </p:txBody>
      </p:sp>
    </p:spTree>
    <p:extLst>
      <p:ext uri="{BB962C8B-B14F-4D97-AF65-F5344CB8AC3E}">
        <p14:creationId xmlns:p14="http://schemas.microsoft.com/office/powerpoint/2010/main" val="49788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9367" y="193678"/>
            <a:ext cx="332174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Депозити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8022" y="2479997"/>
            <a:ext cx="22989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 15%</a:t>
            </a:r>
            <a:endParaRPr 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процентна ставка за депозитами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38718" y="3689788"/>
            <a:ext cx="17775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 7 днів</a:t>
            </a: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депозиту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8718" y="4832524"/>
            <a:ext cx="21651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 5 тис грн </a:t>
            </a:r>
            <a:endParaRPr lang="uk-UA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</a:t>
            </a:r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депозиту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58518" y="2479997"/>
            <a:ext cx="32666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поповнення та дострокове зняття </a:t>
            </a: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передбачено за деякими депозитами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58518" y="3765341"/>
            <a:ext cx="3593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вклад на вимогу</a:t>
            </a: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обмежень по терміну розміщення, з можливістю поповнення та цілодобовим доступом до коштів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18" y="2555550"/>
            <a:ext cx="542338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18" y="3727565"/>
            <a:ext cx="542338" cy="54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18" y="4899580"/>
            <a:ext cx="537672" cy="54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314" y="2555550"/>
            <a:ext cx="540000" cy="54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6" y="3765341"/>
            <a:ext cx="542338" cy="54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5167"/>
            <a:ext cx="3282490" cy="473283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021980" y="5646741"/>
            <a:ext cx="8666297" cy="619476"/>
          </a:xfrm>
        </p:spPr>
        <p:txBody>
          <a:bodyPr>
            <a:normAutofit fontScale="90000"/>
          </a:bodyPr>
          <a:lstStyle/>
          <a:p>
            <a:r>
              <a:rPr lang="uk-UA" sz="2400" dirty="0" smtClean="0"/>
              <a:t>Плата за залишки на поточному рахунку – до 7%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352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8386817" y="1618883"/>
            <a:ext cx="3567118" cy="75737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додаткові послуги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514" y="1636248"/>
            <a:ext cx="705600" cy="705600"/>
          </a:xfrm>
          <a:prstGeom prst="rect">
            <a:avLst/>
          </a:prstGeom>
        </p:spPr>
      </p:pic>
      <p:sp>
        <p:nvSpPr>
          <p:cNvPr id="65" name="Скругленный прямоугольник 64"/>
          <p:cNvSpPr/>
          <p:nvPr/>
        </p:nvSpPr>
        <p:spPr>
          <a:xfrm>
            <a:off x="3688080" y="1618883"/>
            <a:ext cx="3567118" cy="75737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базові послуги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086" y="1641281"/>
            <a:ext cx="707137" cy="7071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367" y="193678"/>
            <a:ext cx="358303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Еквайринг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0625" y="2619446"/>
            <a:ext cx="353001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POS-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термінали </a:t>
            </a: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приймають до оплати будь-які картки та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NFC-</a:t>
            </a:r>
            <a:r>
              <a:rPr lang="uk-U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гаджети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alt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інтернет-еквайринг</a:t>
            </a:r>
          </a:p>
          <a:p>
            <a:r>
              <a:rPr lang="uk-UA" alt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приймання платежів онлайн</a:t>
            </a:r>
          </a:p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мобільний додаток </a:t>
            </a:r>
            <a:r>
              <a:rPr lang="en-US" alt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r>
              <a:rPr lang="ru-RU" altLang="uk-UA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щад</a:t>
            </a:r>
            <a:r>
              <a:rPr lang="en-US" alt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PAY</a:t>
            </a:r>
            <a:endParaRPr lang="uk-UA" alt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alt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перетворює смартфон на термінал</a:t>
            </a:r>
            <a:r>
              <a:rPr lang="en-US" alt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alt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еквайринг з </a:t>
            </a:r>
            <a:r>
              <a:rPr lang="uk-UA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пРРО</a:t>
            </a:r>
            <a:endParaRPr 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термінал з функцією </a:t>
            </a:r>
            <a:r>
              <a:rPr lang="uk-U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фіскалізації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93643" y="2619446"/>
            <a:ext cx="3060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розстрочка для покупця</a:t>
            </a:r>
          </a:p>
          <a:p>
            <a:endParaRPr 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altLang="ru-RU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зняття готівки при покупці</a:t>
            </a:r>
            <a:endParaRPr lang="ru-RU" altLang="ru-RU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altLang="ru-RU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поповнення мобільних телефонів</a:t>
            </a:r>
            <a:endParaRPr lang="ru-RU" altLang="ru-RU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uk-UA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altLang="ru-RU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безготівкові чайові</a:t>
            </a:r>
            <a:endParaRPr lang="ru-RU" altLang="ru-RU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0" y="2643180"/>
            <a:ext cx="432000" cy="4320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0" y="3825483"/>
            <a:ext cx="432000" cy="432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0" y="4600746"/>
            <a:ext cx="432000" cy="432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0" y="5667546"/>
            <a:ext cx="432000" cy="432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817" y="2693205"/>
            <a:ext cx="432000" cy="43200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817" y="3494489"/>
            <a:ext cx="432000" cy="432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138" y="4295989"/>
            <a:ext cx="432000" cy="43200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817" y="5053314"/>
            <a:ext cx="432000" cy="432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3" y="2125167"/>
            <a:ext cx="3274118" cy="47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8158217" y="1271247"/>
            <a:ext cx="3567118" cy="75737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919073" y="1263254"/>
            <a:ext cx="3856557" cy="75737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POS-</a:t>
            </a:r>
            <a:r>
              <a:rPr lang="uk-UA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термінал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367" y="193678"/>
            <a:ext cx="767549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Тарифи по еквайрингу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05067" y="2924086"/>
            <a:ext cx="3530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Оренда терміналу 400грн/міс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073" y="2877363"/>
            <a:ext cx="432000" cy="4320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860" y="3403289"/>
            <a:ext cx="432000" cy="432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079" y="3896702"/>
            <a:ext cx="432000" cy="432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469" y="3026601"/>
            <a:ext cx="432000" cy="432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3" y="2125167"/>
            <a:ext cx="3274118" cy="4720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16138" y="1475550"/>
            <a:ext cx="13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Arial Black" panose="020B0A04020102020204" pitchFamily="34" charset="0"/>
              </a:rPr>
              <a:t>Ощад</a:t>
            </a:r>
            <a:r>
              <a:rPr lang="en-US" dirty="0" smtClean="0">
                <a:latin typeface="Arial Black" panose="020B0A04020102020204" pitchFamily="34" charset="0"/>
              </a:rPr>
              <a:t>PAY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3"/>
          <p:cNvSpPr/>
          <p:nvPr/>
        </p:nvSpPr>
        <p:spPr>
          <a:xfrm>
            <a:off x="4405067" y="3407991"/>
            <a:ext cx="3530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Комісія від обороту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1.3%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3"/>
          <p:cNvSpPr/>
          <p:nvPr/>
        </p:nvSpPr>
        <p:spPr>
          <a:xfrm>
            <a:off x="4405067" y="3891896"/>
            <a:ext cx="3530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умови оформлення ПРРО + від 149грн/міс</a:t>
            </a:r>
          </a:p>
        </p:txBody>
      </p:sp>
      <p:sp>
        <p:nvSpPr>
          <p:cNvPr id="23" name="Прямоугольник 3"/>
          <p:cNvSpPr/>
          <p:nvPr/>
        </p:nvSpPr>
        <p:spPr>
          <a:xfrm>
            <a:off x="8770295" y="3073324"/>
            <a:ext cx="3530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Комісія від обороту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1.3%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64"/>
          <p:cNvSpPr/>
          <p:nvPr/>
        </p:nvSpPr>
        <p:spPr>
          <a:xfrm>
            <a:off x="3904079" y="4974987"/>
            <a:ext cx="7821256" cy="75737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Інтернет Еквайринг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3"/>
          <p:cNvSpPr/>
          <p:nvPr/>
        </p:nvSpPr>
        <p:spPr>
          <a:xfrm>
            <a:off x="4405067" y="6325858"/>
            <a:ext cx="3530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Комісія від обороту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1.5%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509" y="6277809"/>
            <a:ext cx="432000" cy="432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23" y="1319218"/>
            <a:ext cx="707137" cy="7040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43" y="1312676"/>
            <a:ext cx="707719" cy="7077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23" y="5003860"/>
            <a:ext cx="718156" cy="7181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469" y="2292037"/>
            <a:ext cx="432000" cy="432000"/>
          </a:xfrm>
          <a:prstGeom prst="rect">
            <a:avLst/>
          </a:prstGeom>
        </p:spPr>
      </p:pic>
      <p:sp>
        <p:nvSpPr>
          <p:cNvPr id="22" name="Прямоугольник 3"/>
          <p:cNvSpPr/>
          <p:nvPr/>
        </p:nvSpPr>
        <p:spPr>
          <a:xfrm>
            <a:off x="8695469" y="2231584"/>
            <a:ext cx="3496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мобільний додаток </a:t>
            </a:r>
            <a:r>
              <a:rPr lang="en-US" alt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r>
              <a:rPr lang="ru-RU" altLang="uk-UA" sz="1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щад</a:t>
            </a:r>
            <a:r>
              <a:rPr lang="en-US" alt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PAY</a:t>
            </a:r>
            <a:endParaRPr lang="uk-UA" altLang="uk-UA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alt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перетворює смартфон на термінал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079" y="2279957"/>
            <a:ext cx="432000" cy="432000"/>
          </a:xfrm>
          <a:prstGeom prst="rect">
            <a:avLst/>
          </a:prstGeom>
        </p:spPr>
      </p:pic>
      <p:sp>
        <p:nvSpPr>
          <p:cNvPr id="28" name="Прямоугольник 3"/>
          <p:cNvSpPr/>
          <p:nvPr/>
        </p:nvSpPr>
        <p:spPr>
          <a:xfrm>
            <a:off x="4405067" y="2143234"/>
            <a:ext cx="35300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POS-</a:t>
            </a:r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термінали </a:t>
            </a: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приймають до оплати будь-які картки та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NFC-</a:t>
            </a:r>
            <a:r>
              <a:rPr lang="uk-U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гаджети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079" y="4451529"/>
            <a:ext cx="432000" cy="432000"/>
          </a:xfrm>
          <a:prstGeom prst="rect">
            <a:avLst/>
          </a:prstGeom>
        </p:spPr>
      </p:pic>
      <p:sp>
        <p:nvSpPr>
          <p:cNvPr id="30" name="Прямоугольник 3"/>
          <p:cNvSpPr/>
          <p:nvPr/>
        </p:nvSpPr>
        <p:spPr>
          <a:xfrm>
            <a:off x="4405067" y="4391821"/>
            <a:ext cx="3530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еквайринг з </a:t>
            </a:r>
            <a:r>
              <a:rPr lang="uk-UA" sz="1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пРРО</a:t>
            </a:r>
            <a:endParaRPr lang="uk-UA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термінал з функцією </a:t>
            </a:r>
            <a:r>
              <a:rPr lang="uk-U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фіскалізації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"/>
          <p:cNvSpPr/>
          <p:nvPr/>
        </p:nvSpPr>
        <p:spPr>
          <a:xfrm>
            <a:off x="4405067" y="5778745"/>
            <a:ext cx="3530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інтернет-еквайринг</a:t>
            </a:r>
          </a:p>
          <a:p>
            <a:r>
              <a:rPr lang="uk-UA" alt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приймання платежів онлайн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509" y="577874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49345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D4CD00"/>
                </a:solidFill>
                <a:latin typeface="Arial Black" pitchFamily="34" charset="0"/>
              </a:rPr>
              <a:t>КРЕДИТУВАННЯ ТА ФІНАНСОВА ПІДТРИМКА БІЗНЕСУ</a:t>
            </a:r>
          </a:p>
          <a:p>
            <a:pPr algn="ctr"/>
            <a:endParaRPr lang="uk-UA" sz="5400" dirty="0" smtClean="0">
              <a:solidFill>
                <a:srgbClr val="D4CD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6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9367" y="193678"/>
            <a:ext cx="891141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b="1" dirty="0" smtClean="0">
                <a:solidFill>
                  <a:schemeClr val="bg1"/>
                </a:solidFill>
                <a:latin typeface="Arial Black" pitchFamily="34" charset="0"/>
              </a:rPr>
              <a:t>Стандартне кредитування</a:t>
            </a:r>
            <a:r>
              <a:rPr lang="uk-UA" sz="4500" b="1" dirty="0">
                <a:solidFill>
                  <a:schemeClr val="bg1"/>
                </a:solidFill>
                <a:latin typeface="Arial Black" pitchFamily="34" charset="0"/>
              </a:rPr>
              <a:t>*</a:t>
            </a:r>
            <a:endParaRPr lang="ru-RU" sz="3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40480" y="4111530"/>
            <a:ext cx="4947386" cy="2225039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1600" dirty="0" err="1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мікрокредит</a:t>
            </a:r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sz="16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 млн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ставка - 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UIRD 3 міс + </a:t>
            </a:r>
            <a:r>
              <a:rPr lang="uk-UA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8,0%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кредиту:</a:t>
            </a:r>
          </a:p>
          <a:p>
            <a:pPr indent="273050"/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поповнення обігових коштів – 12 міс</a:t>
            </a:r>
          </a:p>
          <a:p>
            <a:pPr indent="273050"/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придбання основних засобів – 60 міс</a:t>
            </a:r>
          </a:p>
          <a:p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врахування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всього фактичного бізнесу </a:t>
            </a:r>
          </a:p>
          <a:p>
            <a:r>
              <a:rPr lang="uk-UA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(приймаються до уваги дані управлінського обліку)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40480" y="1260909"/>
            <a:ext cx="4947386" cy="277365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овердрафт</a:t>
            </a:r>
            <a:endParaRPr lang="en-US" sz="16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uk-UA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 млн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ставка - 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</a:t>
            </a:r>
            <a:r>
              <a:rPr lang="uk-UA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18,9%</a:t>
            </a:r>
            <a:endParaRPr lang="uk-U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 – до 36 міс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обов'язковим повним погашенням заборгованості за овердрафтом 60 днів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додаткові умови:</a:t>
            </a:r>
          </a:p>
          <a:p>
            <a:pPr marL="355600" indent="-82550">
              <a:buFontTx/>
              <a:buChar char="-"/>
            </a:pP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забезпеченням 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 100% від середньомісячних оборотів</a:t>
            </a:r>
          </a:p>
          <a:p>
            <a:pPr marL="355600" indent="-82550">
              <a:buFontTx/>
              <a:buChar char="-"/>
            </a:pP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забезпечення 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 40% від середньомісячних оборотів по рахунку в Ощаді, до 30% по рахункам в інших банках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79126" y="1259842"/>
            <a:ext cx="3164926" cy="2774717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поповнення обігових </a:t>
            </a:r>
            <a:b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коштів</a:t>
            </a:r>
            <a:endParaRPr lang="en-US" sz="16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250 млн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ставка -  </a:t>
            </a:r>
            <a:r>
              <a:rPr lang="uk-UA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UIRD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міс + 7,5%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 – до 36 міс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кредиту - кредит/кредитна лінія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застава кредиту – рухоме та нерухоме </a:t>
            </a:r>
            <a:r>
              <a:rPr lang="uk-UA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майно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48656" y="1249710"/>
            <a:ext cx="3592568" cy="277365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купівля транспорту, </a:t>
            </a:r>
            <a:b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с/г техніки, обладнання</a:t>
            </a:r>
          </a:p>
          <a:p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ставка - 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0,1%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 – до 60 міс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власний внесок – від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 мережа партнерів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застава кредиту –  майно, що купується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можливий індивідуальний графік погашення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8824" y="4092845"/>
            <a:ext cx="3590766" cy="222480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придбання та реконструкція основних </a:t>
            </a:r>
            <a:r>
              <a:rPr lang="uk-UA" sz="1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засобів</a:t>
            </a:r>
            <a:endParaRPr lang="uk-U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відсоткова ставка -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</a:t>
            </a:r>
            <a:r>
              <a:rPr lang="uk-UA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UIRD 3 міс + 7,5%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 кредиту – до 60 міс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кредиту - кредит/кредитна лінія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застава кредиту – рухоме та нерухоме майно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879126" y="4127009"/>
            <a:ext cx="3164926" cy="2224800"/>
          </a:xfrm>
          <a:prstGeom prst="roundRect">
            <a:avLst>
              <a:gd name="adj" fmla="val 9696"/>
            </a:avLst>
          </a:prstGeom>
          <a:solidFill>
            <a:srgbClr val="D4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кредит під депозит</a:t>
            </a:r>
          </a:p>
          <a:p>
            <a:endParaRPr lang="uk-U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 кредиту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50 млн грн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маржа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прийняття рішення – </a:t>
            </a: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різновалютні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 та депозит – стандартні % ставки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688" y="6444259"/>
            <a:ext cx="10130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*обов'язкова умова – строк ведення бізнесу від 12 місяців, прибуткова діяльність, бездоганна ділова репутація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73607" y="6441178"/>
            <a:ext cx="9439353" cy="0"/>
          </a:xfrm>
          <a:prstGeom prst="line">
            <a:avLst/>
          </a:prstGeom>
          <a:ln w="28575">
            <a:solidFill>
              <a:srgbClr val="D4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20796" y="6266809"/>
            <a:ext cx="227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Станом на </a:t>
            </a:r>
            <a:r>
              <a:rPr lang="uk-UA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26.01.2023р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UIRD 3</a:t>
            </a:r>
            <a:r>
              <a:rPr lang="uk-UA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міс. – </a:t>
            </a:r>
            <a:r>
              <a:rPr lang="uk-UA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11,06%</a:t>
            </a:r>
            <a:endParaRPr lang="uk-UA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98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e__x043a__x0443__x043c__x0435__x043d__x0442__x0438__x0020__x043f__x043e__x0020__x043a__x0440__x0435__x0434__x0438__x0442__x0443_ xmlns="50f1d6a2-adc8-4df0-b62b-037d6999be3b">
      <Url xsi:nil="true"/>
      <Description xsi:nil="true"/>
    </_x0414__x043e__x043a__x0443__x043c__x0435__x043d__x0442__x0438__x0020__x043f__x043e__x0020__x043a__x0440__x0435__x0434__x0438__x0442__x0443_>
    <PublishingExpirationDate xmlns="http://schemas.microsoft.com/sharepoint/v3" xsi:nil="true"/>
    <PublishingStartDate xmlns="http://schemas.microsoft.com/sharepoint/v3" xsi:nil="true"/>
    <SharedWithUsers xmlns="9858764e-e1e8-4b80-b7bb-3f5cd35bf0b0">
      <UserInfo>
        <DisplayName>Коропотницька Олена Ярославівна</DisplayName>
        <AccountId>10549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D6C56A16B4C6E4C83AFF99DFDC1421B" ma:contentTypeVersion="4" ma:contentTypeDescription="Створення нового документа." ma:contentTypeScope="" ma:versionID="d208e8f8e998bd69a02580e5a456f3d7">
  <xsd:schema xmlns:xsd="http://www.w3.org/2001/XMLSchema" xmlns:xs="http://www.w3.org/2001/XMLSchema" xmlns:p="http://schemas.microsoft.com/office/2006/metadata/properties" xmlns:ns1="http://schemas.microsoft.com/sharepoint/v3" xmlns:ns2="50f1d6a2-adc8-4df0-b62b-037d6999be3b" xmlns:ns3="9858764e-e1e8-4b80-b7bb-3f5cd35bf0b0" targetNamespace="http://schemas.microsoft.com/office/2006/metadata/properties" ma:root="true" ma:fieldsID="f8e34af3cb8944d3cca41e72c03e77b0" ns1:_="" ns2:_="" ns3:_="">
    <xsd:import namespace="http://schemas.microsoft.com/sharepoint/v3"/>
    <xsd:import namespace="50f1d6a2-adc8-4df0-b62b-037d6999be3b"/>
    <xsd:import namespace="9858764e-e1e8-4b80-b7bb-3f5cd35bf0b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x0414__x043e__x043a__x0443__x043c__x0435__x043d__x0442__x0438__x0020__x043f__x043e__x0020__x043a__x0440__x0435__x0434__x0438__x0442__x0443_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початку розкладу" ma:description="Планування дати початку – це стовпець сайту, створений за допомогою засобу публікації. Він використовується, щоб указати дату й час, коли ця сторінка вперше відобразиться для відвідувачів сайту." ma:internalName="PublishingStartDate">
      <xsd:simpleType>
        <xsd:restriction base="dms:Unknown"/>
      </xsd:simpleType>
    </xsd:element>
    <xsd:element name="PublishingExpirationDate" ma:index="9" nillable="true" ma:displayName="Дата початку розкладу" ma:description="Планування дати завершення – це стовпець сайту, створений за допомогою засобу публікації. Він використовується, щоб указати дату й час, коли ця сторінка більше не відображатиметься для відвідувачів сайту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1d6a2-adc8-4df0-b62b-037d6999be3b" elementFormDefault="qualified">
    <xsd:import namespace="http://schemas.microsoft.com/office/2006/documentManagement/types"/>
    <xsd:import namespace="http://schemas.microsoft.com/office/infopath/2007/PartnerControls"/>
    <xsd:element name="_x0414__x043e__x043a__x0443__x043c__x0435__x043d__x0442__x0438__x0020__x043f__x043e__x0020__x043a__x0440__x0435__x0434__x0438__x0442__x0443_" ma:index="10" nillable="true" ma:displayName="Документи по кредиту" ma:format="Hyperlink" ma:internalName="_x0414__x043e__x043a__x0443__x043c__x0435__x043d__x0442__x0438__x0020__x043f__x043e__x0020__x043a__x0440__x0435__x0434__x0438__x0442__x0443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8764e-e1e8-4b80-b7bb-3f5cd35bf0b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9C00E9-EC49-4B17-B49C-A9D94EA38D9C}">
  <ds:schemaRefs>
    <ds:schemaRef ds:uri="http://schemas.microsoft.com/sharepoint/v3"/>
    <ds:schemaRef ds:uri="9858764e-e1e8-4b80-b7bb-3f5cd35bf0b0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50f1d6a2-adc8-4df0-b62b-037d6999be3b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3AC10A8-1819-4A2B-8181-C87171617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E8E03-CD60-4D9B-8402-6D474E4F1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f1d6a2-adc8-4df0-b62b-037d6999be3b"/>
    <ds:schemaRef ds:uri="9858764e-e1e8-4b80-b7bb-3f5cd35bf0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15692</TotalTime>
  <Words>1132</Words>
  <Application>Microsoft Office PowerPoint</Application>
  <PresentationFormat>Широкий екран</PresentationFormat>
  <Paragraphs>286</Paragraphs>
  <Slides>13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4" baseType="lpstr">
      <vt:lpstr>Arial</vt:lpstr>
      <vt:lpstr>Arial Black</vt:lpstr>
      <vt:lpstr>ArialMT</vt:lpstr>
      <vt:lpstr>Calibri</vt:lpstr>
      <vt:lpstr>Calibri Light</vt:lpstr>
      <vt:lpstr>Futura PT Bold</vt:lpstr>
      <vt:lpstr>Futura PT Book</vt:lpstr>
      <vt:lpstr>Helvetica Light</vt:lpstr>
      <vt:lpstr>Segoe UI</vt:lpstr>
      <vt:lpstr>Segoe UI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Плата за залишки на поточному рахунку – до 7%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DRUZI®</dc:creator>
  <cp:lastModifiedBy>Наташа Гусак</cp:lastModifiedBy>
  <cp:revision>379</cp:revision>
  <dcterms:created xsi:type="dcterms:W3CDTF">2021-12-09T15:11:10Z</dcterms:created>
  <dcterms:modified xsi:type="dcterms:W3CDTF">2023-07-11T07:01:18Z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0x010100FD6C56A16B4C6E4C83AFF99DFDC1421B</vt:lpwstr>
  </property>
</Properties>
</file>