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4.xml" ContentType="application/vnd.openxmlformats-officedocument.presentationml.notesSlide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9" r:id="rId2"/>
    <p:sldId id="277" r:id="rId3"/>
    <p:sldId id="269" r:id="rId4"/>
    <p:sldId id="276" r:id="rId5"/>
    <p:sldId id="266" r:id="rId6"/>
    <p:sldId id="272" r:id="rId7"/>
    <p:sldId id="273" r:id="rId8"/>
    <p:sldId id="282" r:id="rId9"/>
    <p:sldId id="280" r:id="rId10"/>
    <p:sldId id="275" r:id="rId11"/>
    <p:sldId id="281" r:id="rId12"/>
    <p:sldId id="283" r:id="rId13"/>
    <p:sldId id="264" r:id="rId14"/>
    <p:sldId id="262" r:id="rId15"/>
    <p:sldId id="265" r:id="rId16"/>
    <p:sldId id="278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00FF99"/>
    <a:srgbClr val="F55237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688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\\Skynet\tmp\kolegiya\&#1044;&#1110;&#1072;&#1075;&#1088;&#1072;&#1084;&#1080;%20&#1089;&#1090;&#1072;&#1085;&#1086;&#1084;%20&#1085;&#1072;%2001.01.2018\&#1079;&#1072;&#1075;.&#1073;&#1086;&#1088;&#1075;%20&#1085;&#1072;%2001.01.2018%20(&#1076;&#1110;&#1072;&#1075;&#1088;&#1072;&#1084;&#1072;).xls" TargetMode="External"/><Relationship Id="rId1" Type="http://schemas.openxmlformats.org/officeDocument/2006/relationships/image" Target="../media/image1.jpeg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r>
              <a:rPr lang="uk-UA" sz="2400" cap="none" baseline="0" dirty="0" smtClean="0">
                <a:latin typeface="Times New Roman" pitchFamily="18" charset="0"/>
                <a:cs typeface="Times New Roman" pitchFamily="18" charset="0"/>
              </a:rPr>
              <a:t>Кількість пенсіонерів на обліку за територіальним принципом обслуговування</a:t>
            </a:r>
          </a:p>
        </c:rich>
      </c:tx>
      <c:layout>
        <c:manualLayout>
          <c:xMode val="edge"/>
          <c:yMode val="edge"/>
          <c:x val="0.10078422772165022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50"/>
      <c:rotY val="141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3750460706735363E-2"/>
          <c:y val="0.18590782377947798"/>
          <c:w val="0.84383268737712624"/>
          <c:h val="0.7246806548953056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317500" h="317500"/>
              <a:bevelB w="317500" h="317500"/>
            </a:sp3d>
          </c:spPr>
          <c:explosion val="1"/>
          <c:dPt>
            <c:idx val="0"/>
            <c:bubble3D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>
                <a:bevelT w="317500" h="317500"/>
                <a:bevelB w="317500" h="317500"/>
              </a:sp3d>
            </c:spPr>
          </c:dPt>
          <c:dPt>
            <c:idx val="1"/>
            <c:bubble3D val="0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>
                <a:bevelT w="317500" h="317500"/>
                <a:bevelB w="317500" h="317500"/>
              </a:sp3d>
            </c:spPr>
          </c:dPt>
          <c:dPt>
            <c:idx val="2"/>
            <c:bubble3D val="0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>
                <a:bevelT w="317500" h="317500"/>
                <a:bevelB w="317500" h="317500"/>
              </a:sp3d>
            </c:spPr>
          </c:dPt>
          <c:dPt>
            <c:idx val="3"/>
            <c:bubble3D val="0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>
                <a:bevelT w="317500" h="317500"/>
                <a:bevelB w="317500" h="317500"/>
              </a:sp3d>
            </c:spPr>
          </c:dPt>
          <c:dPt>
            <c:idx val="4"/>
            <c:bubble3D val="0"/>
            <c:spPr>
              <a:solidFill>
                <a:schemeClr val="accent5">
                  <a:alpha val="90000"/>
                </a:schemeClr>
              </a:solidFill>
              <a:ln w="19050">
                <a:solidFill>
                  <a:schemeClr val="accent5">
                    <a:lumMod val="75000"/>
                  </a:schemeClr>
                </a:solidFill>
              </a:ln>
              <a:effectLst>
                <a:innerShdw blurRad="114300">
                  <a:schemeClr val="accent5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>
                <a:bevelT w="317500" h="317500"/>
                <a:bevelB w="317500" h="317500"/>
              </a:sp3d>
            </c:spPr>
          </c:dPt>
          <c:dPt>
            <c:idx val="5"/>
            <c:bubble3D val="0"/>
            <c:spPr>
              <a:solidFill>
                <a:schemeClr val="accent6">
                  <a:alpha val="90000"/>
                </a:schemeClr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  <a:effectLst>
                <a:innerShdw blurRad="114300">
                  <a:schemeClr val="accent6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>
                <a:bevelT w="317500" h="317500"/>
                <a:bevelB w="317500" h="317500"/>
              </a:sp3d>
            </c:spPr>
          </c:dPt>
          <c:dPt>
            <c:idx val="6"/>
            <c:bubble3D val="0"/>
            <c:spPr>
              <a:solidFill>
                <a:schemeClr val="accent1">
                  <a:lumMod val="60000"/>
                  <a:alpha val="90000"/>
                </a:schemeClr>
              </a:solidFill>
              <a:ln w="19050">
                <a:solidFill>
                  <a:schemeClr val="accent1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>
                <a:bevelT w="317500" h="317500"/>
                <a:bevelB w="317500" h="317500"/>
              </a:sp3d>
            </c:spPr>
          </c:dPt>
          <c:dPt>
            <c:idx val="7"/>
            <c:bubble3D val="0"/>
            <c:spPr>
              <a:solidFill>
                <a:schemeClr val="accent2">
                  <a:lumMod val="60000"/>
                  <a:alpha val="90000"/>
                </a:schemeClr>
              </a:solidFill>
              <a:ln w="19050">
                <a:solidFill>
                  <a:schemeClr val="accent2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>
                <a:bevelT w="317500" h="317500"/>
                <a:bevelB w="317500" h="317500"/>
              </a:sp3d>
            </c:spPr>
          </c:dPt>
          <c:dPt>
            <c:idx val="8"/>
            <c:bubble3D val="0"/>
            <c:spPr>
              <a:solidFill>
                <a:schemeClr val="accent3">
                  <a:lumMod val="60000"/>
                  <a:alpha val="90000"/>
                </a:schemeClr>
              </a:solidFill>
              <a:ln w="19050">
                <a:solidFill>
                  <a:schemeClr val="accent3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>
                <a:bevelT w="317500" h="317500"/>
                <a:bevelB w="317500" h="317500"/>
              </a:sp3d>
            </c:spPr>
          </c:dPt>
          <c:dPt>
            <c:idx val="9"/>
            <c:bubble3D val="0"/>
            <c:spPr>
              <a:solidFill>
                <a:schemeClr val="accent4">
                  <a:lumMod val="60000"/>
                  <a:alpha val="90000"/>
                </a:schemeClr>
              </a:solidFill>
              <a:ln w="19050">
                <a:solidFill>
                  <a:schemeClr val="accent4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>
                <a:bevelT w="317500" h="317500"/>
                <a:bevelB w="317500" h="317500"/>
              </a:sp3d>
            </c:spPr>
          </c:dPt>
          <c:dLbls>
            <c:dLbl>
              <c:idx val="0"/>
              <c:layout>
                <c:manualLayout>
                  <c:x val="-5.1559330549608658E-2"/>
                  <c:y val="-0.14587379818589769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40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uk-UA" sz="2400" baseline="0" dirty="0"/>
                      <a:t>Ірпінський </a:t>
                    </a:r>
                    <a:r>
                      <a:rPr lang="uk-UA" sz="2400" baseline="0" dirty="0" err="1"/>
                      <a:t>регіон</a:t>
                    </a:r>
                    <a:r>
                      <a:rPr lang="uk-UA" sz="2400" baseline="0" dirty="0"/>
                      <a:t>
45%</a:t>
                    </a:r>
                  </a:p>
                </c:rich>
              </c:tx>
              <c:spPr>
                <a:solidFill>
                  <a:prstClr val="white"/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8.4492499738970064E-2"/>
                  <c:y val="8.3820348186089369E-2"/>
                </c:manualLayout>
              </c:layout>
              <c:numFmt formatCode="General" sourceLinked="0"/>
              <c:spPr>
                <a:solidFill>
                  <a:prstClr val="white"/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accent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5500619778842808E-2"/>
                  <c:y val="-8.194284287697276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4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uk-UA" sz="2200" b="0" baseline="0" dirty="0" err="1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rPr>
                      <a:t>Бородянський</a:t>
                    </a:r>
                    <a:r>
                      <a:rPr lang="uk-UA" sz="2200" b="0" baseline="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rPr>
                      <a:t> </a:t>
                    </a:r>
                    <a:endParaRPr lang="uk-UA" sz="2200" b="0" baseline="0" dirty="0" smtClean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endParaRPr>
                  </a:p>
                  <a:p>
                    <a:pPr>
                      <a:defRPr sz="24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uk-UA" sz="2200" b="0" baseline="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rPr>
                      <a:t>район</a:t>
                    </a:r>
                    <a:r>
                      <a:rPr lang="uk-UA" sz="2200" b="0" baseline="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rPr>
                      <a:t>
</a:t>
                    </a:r>
                    <a:r>
                      <a:rPr lang="uk-UA" sz="2400" b="0" baseline="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rPr>
                      <a:t>36</a:t>
                    </a:r>
                    <a:r>
                      <a:rPr lang="uk-UA" sz="2200" b="0" baseline="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rPr>
                      <a:t>%</a:t>
                    </a:r>
                    <a:endParaRPr lang="uk-UA" sz="2200" b="0" baseline="0" dirty="0">
                      <a:solidFill>
                        <a:srgbClr val="00B050"/>
                      </a:solidFill>
                    </a:endParaRPr>
                  </a:p>
                </c:rich>
              </c:tx>
              <c:spPr>
                <a:solidFill>
                  <a:prstClr val="white"/>
                </a:solidFill>
                <a:ln w="25400" cap="flat" cmpd="sng" algn="ctr">
                  <a:solidFill>
                    <a:schemeClr val="accent3"/>
                  </a:solidFill>
                  <a:prstDash val="solid"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spPr>
                <a:solidFill>
                  <a:prstClr val="white">
                    <a:alpha val="90000"/>
                  </a:prst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accent4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spPr>
                <a:solidFill>
                  <a:prstClr val="white">
                    <a:alpha val="90000"/>
                  </a:prstClr>
                </a:solidFill>
                <a:ln w="12700" cap="flat" cmpd="sng" algn="ctr">
                  <a:solidFill>
                    <a:schemeClr val="accent5"/>
                  </a:solidFill>
                  <a:round/>
                </a:ln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accent5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spPr>
                <a:solidFill>
                  <a:prstClr val="white">
                    <a:alpha val="90000"/>
                  </a:prstClr>
                </a:solidFill>
                <a:ln w="12700" cap="flat" cmpd="sng" algn="ctr">
                  <a:solidFill>
                    <a:schemeClr val="accent6"/>
                  </a:solidFill>
                  <a:round/>
                </a:ln>
                <a:effectLst>
                  <a:outerShdw blurRad="50800" dist="38100" dir="2700000" algn="tl" rotWithShape="0">
                    <a:schemeClr val="accent6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accent6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6"/>
              <c:spPr>
                <a:solidFill>
                  <a:prstClr val="white">
                    <a:alpha val="90000"/>
                  </a:prstClr>
                </a:solidFill>
                <a:ln w="12700" cap="flat" cmpd="sng" algn="ctr">
                  <a:solidFill>
                    <a:schemeClr val="accent1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accent1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7"/>
              <c:spPr>
                <a:solidFill>
                  <a:prstClr val="white">
                    <a:alpha val="90000"/>
                  </a:prstClr>
                </a:solidFill>
                <a:ln w="12700" cap="flat" cmpd="sng" algn="ctr">
                  <a:solidFill>
                    <a:schemeClr val="accent2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accent2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8"/>
              <c:spPr>
                <a:solidFill>
                  <a:prstClr val="white">
                    <a:alpha val="90000"/>
                  </a:prstClr>
                </a:solidFill>
                <a:ln w="12700" cap="flat" cmpd="sng" algn="ctr">
                  <a:solidFill>
                    <a:schemeClr val="accent3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accent3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9"/>
              <c:spPr>
                <a:solidFill>
                  <a:prstClr val="white">
                    <a:alpha val="90000"/>
                  </a:prstClr>
                </a:solidFill>
                <a:ln w="12700" cap="flat" cmpd="sng" algn="ctr">
                  <a:solidFill>
                    <a:schemeClr val="accent4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accent4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spPr>
              <a:solidFill>
                <a:prstClr val="white"/>
              </a:solidFill>
            </c:spPr>
            <c:txPr>
              <a:bodyPr/>
              <a:lstStyle/>
              <a:p>
                <a:pPr>
                  <a:defRPr sz="2400"/>
                </a:pPr>
                <a:endParaRPr lang="uk-UA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місто Ірпінь та селища</c:v>
                </c:pt>
                <c:pt idx="1">
                  <c:v>місто Буча</c:v>
                </c:pt>
                <c:pt idx="2">
                  <c:v>Бородянський    район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22784</c:v>
                </c:pt>
                <c:pt idx="1">
                  <c:v>9757</c:v>
                </c:pt>
                <c:pt idx="2">
                  <c:v>18354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ru-RU" sz="2400" dirty="0" smtClean="0"/>
              <a:t>Структура </a:t>
            </a:r>
            <a:r>
              <a:rPr lang="ru-RU" sz="2400" dirty="0"/>
              <a:t>боргу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/>
              <a:t>відшкодування</a:t>
            </a:r>
            <a:r>
              <a:rPr lang="ru-RU" sz="2400" dirty="0"/>
              <a:t> </a:t>
            </a:r>
            <a:r>
              <a:rPr lang="ru-RU" sz="2400" dirty="0" err="1"/>
              <a:t>пільгових</a:t>
            </a:r>
            <a:r>
              <a:rPr lang="ru-RU" sz="2400" dirty="0"/>
              <a:t> </a:t>
            </a:r>
            <a:r>
              <a:rPr lang="ru-RU" sz="2400" dirty="0" err="1"/>
              <a:t>пенсій</a:t>
            </a:r>
            <a:r>
              <a:rPr lang="ru-RU" sz="2400" dirty="0"/>
              <a:t> на </a:t>
            </a:r>
            <a:r>
              <a:rPr lang="ru-RU" sz="2400" dirty="0" smtClean="0"/>
              <a:t>01.04.2018 </a:t>
            </a:r>
            <a:r>
              <a:rPr lang="ru-RU" sz="2400" dirty="0"/>
              <a:t>р.</a:t>
            </a:r>
          </a:p>
        </c:rich>
      </c:tx>
      <c:layout>
        <c:manualLayout>
          <c:xMode val="edge"/>
          <c:yMode val="edge"/>
          <c:x val="0.1383855168536873"/>
          <c:y val="0"/>
        </c:manualLayout>
      </c:layout>
      <c:overlay val="0"/>
      <c:spPr>
        <a:noFill/>
        <a:ln w="37050">
          <a:noFill/>
        </a:ln>
      </c:spPr>
    </c:title>
    <c:autoTitleDeleted val="0"/>
    <c:view3D>
      <c:rotX val="15"/>
      <c:rotY val="18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50129684586558"/>
          <c:y val="8.837794464233828E-2"/>
          <c:w val="0.7388622559160295"/>
          <c:h val="0.63022660563046862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rgbClr val="9999FF"/>
            </a:solidFill>
            <a:ln w="18525">
              <a:solidFill>
                <a:srgbClr val="000000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 w="317500" h="317500"/>
              <a:bevelB w="317500" h="317500"/>
              <a:contourClr>
                <a:srgbClr val="000000"/>
              </a:contourClr>
            </a:sp3d>
          </c:spPr>
          <c:explosion val="9"/>
          <c:dPt>
            <c:idx val="1"/>
            <c:bubble3D val="0"/>
            <c:spPr>
              <a:solidFill>
                <a:srgbClr val="993366"/>
              </a:solidFill>
              <a:ln w="18525">
                <a:solidFill>
                  <a:srgbClr val="000000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 w="317500" h="317500"/>
                <a:bevelB w="317500" h="317500"/>
                <a:contourClr>
                  <a:srgbClr val="000000"/>
                </a:contourClr>
              </a:sp3d>
            </c:spPr>
          </c:dPt>
          <c:dPt>
            <c:idx val="2"/>
            <c:bubble3D val="0"/>
            <c:spPr>
              <a:solidFill>
                <a:srgbClr val="FFFFCC"/>
              </a:solidFill>
              <a:ln w="18525">
                <a:solidFill>
                  <a:srgbClr val="000000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 w="317500" h="317500"/>
                <a:bevelB w="317500" h="317500"/>
                <a:contourClr>
                  <a:srgbClr val="000000"/>
                </a:contourClr>
              </a:sp3d>
            </c:spPr>
          </c:dPt>
          <c:dLbls>
            <c:dLbl>
              <c:idx val="0"/>
              <c:layout>
                <c:manualLayout>
                  <c:x val="3.344353772291303E-2"/>
                  <c:y val="-4.032552394291540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812824402970115E-2"/>
                  <c:y val="1.146553134475807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6.488275888104944E-2"/>
                  <c:y val="2.7657307663334968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 w="4631">
                <a:solidFill>
                  <a:srgbClr val="000000"/>
                </a:solidFill>
                <a:prstDash val="solid"/>
              </a:ln>
            </c:spPr>
            <c:txPr>
              <a:bodyPr/>
              <a:lstStyle/>
              <a:p>
                <a:pPr>
                  <a:defRPr sz="149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uk-UA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Sheet1!$B$1:$D$1</c:f>
              <c:strCache>
                <c:ptCount val="3"/>
                <c:pt idx="0">
                  <c:v>По підприємствах, щодо яких порушено справу про банкрутство та визнано банкрутами - 6056,8  тис. грн. </c:v>
                </c:pt>
                <c:pt idx="1">
                  <c:v>По підприємствах з безнадійним статусом - 151,6   тис. грн.</c:v>
                </c:pt>
                <c:pt idx="2">
                  <c:v>По підприємствах з дієвим статусом - 162,9 тис. грн.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6056.8</c:v>
                </c:pt>
                <c:pt idx="1">
                  <c:v>151.6</c:v>
                </c:pt>
                <c:pt idx="2">
                  <c:v>162.9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 w="18525">
          <a:noFill/>
          <a:prstDash val="solid"/>
        </a:ln>
      </c:spPr>
    </c:plotArea>
    <c:legend>
      <c:legendPos val="b"/>
      <c:layout>
        <c:manualLayout>
          <c:xMode val="edge"/>
          <c:yMode val="edge"/>
          <c:x val="4.9423393739703534E-3"/>
          <c:y val="0.70567375886524819"/>
          <c:w val="0.98682042833607964"/>
          <c:h val="0.2978723404255319"/>
        </c:manualLayout>
      </c:layout>
      <c:overlay val="0"/>
      <c:spPr>
        <a:noFill/>
        <a:ln w="4631">
          <a:noFill/>
          <a:prstDash val="solid"/>
        </a:ln>
      </c:spPr>
      <c:txPr>
        <a:bodyPr/>
        <a:lstStyle/>
        <a:p>
          <a:pPr>
            <a:defRPr sz="1800" b="1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uk-UA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750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uk-UA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r>
              <a:rPr lang="uk-UA" sz="2400" cap="none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звернень громадян за І кв. 2018 року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242520487505812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ea typeface="+mn-ea"/>
              <a:cs typeface="Times New Roman" pitchFamily="18" charset="0"/>
            </a:defRPr>
          </a:pPr>
          <a:endParaRPr lang="uk-UA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583712087070673E-2"/>
          <c:y val="0.14131836530777811"/>
          <c:w val="0.98441628791292834"/>
          <c:h val="0.8586815705023839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317500" h="317500"/>
              <a:bevelB w="317500" h="317500"/>
            </a:sp3d>
          </c:spPr>
          <c:dPt>
            <c:idx val="0"/>
            <c:bubble3D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>
                <a:bevelT w="317500" h="317500"/>
                <a:bevelB w="317500" h="317500"/>
                <a:contourClr>
                  <a:schemeClr val="accent1">
                    <a:lumMod val="75000"/>
                  </a:schemeClr>
                </a:contourClr>
              </a:sp3d>
            </c:spPr>
          </c:dPt>
          <c:dPt>
            <c:idx val="1"/>
            <c:bubble3D val="0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>
                <a:bevelT w="317500" h="317500"/>
                <a:bevelB w="317500" h="317500"/>
                <a:contourClr>
                  <a:schemeClr val="accent2">
                    <a:lumMod val="75000"/>
                  </a:schemeClr>
                </a:contourClr>
              </a:sp3d>
            </c:spPr>
          </c:dPt>
          <c:dPt>
            <c:idx val="2"/>
            <c:bubble3D val="0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>
                <a:bevelT w="317500" h="317500"/>
                <a:bevelB w="317500" h="317500"/>
                <a:contourClr>
                  <a:schemeClr val="accent3">
                    <a:lumMod val="75000"/>
                  </a:schemeClr>
                </a:contourClr>
              </a:sp3d>
            </c:spPr>
          </c:dPt>
          <c:dPt>
            <c:idx val="3"/>
            <c:bubble3D val="0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>
                <a:bevelT w="317500" h="317500"/>
                <a:bevelB w="317500" h="317500"/>
                <a:contourClr>
                  <a:schemeClr val="accent4">
                    <a:lumMod val="75000"/>
                  </a:schemeClr>
                </a:contourClr>
              </a:sp3d>
            </c:spPr>
          </c:dPt>
          <c:dPt>
            <c:idx val="4"/>
            <c:bubble3D val="0"/>
            <c:spPr>
              <a:solidFill>
                <a:schemeClr val="accent5">
                  <a:alpha val="90000"/>
                </a:schemeClr>
              </a:solidFill>
              <a:ln w="19050">
                <a:solidFill>
                  <a:schemeClr val="accent5">
                    <a:lumMod val="75000"/>
                  </a:schemeClr>
                </a:solidFill>
              </a:ln>
              <a:effectLst>
                <a:innerShdw blurRad="114300">
                  <a:schemeClr val="accent5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>
                <a:bevelT w="317500" h="317500"/>
                <a:bevelB w="317500" h="317500"/>
                <a:contourClr>
                  <a:schemeClr val="accent5">
                    <a:lumMod val="75000"/>
                  </a:schemeClr>
                </a:contourClr>
              </a:sp3d>
            </c:spPr>
          </c:dPt>
          <c:dPt>
            <c:idx val="5"/>
            <c:bubble3D val="0"/>
            <c:spPr>
              <a:solidFill>
                <a:schemeClr val="accent6">
                  <a:alpha val="90000"/>
                </a:schemeClr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  <a:effectLst>
                <a:innerShdw blurRad="114300">
                  <a:schemeClr val="accent6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>
                <a:bevelT w="317500" h="317500"/>
                <a:bevelB w="317500" h="317500"/>
                <a:contourClr>
                  <a:schemeClr val="accent6">
                    <a:lumMod val="75000"/>
                  </a:schemeClr>
                </a:contourClr>
              </a:sp3d>
            </c:spPr>
          </c:dPt>
          <c:dPt>
            <c:idx val="6"/>
            <c:bubble3D val="0"/>
            <c:spPr>
              <a:solidFill>
                <a:schemeClr val="accent1">
                  <a:lumMod val="60000"/>
                  <a:alpha val="90000"/>
                </a:schemeClr>
              </a:solidFill>
              <a:ln w="19050">
                <a:solidFill>
                  <a:schemeClr val="accent1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>
                <a:bevelT w="317500" h="317500"/>
                <a:bevelB w="317500" h="317500"/>
                <a:contourClr>
                  <a:schemeClr val="accent1">
                    <a:lumMod val="60000"/>
                    <a:lumMod val="75000"/>
                  </a:schemeClr>
                </a:contourClr>
              </a:sp3d>
            </c:spPr>
          </c:dPt>
          <c:dPt>
            <c:idx val="7"/>
            <c:bubble3D val="0"/>
            <c:spPr>
              <a:solidFill>
                <a:schemeClr val="accent2">
                  <a:lumMod val="60000"/>
                  <a:alpha val="90000"/>
                </a:schemeClr>
              </a:solidFill>
              <a:ln w="19050">
                <a:solidFill>
                  <a:schemeClr val="accent2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>
                <a:bevelT w="317500" h="317500"/>
                <a:bevelB w="317500" h="317500"/>
                <a:contourClr>
                  <a:schemeClr val="accent2">
                    <a:lumMod val="60000"/>
                    <a:lumMod val="75000"/>
                  </a:schemeClr>
                </a:contourClr>
              </a:sp3d>
            </c:spPr>
          </c:dPt>
          <c:dPt>
            <c:idx val="8"/>
            <c:bubble3D val="0"/>
            <c:spPr>
              <a:solidFill>
                <a:schemeClr val="accent3">
                  <a:lumMod val="60000"/>
                  <a:alpha val="90000"/>
                </a:schemeClr>
              </a:solidFill>
              <a:ln w="19050">
                <a:solidFill>
                  <a:schemeClr val="accent3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>
                <a:bevelT w="317500" h="317500"/>
                <a:bevelB w="317500" h="317500"/>
                <a:contourClr>
                  <a:schemeClr val="accent3">
                    <a:lumMod val="60000"/>
                    <a:lumMod val="75000"/>
                  </a:schemeClr>
                </a:contourClr>
              </a:sp3d>
            </c:spPr>
          </c:dPt>
          <c:dPt>
            <c:idx val="9"/>
            <c:bubble3D val="0"/>
            <c:spPr>
              <a:solidFill>
                <a:schemeClr val="accent4">
                  <a:lumMod val="60000"/>
                  <a:alpha val="90000"/>
                </a:schemeClr>
              </a:solidFill>
              <a:ln w="19050">
                <a:solidFill>
                  <a:schemeClr val="accent4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>
                <a:bevelT w="317500" h="317500"/>
                <a:bevelB w="317500" h="317500"/>
                <a:contourClr>
                  <a:schemeClr val="accent4">
                    <a:lumMod val="60000"/>
                    <a:lumMod val="75000"/>
                  </a:schemeClr>
                </a:contourClr>
              </a:sp3d>
            </c:spPr>
          </c:dPt>
          <c:dLbls>
            <c:dLbl>
              <c:idx val="0"/>
              <c:layout>
                <c:manualLayout>
                  <c:x val="-4.857890378123101E-2"/>
                  <c:y val="4.9799862595088416E-2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6407125538011783E-2"/>
                  <c:y val="5.2863538789432084E-2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7.5516973194676734E-2"/>
                  <c:y val="5.9810883081956437E-2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/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3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1070588749742316"/>
                  <c:y val="2.7864560387287751E-2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4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3793994704438231"/>
                  <c:y val="-8.0996268613832245E-2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5"/>
                  </a:solidFill>
                  <a:round/>
                </a:ln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5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6971115360966452E-2"/>
                  <c:y val="-0.17066255090430565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6"/>
                  </a:solidFill>
                  <a:round/>
                </a:ln>
                <a:effectLst>
                  <a:outerShdw blurRad="50800" dist="38100" dir="2700000" algn="tl" rotWithShape="0">
                    <a:schemeClr val="accent6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6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6.8645972865377269E-2"/>
                  <c:y val="-0.11794155694067203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1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5.2410132067776796E-2"/>
                  <c:y val="-9.0689316768124084E-2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2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5.7559673235102804E-2"/>
                  <c:y val="-9.0934979127478919E-3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3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7639057579195011E-3"/>
                  <c:y val="5.3008956859199582E-2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4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prstClr val="white">
                  <a:alpha val="90000"/>
                </a:prstClr>
              </a:solidFill>
              <a:ln w="12700" cap="flat" cmpd="sng" algn="ctr">
                <a:solidFill>
                  <a:srgbClr val="4F81BD"/>
                </a:solidFill>
                <a:round/>
              </a:ln>
              <a:effectLst>
                <a:outerShdw blurRad="50800" dist="38100" dir="2700000" algn="tl" rotWithShape="0">
                  <a:srgbClr val="4F81BD">
                    <a:lumMod val="75000"/>
                    <a:alpha val="40000"/>
                  </a:srgbClr>
                </a:outerShdw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1"/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Призначення пенсії</c:v>
                </c:pt>
                <c:pt idx="1">
                  <c:v>Перерахунок пенсії</c:v>
                </c:pt>
                <c:pt idx="2">
                  <c:v>Постановка на облік</c:v>
                </c:pt>
                <c:pt idx="3">
                  <c:v>Видача довідок про розмір пенсії</c:v>
                </c:pt>
                <c:pt idx="4">
                  <c:v>Отримання пенсійних посвідчень</c:v>
                </c:pt>
                <c:pt idx="5">
                  <c:v>Одримання даних з Державного реєстру застрахованеих осіб</c:v>
                </c:pt>
                <c:pt idx="6">
                  <c:v>Зміна способу виплати пенсії</c:v>
                </c:pt>
                <c:pt idx="7">
                  <c:v>Виплати допомоги на поховання</c:v>
                </c:pt>
                <c:pt idx="8">
                  <c:v>Індивідуальні консультації</c:v>
                </c:pt>
                <c:pt idx="9">
                  <c:v>Реєсрацція на ВЕБ-порталі ПФУ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358</c:v>
                </c:pt>
                <c:pt idx="1">
                  <c:v>1664</c:v>
                </c:pt>
                <c:pt idx="2">
                  <c:v>331</c:v>
                </c:pt>
                <c:pt idx="3">
                  <c:v>1764</c:v>
                </c:pt>
                <c:pt idx="4">
                  <c:v>767</c:v>
                </c:pt>
                <c:pt idx="5">
                  <c:v>3735</c:v>
                </c:pt>
                <c:pt idx="6">
                  <c:v>1338</c:v>
                </c:pt>
                <c:pt idx="7">
                  <c:v>631</c:v>
                </c:pt>
                <c:pt idx="8">
                  <c:v>1706</c:v>
                </c:pt>
                <c:pt idx="9">
                  <c:v>1530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uk-UA" sz="2400" noProof="0">
                <a:latin typeface="Times New Roman" pitchFamily="18" charset="0"/>
                <a:cs typeface="Times New Roman" pitchFamily="18" charset="0"/>
              </a:defRPr>
            </a:pPr>
            <a:r>
              <a:rPr lang="uk-UA" sz="2400" noProof="0" dirty="0">
                <a:latin typeface="Times New Roman" pitchFamily="18" charset="0"/>
                <a:cs typeface="Times New Roman" pitchFamily="18" charset="0"/>
              </a:rPr>
              <a:t>Розподіл пенсіонерів </a:t>
            </a:r>
            <a:r>
              <a:rPr lang="uk-UA" sz="2400" noProof="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uk-UA" sz="2400" noProof="0" dirty="0">
                <a:latin typeface="Times New Roman" pitchFamily="18" charset="0"/>
                <a:cs typeface="Times New Roman" pitchFamily="18" charset="0"/>
              </a:rPr>
              <a:t>видах призначених пенсій </a:t>
            </a:r>
          </a:p>
        </c:rich>
      </c:tx>
      <c:layout>
        <c:manualLayout>
          <c:xMode val="edge"/>
          <c:yMode val="edge"/>
          <c:x val="0.25414215996191725"/>
          <c:y val="2.131936500340015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6.199119339206885E-2"/>
          <c:y val="0.14218307245470888"/>
          <c:w val="0.58537642391470057"/>
          <c:h val="0.8349702272410808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Розподіл пенсіонерів в Бучанськму регіоні по видах призначених пенсій </c:v>
                </c:pt>
              </c:strCache>
            </c:strRef>
          </c:tx>
          <c:spPr>
            <a:ln w="0" cap="sq">
              <a:prstDash val="sysDot"/>
              <a:round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dkEdge">
              <a:bevelT w="317500" h="317500"/>
              <a:bevelB w="317500" h="317500"/>
            </a:sp3d>
          </c:spPr>
          <c:dPt>
            <c:idx val="0"/>
            <c:bubble3D val="0"/>
            <c:spPr>
              <a:solidFill>
                <a:srgbClr val="3333FF"/>
              </a:solidFill>
              <a:ln w="0" cap="sq" cmpd="dbl">
                <a:prstDash val="sysDot"/>
                <a:round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317500" h="317500"/>
                <a:bevelB w="317500" h="317500"/>
              </a:sp3d>
            </c:spPr>
          </c:dPt>
          <c:dPt>
            <c:idx val="1"/>
            <c:bubble3D val="0"/>
            <c:spPr>
              <a:solidFill>
                <a:srgbClr val="FF9900"/>
              </a:solidFill>
              <a:ln w="0" cap="sq">
                <a:prstDash val="sysDot"/>
                <a:round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dkEdge">
                <a:bevelT w="317500" h="317500"/>
                <a:bevelB w="317500" h="317500"/>
              </a:sp3d>
            </c:spPr>
          </c:dPt>
          <c:dPt>
            <c:idx val="2"/>
            <c:bubble3D val="0"/>
            <c:spPr>
              <a:solidFill>
                <a:srgbClr val="00FF99"/>
              </a:solidFill>
              <a:ln w="0" cap="sq">
                <a:prstDash val="sysDot"/>
                <a:round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dkEdge">
                <a:bevelT w="317500" h="317500"/>
                <a:bevelB w="317500" h="317500"/>
              </a:sp3d>
            </c:spPr>
          </c:dPt>
          <c:dPt>
            <c:idx val="3"/>
            <c:bubble3D val="0"/>
            <c:spPr>
              <a:solidFill>
                <a:srgbClr val="FF0000"/>
              </a:solidFill>
              <a:ln w="0" cap="sq">
                <a:prstDash val="sysDot"/>
                <a:round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dkEdge">
                <a:bevelT w="317500" h="317500"/>
                <a:bevelB w="317500" h="317500"/>
              </a:sp3d>
            </c:spPr>
          </c:dPt>
          <c:dPt>
            <c:idx val="5"/>
            <c:bubble3D val="0"/>
            <c:spPr>
              <a:solidFill>
                <a:srgbClr val="F55237"/>
              </a:solidFill>
              <a:ln w="0" cap="sq">
                <a:prstDash val="sysDot"/>
                <a:round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dkEdge">
                <a:bevelT w="317500" h="317500"/>
                <a:bevelB w="317500" h="317500"/>
              </a:sp3d>
            </c:spPr>
          </c:dPt>
          <c:dLbls>
            <c:dLbl>
              <c:idx val="0"/>
              <c:layout>
                <c:manualLayout>
                  <c:x val="0.15452409033095441"/>
                  <c:y val="-3.10058650381948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multiLvlStrRef>
              <c:f>Лист1!$A$2:$B$7</c:f>
              <c:multiLvlStrCache>
                <c:ptCount val="6"/>
                <c:lvl>
                  <c:pt idx="0">
                    <c:v>41473</c:v>
                  </c:pt>
                  <c:pt idx="1">
                    <c:v>6246</c:v>
                  </c:pt>
                  <c:pt idx="2">
                    <c:v>2135</c:v>
                  </c:pt>
                  <c:pt idx="3">
                    <c:v>618</c:v>
                  </c:pt>
                  <c:pt idx="4">
                    <c:v>414</c:v>
                  </c:pt>
                  <c:pt idx="5">
                    <c:v>9</c:v>
                  </c:pt>
                </c:lvl>
                <c:lvl>
                  <c:pt idx="0">
                    <c:v>за віком</c:v>
                  </c:pt>
                  <c:pt idx="1">
                    <c:v>по інвалідності</c:v>
                  </c:pt>
                  <c:pt idx="2">
                    <c:v>у разі втрати годувальника</c:v>
                  </c:pt>
                  <c:pt idx="3">
                    <c:v>за вислугу років</c:v>
                  </c:pt>
                  <c:pt idx="4">
                    <c:v>соціальні пенсії</c:v>
                  </c:pt>
                  <c:pt idx="5">
                    <c:v>довічне утримання суддів</c:v>
                  </c:pt>
                </c:lvl>
              </c:multiLvlStrCache>
            </c:multiLvl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41473</c:v>
                </c:pt>
                <c:pt idx="1">
                  <c:v>6246</c:v>
                </c:pt>
                <c:pt idx="2">
                  <c:v>2135</c:v>
                </c:pt>
                <c:pt idx="3">
                  <c:v>618</c:v>
                </c:pt>
                <c:pt idx="4">
                  <c:v>414</c:v>
                </c:pt>
                <c:pt idx="5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120"/>
      </c:pieChart>
    </c:plotArea>
    <c:legend>
      <c:legendPos val="r"/>
      <c:layout>
        <c:manualLayout>
          <c:xMode val="edge"/>
          <c:yMode val="edge"/>
          <c:x val="0.68901735474489478"/>
          <c:y val="0.18703614738777538"/>
          <c:w val="0.31098264525510544"/>
          <c:h val="0.57574372078316083"/>
        </c:manualLayout>
      </c:layout>
      <c:overlay val="0"/>
      <c:spPr>
        <a:effectLst>
          <a:glow rad="444500">
            <a:schemeClr val="bg1"/>
          </a:glow>
        </a:effectLst>
      </c:spPr>
    </c:legend>
    <c:plotVisOnly val="1"/>
    <c:dispBlanksAs val="zero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title>
      <c:tx>
        <c:rich>
          <a:bodyPr/>
          <a:lstStyle/>
          <a:p>
            <a:pPr>
              <a:defRPr sz="2400">
                <a:latin typeface="Times New Roman" pitchFamily="18" charset="0"/>
                <a:cs typeface="Times New Roman" pitchFamily="18" charset="0"/>
              </a:defRPr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Середній розмір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пенсій по управлінню </a:t>
            </a:r>
          </a:p>
          <a:p>
            <a:pPr>
              <a:defRPr sz="2400">
                <a:latin typeface="Times New Roman" pitchFamily="18" charset="0"/>
                <a:cs typeface="Times New Roman" pitchFamily="18" charset="0"/>
              </a:defRPr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станом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01.04.2018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року</a:t>
            </a:r>
          </a:p>
        </c:rich>
      </c:tx>
      <c:layout>
        <c:manualLayout>
          <c:xMode val="edge"/>
          <c:yMode val="edge"/>
          <c:x val="0.29643744531933508"/>
          <c:y val="5.058753236407089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5856130541859393E-2"/>
          <c:y val="0.19951872631436018"/>
          <c:w val="0.74451356080489939"/>
          <c:h val="0.7310179821289696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Ірпінь</c:v>
                </c:pt>
                <c:pt idx="1">
                  <c:v>Буча</c:v>
                </c:pt>
                <c:pt idx="2">
                  <c:v>Бородянка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2856.3500000000008</c:v>
                </c:pt>
                <c:pt idx="1">
                  <c:v>2814.04</c:v>
                </c:pt>
                <c:pt idx="2">
                  <c:v>2436.8900000000008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8474752"/>
        <c:axId val="218477104"/>
      </c:barChart>
      <c:catAx>
        <c:axId val="2184747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uk-UA"/>
          </a:p>
        </c:txPr>
        <c:crossAx val="218477104"/>
        <c:crosses val="autoZero"/>
        <c:auto val="1"/>
        <c:lblAlgn val="ctr"/>
        <c:lblOffset val="100"/>
        <c:noMultiLvlLbl val="0"/>
      </c:catAx>
      <c:valAx>
        <c:axId val="2184771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uk-UA"/>
          </a:p>
        </c:txPr>
        <c:crossAx val="21847475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 sz="2400"/>
            </a:pPr>
            <a:r>
              <a:rPr lang="uk-UA" sz="2400" dirty="0" smtClean="0"/>
              <a:t>Розмір</a:t>
            </a:r>
            <a:r>
              <a:rPr lang="uk-UA" sz="2400" baseline="0" dirty="0" smtClean="0"/>
              <a:t> пенсійних виплат </a:t>
            </a:r>
          </a:p>
          <a:p>
            <a:pPr>
              <a:defRPr sz="2400"/>
            </a:pPr>
            <a:r>
              <a:rPr lang="uk-UA" sz="2400" baseline="0" dirty="0" smtClean="0"/>
              <a:t>станом на 01.04.2018 року</a:t>
            </a:r>
            <a:endParaRPr lang="uk-UA" sz="2400" dirty="0"/>
          </a:p>
        </c:rich>
      </c:tx>
      <c:layout>
        <c:manualLayout>
          <c:xMode val="edge"/>
          <c:yMode val="edge"/>
          <c:x val="0.57334629707798168"/>
          <c:y val="2.310017716198863E-2"/>
        </c:manualLayout>
      </c:layout>
      <c:overlay val="0"/>
    </c:title>
    <c:autoTitleDeleted val="0"/>
    <c:view3D>
      <c:rotX val="50"/>
      <c:rotY val="309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5583712087070673E-2"/>
          <c:y val="8.9342966693303646E-2"/>
          <c:w val="0.98441628791292801"/>
          <c:h val="0.8586815705023840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3"/>
          <c:dLbls>
            <c:dLbl>
              <c:idx val="0"/>
              <c:layout>
                <c:manualLayout>
                  <c:x val="-1.2147263736646196E-2"/>
                  <c:y val="-0.18890215347005898"/>
                </c:manualLayout>
              </c:layout>
              <c:spPr/>
              <c:txPr>
                <a:bodyPr rot="0" vert="horz"/>
                <a:lstStyle/>
                <a:p>
                  <a:pPr>
                    <a:defRPr sz="2000"/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7.0416179931302336E-2"/>
                  <c:y val="0"/>
                </c:manualLayout>
              </c:layout>
              <c:spPr/>
              <c:txPr>
                <a:bodyPr rot="0" vert="horz"/>
                <a:lstStyle/>
                <a:p>
                  <a:pPr>
                    <a:defRPr sz="2000"/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0486332292485533E-2"/>
                  <c:y val="-1.1536446744087632E-2"/>
                </c:manualLayout>
              </c:layout>
              <c:spPr/>
              <c:txPr>
                <a:bodyPr rot="0" vert="horz"/>
                <a:lstStyle/>
                <a:p>
                  <a:pPr>
                    <a:defRPr sz="2000"/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0.18186554241762462"/>
                </c:manualLayout>
              </c:layout>
              <c:spPr/>
              <c:txPr>
                <a:bodyPr rot="0" vert="horz"/>
                <a:lstStyle/>
                <a:p>
                  <a:pPr>
                    <a:defRPr sz="2000"/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5417527470615197E-2"/>
                  <c:y val="3.0654571713014573E-2"/>
                </c:manualLayout>
              </c:layout>
              <c:spPr/>
              <c:txPr>
                <a:bodyPr rot="0" vert="horz"/>
                <a:lstStyle/>
                <a:p>
                  <a:pPr>
                    <a:defRPr sz="2000"/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6971115360966438E-2"/>
                  <c:y val="-0.17066255090430565"/>
                </c:manualLayout>
              </c:layout>
              <c:spPr/>
              <c:txPr>
                <a:bodyPr rot="0" vert="horz"/>
                <a:lstStyle/>
                <a:p>
                  <a:pPr>
                    <a:defRPr sz="2000"/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6.8645972865377269E-2"/>
                  <c:y val="-0.11794155694067204"/>
                </c:manualLayout>
              </c:layout>
              <c:spPr/>
              <c:txPr>
                <a:bodyPr rot="0" vert="horz"/>
                <a:lstStyle/>
                <a:p>
                  <a:pPr>
                    <a:defRPr sz="2000"/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5.2410132067776803E-2"/>
                  <c:y val="-9.0689316768124084E-2"/>
                </c:manualLayout>
              </c:layout>
              <c:spPr/>
              <c:txPr>
                <a:bodyPr rot="0" vert="horz"/>
                <a:lstStyle/>
                <a:p>
                  <a:pPr>
                    <a:defRPr sz="2000"/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5.7559673235102804E-2"/>
                  <c:y val="-9.0934979127478971E-3"/>
                </c:manualLayout>
              </c:layout>
              <c:spPr/>
              <c:txPr>
                <a:bodyPr rot="0" vert="horz"/>
                <a:lstStyle/>
                <a:p>
                  <a:pPr>
                    <a:defRPr sz="2000"/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2.763905757919502E-3"/>
                  <c:y val="5.3008956859199582E-2"/>
                </c:manualLayout>
              </c:layout>
              <c:spPr/>
              <c:txPr>
                <a:bodyPr rot="0" vert="horz"/>
                <a:lstStyle/>
                <a:p>
                  <a:pPr>
                    <a:defRPr sz="2000"/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uk-UA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до 800 грн.</c:v>
                </c:pt>
                <c:pt idx="1">
                  <c:v>від 801 до 1500 грн.</c:v>
                </c:pt>
                <c:pt idx="2">
                  <c:v>від 1501 до 5000 грн.</c:v>
                </c:pt>
                <c:pt idx="3">
                  <c:v>від 5001 до 10000 грн.</c:v>
                </c:pt>
                <c:pt idx="4">
                  <c:v>понад 10000 грн. 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99</c:v>
                </c:pt>
                <c:pt idx="1">
                  <c:v>8903</c:v>
                </c:pt>
                <c:pt idx="2">
                  <c:v>37703</c:v>
                </c:pt>
                <c:pt idx="3">
                  <c:v>3740</c:v>
                </c:pt>
                <c:pt idx="4">
                  <c:v>450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одержувачів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пенсійних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виплат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defRPr sz="2400"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через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банківські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установи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</a:t>
            </a:r>
          </a:p>
          <a:p>
            <a:pPr>
              <a:defRPr sz="2400"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поштові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відділення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defRPr sz="2400"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01.04.2018 р.</a:t>
            </a:r>
          </a:p>
        </c:rich>
      </c:tx>
      <c:layout>
        <c:manualLayout>
          <c:xMode val="edge"/>
          <c:yMode val="edge"/>
          <c:x val="0.20281194643675599"/>
          <c:y val="1.2813027990917223E-2"/>
        </c:manualLayout>
      </c:layout>
      <c:overlay val="0"/>
    </c:title>
    <c:autoTitleDeleted val="0"/>
    <c:view3D>
      <c:rotX val="15"/>
      <c:rotY val="18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798589838650786"/>
          <c:y val="0.19301767323482882"/>
          <c:w val="0.7388622559160295"/>
          <c:h val="0.63022660563046862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rgbClr val="9999FF"/>
            </a:solidFill>
            <a:ln w="18525">
              <a:solidFill>
                <a:srgbClr val="000000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 w="317500" h="317500"/>
              <a:bevelB w="317500" h="317500"/>
              <a:contourClr>
                <a:srgbClr val="000000"/>
              </a:contourClr>
            </a:sp3d>
          </c:spPr>
          <c:explosion val="9"/>
          <c:dPt>
            <c:idx val="1"/>
            <c:bubble3D val="0"/>
            <c:explosion val="12"/>
            <c:spPr>
              <a:solidFill>
                <a:srgbClr val="993366"/>
              </a:solidFill>
              <a:ln w="18525">
                <a:solidFill>
                  <a:srgbClr val="000000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 w="317500" h="317500"/>
                <a:bevelB w="317500" h="317500"/>
                <a:contourClr>
                  <a:srgbClr val="000000"/>
                </a:contourClr>
              </a:sp3d>
            </c:spPr>
          </c:dPt>
          <c:dPt>
            <c:idx val="2"/>
            <c:bubble3D val="0"/>
            <c:spPr>
              <a:solidFill>
                <a:srgbClr val="FFFFCC"/>
              </a:solidFill>
              <a:ln w="18525">
                <a:solidFill>
                  <a:srgbClr val="000000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 w="317500" h="317500"/>
                <a:bevelB w="317500" h="317500"/>
                <a:contourClr>
                  <a:srgbClr val="000000"/>
                </a:contourClr>
              </a:sp3d>
            </c:spPr>
          </c:dPt>
          <c:dLbls>
            <c:dLbl>
              <c:idx val="0"/>
              <c:layout>
                <c:manualLayout>
                  <c:x val="3.3443537722913037E-2"/>
                  <c:y val="-4.0325523942915414E-2"/>
                </c:manualLayout>
              </c:layout>
              <c:numFmt formatCode="0%" sourceLinked="0"/>
              <c:spPr>
                <a:noFill/>
                <a:ln w="4631">
                  <a:solidFill>
                    <a:srgbClr val="000000"/>
                  </a:solidFill>
                  <a:prstDash val="solid"/>
                </a:ln>
              </c:spPr>
              <c:txPr>
                <a:bodyPr/>
                <a:lstStyle/>
                <a:p>
                  <a:pPr>
                    <a:defRPr sz="2400" b="1" i="0" u="none" strike="noStrike" baseline="0">
                      <a:solidFill>
                        <a:srgbClr val="000000"/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8772494244269521E-2"/>
                  <c:y val="4.7769053409812433E-2"/>
                </c:manualLayout>
              </c:layout>
              <c:numFmt formatCode="0%" sourceLinked="0"/>
              <c:spPr>
                <a:noFill/>
                <a:ln w="4631">
                  <a:solidFill>
                    <a:srgbClr val="000000"/>
                  </a:solidFill>
                  <a:prstDash val="solid"/>
                </a:ln>
              </c:spPr>
              <c:txPr>
                <a:bodyPr/>
                <a:lstStyle/>
                <a:p>
                  <a:pPr>
                    <a:defRPr sz="2400" b="1" i="0" u="none" strike="noStrike" baseline="0">
                      <a:solidFill>
                        <a:srgbClr val="000000"/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 w="4631">
                <a:solidFill>
                  <a:srgbClr val="000000"/>
                </a:solidFill>
                <a:prstDash val="solid"/>
              </a:ln>
            </c:spPr>
            <c:txPr>
              <a:bodyPr/>
              <a:lstStyle/>
              <a:p>
                <a:pPr>
                  <a:defRPr sz="149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uk-UA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Sheet1!$B$1:$D$1</c:f>
              <c:strCache>
                <c:ptCount val="2"/>
                <c:pt idx="0">
                  <c:v> банківські установи - 31322 особи</c:v>
                </c:pt>
                <c:pt idx="1">
                  <c:v>поштові відділення - 19573 особи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31322</c:v>
                </c:pt>
                <c:pt idx="1">
                  <c:v>19573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 w="18525">
          <a:noFill/>
          <a:prstDash val="solid"/>
        </a:ln>
      </c:spPr>
    </c:plotArea>
    <c:legend>
      <c:legendPos val="b"/>
      <c:legendEntry>
        <c:idx val="0"/>
        <c:txPr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uk-UA"/>
          </a:p>
        </c:txPr>
      </c:legendEntry>
      <c:legendEntry>
        <c:idx val="1"/>
        <c:txPr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uk-UA"/>
          </a:p>
        </c:txPr>
      </c:legendEntry>
      <c:legendEntry>
        <c:idx val="2"/>
        <c:delete val="1"/>
      </c:legendEntry>
      <c:layout>
        <c:manualLayout>
          <c:xMode val="edge"/>
          <c:yMode val="edge"/>
          <c:x val="4.9423393739703534E-3"/>
          <c:y val="0.70567375886524819"/>
          <c:w val="0.98682042833607964"/>
          <c:h val="0.2978723404255319"/>
        </c:manualLayout>
      </c:layout>
      <c:overlay val="0"/>
      <c:spPr>
        <a:noFill/>
        <a:ln w="4631">
          <a:noFill/>
          <a:prstDash val="solid"/>
        </a:ln>
      </c:spPr>
      <c:txPr>
        <a:bodyPr/>
        <a:lstStyle/>
        <a:p>
          <a:pPr>
            <a:defRPr sz="1342" b="1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uk-UA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750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uk-UA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4627536511537732E-2"/>
          <c:y val="8.9342921110031392E-2"/>
          <c:w val="0.98441628791292768"/>
          <c:h val="0.832738345528415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3138615389969925E-3"/>
                  <c:y val="-3.6825987153633791E-2"/>
                </c:manualLayout>
              </c:layout>
              <c:spPr>
                <a:effectLst>
                  <a:outerShdw blurRad="50800" dist="50800" dir="5400000" sx="4000" sy="4000" algn="ctr" rotWithShape="0">
                    <a:srgbClr val="000000">
                      <a:alpha val="99000"/>
                    </a:srgbClr>
                  </a:outerShdw>
                </a:effectLst>
                <a:scene3d>
                  <a:camera prst="orthographicFront"/>
                  <a:lightRig rig="threePt" dir="t"/>
                </a:scene3d>
                <a:sp3d prstMaterial="dkEdge"/>
              </c:spPr>
              <c:txPr>
                <a:bodyPr rot="0" vert="horz"/>
                <a:lstStyle/>
                <a:p>
                  <a:pPr>
                    <a:defRPr sz="2400" b="1"/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0856794052264922E-3"/>
                  <c:y val="-2.6950206688986744E-2"/>
                </c:manualLayout>
              </c:layout>
              <c:spPr>
                <a:effectLst>
                  <a:outerShdw blurRad="50800" dist="50800" dir="5400000" sx="4000" sy="4000" algn="ctr" rotWithShape="0">
                    <a:srgbClr val="000000">
                      <a:alpha val="99000"/>
                    </a:srgbClr>
                  </a:outerShdw>
                </a:effectLst>
                <a:scene3d>
                  <a:camera prst="orthographicFront"/>
                  <a:lightRig rig="threePt" dir="t"/>
                </a:scene3d>
                <a:sp3d prstMaterial="dkEdge"/>
              </c:spPr>
              <c:txPr>
                <a:bodyPr rot="0" vert="horz"/>
                <a:lstStyle/>
                <a:p>
                  <a:pPr>
                    <a:defRPr sz="2400" b="1"/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0486332292485533E-2"/>
                  <c:y val="-1.1536446744087636E-2"/>
                </c:manualLayout>
              </c:layout>
              <c:spPr>
                <a:effectLst>
                  <a:outerShdw blurRad="50800" dist="50800" dir="5400000" sx="4000" sy="4000" algn="ctr" rotWithShape="0">
                    <a:srgbClr val="000000">
                      <a:alpha val="99000"/>
                    </a:srgbClr>
                  </a:outerShdw>
                </a:effectLst>
                <a:scene3d>
                  <a:camera prst="orthographicFront"/>
                  <a:lightRig rig="threePt" dir="t"/>
                </a:scene3d>
                <a:sp3d prstMaterial="dkEdge"/>
              </c:spPr>
              <c:txPr>
                <a:bodyPr rot="0" vert="horz"/>
                <a:lstStyle/>
                <a:p>
                  <a:pPr>
                    <a:defRPr sz="2400" b="1"/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0.18186554241762468"/>
                </c:manualLayout>
              </c:layout>
              <c:spPr>
                <a:effectLst>
                  <a:outerShdw blurRad="50800" dist="50800" dir="5400000" sx="4000" sy="4000" algn="ctr" rotWithShape="0">
                    <a:srgbClr val="000000">
                      <a:alpha val="99000"/>
                    </a:srgbClr>
                  </a:outerShdw>
                </a:effectLst>
                <a:scene3d>
                  <a:camera prst="orthographicFront"/>
                  <a:lightRig rig="threePt" dir="t"/>
                </a:scene3d>
                <a:sp3d prstMaterial="dkEdge"/>
              </c:spPr>
              <c:txPr>
                <a:bodyPr rot="0" vert="horz"/>
                <a:lstStyle/>
                <a:p>
                  <a:pPr>
                    <a:defRPr sz="2400" b="1"/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3.5417527470615211E-2"/>
                  <c:y val="3.065457171301458E-2"/>
                </c:manualLayout>
              </c:layout>
              <c:spPr>
                <a:effectLst>
                  <a:outerShdw blurRad="50800" dist="50800" dir="5400000" sx="4000" sy="4000" algn="ctr" rotWithShape="0">
                    <a:srgbClr val="000000">
                      <a:alpha val="99000"/>
                    </a:srgbClr>
                  </a:outerShdw>
                </a:effectLst>
                <a:scene3d>
                  <a:camera prst="orthographicFront"/>
                  <a:lightRig rig="threePt" dir="t"/>
                </a:scene3d>
                <a:sp3d prstMaterial="dkEdge"/>
              </c:spPr>
              <c:txPr>
                <a:bodyPr rot="0" vert="horz"/>
                <a:lstStyle/>
                <a:p>
                  <a:pPr>
                    <a:defRPr sz="2400" b="1"/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4.6971115360966417E-2"/>
                  <c:y val="-0.17066255090430565"/>
                </c:manualLayout>
              </c:layout>
              <c:spPr>
                <a:effectLst>
                  <a:outerShdw blurRad="50800" dist="50800" dir="5400000" sx="4000" sy="4000" algn="ctr" rotWithShape="0">
                    <a:srgbClr val="000000">
                      <a:alpha val="99000"/>
                    </a:srgbClr>
                  </a:outerShdw>
                </a:effectLst>
                <a:scene3d>
                  <a:camera prst="orthographicFront"/>
                  <a:lightRig rig="threePt" dir="t"/>
                </a:scene3d>
                <a:sp3d prstMaterial="dkEdge"/>
              </c:spPr>
              <c:txPr>
                <a:bodyPr rot="0" vert="horz"/>
                <a:lstStyle/>
                <a:p>
                  <a:pPr>
                    <a:defRPr sz="2400" b="1"/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6.8645972865377269E-2"/>
                  <c:y val="-0.11794155694067206"/>
                </c:manualLayout>
              </c:layout>
              <c:spPr>
                <a:effectLst>
                  <a:outerShdw blurRad="50800" dist="50800" dir="5400000" sx="4000" sy="4000" algn="ctr" rotWithShape="0">
                    <a:srgbClr val="000000">
                      <a:alpha val="99000"/>
                    </a:srgbClr>
                  </a:outerShdw>
                </a:effectLst>
                <a:scene3d>
                  <a:camera prst="orthographicFront"/>
                  <a:lightRig rig="threePt" dir="t"/>
                </a:scene3d>
                <a:sp3d prstMaterial="dkEdge"/>
              </c:spPr>
              <c:txPr>
                <a:bodyPr rot="0" vert="horz"/>
                <a:lstStyle/>
                <a:p>
                  <a:pPr>
                    <a:defRPr sz="2400" b="1"/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5.2410132067776803E-2"/>
                  <c:y val="-9.0689316768124084E-2"/>
                </c:manualLayout>
              </c:layout>
              <c:spPr>
                <a:effectLst>
                  <a:outerShdw blurRad="50800" dist="50800" dir="5400000" sx="4000" sy="4000" algn="ctr" rotWithShape="0">
                    <a:srgbClr val="000000">
                      <a:alpha val="99000"/>
                    </a:srgbClr>
                  </a:outerShdw>
                </a:effectLst>
                <a:scene3d>
                  <a:camera prst="orthographicFront"/>
                  <a:lightRig rig="threePt" dir="t"/>
                </a:scene3d>
                <a:sp3d prstMaterial="dkEdge"/>
              </c:spPr>
              <c:txPr>
                <a:bodyPr rot="0" vert="horz"/>
                <a:lstStyle/>
                <a:p>
                  <a:pPr>
                    <a:defRPr sz="2400" b="1"/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5.7559673235102804E-2"/>
                  <c:y val="-9.0934979127479006E-3"/>
                </c:manualLayout>
              </c:layout>
              <c:spPr>
                <a:effectLst>
                  <a:outerShdw blurRad="50800" dist="50800" dir="5400000" sx="4000" sy="4000" algn="ctr" rotWithShape="0">
                    <a:srgbClr val="000000">
                      <a:alpha val="99000"/>
                    </a:srgbClr>
                  </a:outerShdw>
                </a:effectLst>
                <a:scene3d>
                  <a:camera prst="orthographicFront"/>
                  <a:lightRig rig="threePt" dir="t"/>
                </a:scene3d>
                <a:sp3d prstMaterial="dkEdge"/>
              </c:spPr>
              <c:txPr>
                <a:bodyPr rot="0" vert="horz"/>
                <a:lstStyle/>
                <a:p>
                  <a:pPr>
                    <a:defRPr sz="2400" b="1"/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2.7639057579195033E-3"/>
                  <c:y val="5.3008956859199582E-2"/>
                </c:manualLayout>
              </c:layout>
              <c:spPr>
                <a:effectLst>
                  <a:outerShdw blurRad="50800" dist="50800" dir="5400000" sx="4000" sy="4000" algn="ctr" rotWithShape="0">
                    <a:srgbClr val="000000">
                      <a:alpha val="99000"/>
                    </a:srgbClr>
                  </a:outerShdw>
                </a:effectLst>
                <a:scene3d>
                  <a:camera prst="orthographicFront"/>
                  <a:lightRig rig="threePt" dir="t"/>
                </a:scene3d>
                <a:sp3d prstMaterial="dkEdge"/>
              </c:spPr>
              <c:txPr>
                <a:bodyPr rot="0" vert="horz"/>
                <a:lstStyle/>
                <a:p>
                  <a:pPr>
                    <a:defRPr sz="2400" b="1"/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effectLst>
                <a:outerShdw blurRad="50800" dist="50800" dir="5400000" sx="4000" sy="4000" algn="ctr" rotWithShape="0">
                  <a:srgbClr val="000000">
                    <a:alpha val="99000"/>
                  </a:srgbClr>
                </a:outerShdw>
              </a:effectLst>
              <a:scene3d>
                <a:camera prst="orthographicFront"/>
                <a:lightRig rig="threePt" dir="t"/>
              </a:scene3d>
              <a:sp3d prstMaterial="dkEdge"/>
            </c:spPr>
            <c:txPr>
              <a:bodyPr/>
              <a:lstStyle/>
              <a:p>
                <a:pPr>
                  <a:defRPr sz="2400" b="1"/>
                </a:pPr>
                <a:endParaRPr lang="uk-UA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ПЛАН</c:v>
                </c:pt>
                <c:pt idx="1">
                  <c:v>ФАКТ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934.7</c:v>
                </c:pt>
                <c:pt idx="1">
                  <c:v>1147.0999999999999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18475536"/>
        <c:axId val="218470832"/>
      </c:barChart>
      <c:catAx>
        <c:axId val="2184755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18470832"/>
        <c:crosses val="autoZero"/>
        <c:auto val="1"/>
        <c:lblAlgn val="ctr"/>
        <c:lblOffset val="100"/>
        <c:noMultiLvlLbl val="0"/>
      </c:catAx>
      <c:valAx>
        <c:axId val="2184708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8475536"/>
        <c:crosses val="autoZero"/>
        <c:crossBetween val="between"/>
      </c:valAx>
    </c:plotArea>
    <c:plotVisOnly val="1"/>
    <c:dispBlanksAs val="zero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uk-UA" sz="2000" noProof="0" dirty="0" smtClean="0"/>
              <a:t>Структура загальної заборгованості по платежах до Фонду 
станом на 01.04.2018 р.</a:t>
            </a:r>
            <a:endParaRPr lang="ru-RU" sz="2000" dirty="0"/>
          </a:p>
        </c:rich>
      </c:tx>
      <c:layout>
        <c:manualLayout>
          <c:xMode val="edge"/>
          <c:yMode val="edge"/>
          <c:x val="0.14325124005829426"/>
          <c:y val="2.4253677695942288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32955648249351288"/>
          <c:w val="1"/>
          <c:h val="0.54438164068018624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 w="444500" h="317500"/>
              <a:bevelB w="444500" h="317500"/>
              <a:contourClr>
                <a:srgbClr val="000000"/>
              </a:contourClr>
            </a:sp3d>
          </c:spPr>
          <c:explosion val="43"/>
          <c:dPt>
            <c:idx val="0"/>
            <c:bubble3D val="0"/>
            <c:spPr>
              <a:solidFill>
                <a:srgbClr val="3BE53B"/>
              </a:solidFill>
              <a:ln w="12700">
                <a:solidFill>
                  <a:srgbClr val="000000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 w="444500" h="317500"/>
                <a:bevelB w="444500" h="317500"/>
                <a:contourClr>
                  <a:srgbClr val="000000"/>
                </a:contourClr>
              </a:sp3d>
            </c:spPr>
          </c:dPt>
          <c:dPt>
            <c:idx val="1"/>
            <c:bubble3D val="0"/>
            <c:spPr>
              <a:solidFill>
                <a:srgbClr val="DA58A5"/>
              </a:solidFill>
              <a:ln w="12700">
                <a:solidFill>
                  <a:srgbClr val="000000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 w="444500" h="317500"/>
                <a:bevelB w="444500" h="317500"/>
                <a:contourClr>
                  <a:srgbClr val="000000"/>
                </a:contourClr>
              </a:sp3d>
            </c:spPr>
          </c:dPt>
          <c:dPt>
            <c:idx val="2"/>
            <c:bubble3D val="0"/>
            <c:explosion val="34"/>
            <c:spPr>
              <a:solidFill>
                <a:srgbClr val="00B0F0"/>
              </a:solidFill>
              <a:ln w="12700">
                <a:solidFill>
                  <a:srgbClr val="000000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 w="444500" h="317500"/>
                <a:bevelB w="444500" h="317500"/>
                <a:contourClr>
                  <a:srgbClr val="000000"/>
                </a:contourClr>
              </a:sp3d>
            </c:spPr>
          </c:dPt>
          <c:dPt>
            <c:idx val="3"/>
            <c:bubble3D val="0"/>
            <c:spPr>
              <a:solidFill>
                <a:srgbClr val="FF0000"/>
              </a:solidFill>
              <a:ln w="12700">
                <a:solidFill>
                  <a:srgbClr val="000000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 w="444500" h="317500"/>
                <a:bevelB w="444500" h="317500"/>
                <a:contourClr>
                  <a:srgbClr val="000000"/>
                </a:contourClr>
              </a:sp3d>
            </c:spPr>
          </c:dPt>
          <c:dPt>
            <c:idx val="4"/>
            <c:bubble3D val="0"/>
            <c:spPr>
              <a:solidFill>
                <a:srgbClr val="FFFF00"/>
              </a:solidFill>
              <a:ln w="12700">
                <a:solidFill>
                  <a:srgbClr val="000000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 w="444500" h="317500"/>
                <a:bevelB w="444500" h="317500"/>
                <a:contourClr>
                  <a:srgbClr val="000000"/>
                </a:contourClr>
              </a:sp3d>
            </c:spPr>
          </c:dPt>
          <c:dLbls>
            <c:dLbl>
              <c:idx val="0"/>
              <c:layout>
                <c:manualLayout>
                  <c:x val="-0.17507836261308105"/>
                  <c:y val="-6.9674202866348373E-2"/>
                </c:manualLayout>
              </c:layout>
              <c:tx>
                <c:rich>
                  <a:bodyPr/>
                  <a:lstStyle/>
                  <a:p>
                    <a:pPr>
                      <a:defRPr sz="1800" b="0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ea typeface="Arial Cyr"/>
                        <a:cs typeface="Times New Roman" pitchFamily="18" charset="0"/>
                      </a:defRPr>
                    </a:pPr>
                    <a:r>
                      <a:rPr lang="ru-RU" sz="1800" b="0" dirty="0" err="1">
                        <a:latin typeface="Times New Roman" pitchFamily="18" charset="0"/>
                        <a:cs typeface="Times New Roman" pitchFamily="18" charset="0"/>
                      </a:rPr>
                      <a:t>Н</a:t>
                    </a:r>
                    <a:r>
                      <a:rPr lang="ru-RU" sz="1200" dirty="0" err="1"/>
                      <a:t>едоїмка</a:t>
                    </a:r>
                    <a:r>
                      <a:rPr lang="ru-RU" sz="1200" dirty="0"/>
                      <a:t> </a:t>
                    </a:r>
                    <a:r>
                      <a:rPr lang="ru-RU" sz="1200" dirty="0" err="1"/>
                      <a:t>зі</a:t>
                    </a:r>
                    <a:r>
                      <a:rPr lang="ru-RU" sz="1200" dirty="0"/>
                      <a:t> </a:t>
                    </a:r>
                    <a:r>
                      <a:rPr lang="ru-RU" sz="1200" dirty="0" err="1"/>
                      <a:t>сплати</a:t>
                    </a:r>
                    <a:r>
                      <a:rPr lang="ru-RU" sz="1200" dirty="0"/>
                      <a:t> </a:t>
                    </a:r>
                    <a:r>
                      <a:rPr lang="ru-RU" sz="1200" dirty="0" err="1"/>
                      <a:t>страхових</a:t>
                    </a:r>
                    <a:r>
                      <a:rPr lang="ru-RU" sz="1200" dirty="0"/>
                      <a:t> </a:t>
                    </a:r>
                    <a:r>
                      <a:rPr lang="ru-RU" sz="1200" dirty="0" err="1"/>
                      <a:t>внесків</a:t>
                    </a:r>
                    <a:r>
                      <a:rPr lang="ru-RU" sz="1200" dirty="0"/>
                      <a:t>  - </a:t>
                    </a:r>
                    <a:r>
                      <a:rPr lang="ru-RU" sz="1200" dirty="0" smtClean="0"/>
                      <a:t> 985,8тис. грн</a:t>
                    </a:r>
                    <a:r>
                      <a:rPr lang="ru-RU" sz="1200" dirty="0"/>
                      <a:t>.
</a:t>
                    </a:r>
                    <a:r>
                      <a:rPr lang="ru-RU" sz="1200" dirty="0" smtClean="0"/>
                      <a:t>11,1 %</a:t>
                    </a:r>
                    <a:endParaRPr lang="ru-RU" sz="1200" dirty="0"/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807170048532117"/>
                      <c:h val="0.11885215368227058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1.0623344794547901E-2"/>
                  <c:y val="-7.5062084604978763E-2"/>
                </c:manualLayout>
              </c:layout>
              <c:tx>
                <c:rich>
                  <a:bodyPr/>
                  <a:lstStyle/>
                  <a:p>
                    <a:pPr>
                      <a:defRPr sz="1800" b="0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ea typeface="Arial Cyr"/>
                        <a:cs typeface="Times New Roman" pitchFamily="18" charset="0"/>
                      </a:defRPr>
                    </a:pPr>
                    <a:r>
                      <a:rPr lang="ru-RU" sz="1800" b="0" dirty="0" err="1">
                        <a:latin typeface="Times New Roman" pitchFamily="18" charset="0"/>
                        <a:cs typeface="Times New Roman" pitchFamily="18" charset="0"/>
                      </a:rPr>
                      <a:t>З</a:t>
                    </a:r>
                    <a:r>
                      <a:rPr lang="ru-RU" sz="1200" dirty="0" err="1"/>
                      <a:t>аборгованість</a:t>
                    </a:r>
                    <a:r>
                      <a:rPr lang="ru-RU" sz="1200" dirty="0"/>
                      <a:t> з </a:t>
                    </a:r>
                    <a:r>
                      <a:rPr lang="ru-RU" sz="1200" dirty="0" err="1"/>
                      <a:t>відшкодування</a:t>
                    </a:r>
                    <a:r>
                      <a:rPr lang="ru-RU" sz="1200" dirty="0"/>
                      <a:t> </a:t>
                    </a:r>
                    <a:r>
                      <a:rPr lang="ru-RU" sz="1200" dirty="0" err="1"/>
                      <a:t>наукових</a:t>
                    </a:r>
                    <a:r>
                      <a:rPr lang="ru-RU" sz="1200" dirty="0"/>
                      <a:t> </a:t>
                    </a:r>
                    <a:r>
                      <a:rPr lang="ru-RU" sz="1200" dirty="0" err="1"/>
                      <a:t>пенсій</a:t>
                    </a:r>
                    <a:r>
                      <a:rPr lang="ru-RU" sz="1200" dirty="0"/>
                      <a:t> </a:t>
                    </a:r>
                    <a:r>
                      <a:rPr lang="ru-RU" sz="1200" dirty="0" smtClean="0"/>
                      <a:t>– 3,27 тис. грн</a:t>
                    </a:r>
                    <a:r>
                      <a:rPr lang="ru-RU" sz="1200" dirty="0"/>
                      <a:t>.
</a:t>
                    </a:r>
                    <a:r>
                      <a:rPr lang="ru-RU" sz="1200" dirty="0" smtClean="0"/>
                      <a:t>0,00%</a:t>
                    </a:r>
                    <a:endParaRPr lang="ru-RU" sz="1200" dirty="0"/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8.7225777434626714E-2"/>
                  <c:y val="1.8135730016926081E-2"/>
                </c:manualLayout>
              </c:layout>
              <c:tx>
                <c:rich>
                  <a:bodyPr/>
                  <a:lstStyle/>
                  <a:p>
                    <a:pPr>
                      <a:defRPr sz="1800" b="0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ea typeface="Arial Cyr"/>
                        <a:cs typeface="Times New Roman" pitchFamily="18" charset="0"/>
                      </a:defRPr>
                    </a:pPr>
                    <a:r>
                      <a:rPr lang="ru-RU" sz="1800" b="0" dirty="0">
                        <a:latin typeface="Times New Roman" pitchFamily="18" charset="0"/>
                        <a:cs typeface="Times New Roman" pitchFamily="18" charset="0"/>
                      </a:rPr>
                      <a:t>З</a:t>
                    </a:r>
                    <a:r>
                      <a:rPr lang="ru-RU" sz="1200" dirty="0"/>
                      <a:t>аборгованість з відшкодування пільгових пенсій </a:t>
                    </a:r>
                    <a:r>
                      <a:rPr lang="ru-RU" sz="1200" dirty="0" smtClean="0"/>
                      <a:t>– 6640,1 тис. грн</a:t>
                    </a:r>
                    <a:r>
                      <a:rPr lang="ru-RU" sz="1200" dirty="0"/>
                      <a:t>. </a:t>
                    </a:r>
                    <a:r>
                      <a:rPr lang="ru-RU" sz="1200" dirty="0" smtClean="0"/>
                      <a:t>76,7%</a:t>
                    </a:r>
                    <a:endParaRPr lang="ru-RU" sz="1200" dirty="0"/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182862501738839"/>
                      <c:h val="0.14109543384068438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8.8926043698226293E-2"/>
                  <c:y val="7.9300175797460418E-2"/>
                </c:manualLayout>
              </c:layout>
              <c:tx>
                <c:rich>
                  <a:bodyPr/>
                  <a:lstStyle/>
                  <a:p>
                    <a:pPr>
                      <a:defRPr sz="1800" b="0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ea typeface="Arial Cyr"/>
                        <a:cs typeface="Times New Roman" pitchFamily="18" charset="0"/>
                      </a:defRPr>
                    </a:pPr>
                    <a:r>
                      <a:rPr lang="ru-RU" sz="1800" b="0" dirty="0" err="1">
                        <a:latin typeface="Times New Roman" pitchFamily="18" charset="0"/>
                        <a:cs typeface="Times New Roman" pitchFamily="18" charset="0"/>
                      </a:rPr>
                      <a:t>З</a:t>
                    </a:r>
                    <a:r>
                      <a:rPr lang="ru-RU" sz="1200" dirty="0" err="1"/>
                      <a:t>аборгованість</a:t>
                    </a:r>
                    <a:r>
                      <a:rPr lang="ru-RU" sz="1200" dirty="0"/>
                      <a:t> з </a:t>
                    </a:r>
                    <a:r>
                      <a:rPr lang="ru-RU" sz="1200" dirty="0" err="1"/>
                      <a:t>відшкодування</a:t>
                    </a:r>
                    <a:r>
                      <a:rPr lang="ru-RU" sz="1200" dirty="0"/>
                      <a:t> </a:t>
                    </a:r>
                    <a:r>
                      <a:rPr lang="ru-RU" sz="1200" dirty="0" err="1"/>
                      <a:t>регресних</a:t>
                    </a:r>
                    <a:r>
                      <a:rPr lang="ru-RU" sz="1200" dirty="0"/>
                      <a:t> </a:t>
                    </a:r>
                    <a:r>
                      <a:rPr lang="ru-RU" sz="1200" dirty="0" err="1"/>
                      <a:t>вимог</a:t>
                    </a:r>
                    <a:r>
                      <a:rPr lang="ru-RU" sz="1200" dirty="0"/>
                      <a:t> - </a:t>
                    </a:r>
                    <a:r>
                      <a:rPr lang="ru-RU" sz="1200" dirty="0" smtClean="0"/>
                      <a:t>2,52 тис. грн</a:t>
                    </a:r>
                    <a:r>
                      <a:rPr lang="ru-RU" sz="1200" dirty="0"/>
                      <a:t>.
</a:t>
                    </a:r>
                    <a:r>
                      <a:rPr lang="ru-RU" sz="1200" dirty="0" smtClean="0"/>
                      <a:t>0,00 %</a:t>
                    </a:r>
                    <a:endParaRPr lang="ru-RU" sz="1200" dirty="0"/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47300486687287"/>
                      <c:h val="0.15354503094427416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-0.10160758868078225"/>
                  <c:y val="-0.10113098303661155"/>
                </c:manualLayout>
              </c:layout>
              <c:tx>
                <c:rich>
                  <a:bodyPr/>
                  <a:lstStyle/>
                  <a:p>
                    <a:pPr>
                      <a:defRPr sz="1800" b="0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ea typeface="Arial Cyr"/>
                        <a:cs typeface="Times New Roman" pitchFamily="18" charset="0"/>
                      </a:defRPr>
                    </a:pPr>
                    <a:r>
                      <a:rPr lang="ru-RU" sz="1800" b="0" dirty="0" err="1">
                        <a:latin typeface="Times New Roman" pitchFamily="18" charset="0"/>
                        <a:cs typeface="Times New Roman" pitchFamily="18" charset="0"/>
                      </a:rPr>
                      <a:t>З</a:t>
                    </a:r>
                    <a:r>
                      <a:rPr lang="ru-RU" sz="1200" dirty="0" err="1"/>
                      <a:t>аборгованість</a:t>
                    </a:r>
                    <a:r>
                      <a:rPr lang="ru-RU" sz="1200" dirty="0"/>
                      <a:t> по </a:t>
                    </a:r>
                    <a:r>
                      <a:rPr lang="ru-RU" sz="1200" dirty="0" err="1"/>
                      <a:t>фінансових</a:t>
                    </a:r>
                    <a:r>
                      <a:rPr lang="ru-RU" sz="1200" dirty="0"/>
                      <a:t> </a:t>
                    </a:r>
                    <a:r>
                      <a:rPr lang="ru-RU" sz="1200" dirty="0" err="1"/>
                      <a:t>санкціях</a:t>
                    </a:r>
                    <a:r>
                      <a:rPr lang="ru-RU" sz="1200" dirty="0"/>
                      <a:t> та </a:t>
                    </a:r>
                    <a:r>
                      <a:rPr lang="ru-RU" sz="1200" dirty="0" err="1" smtClean="0"/>
                      <a:t>пені</a:t>
                    </a:r>
                    <a:r>
                      <a:rPr lang="ru-RU" sz="1200" dirty="0" smtClean="0"/>
                      <a:t> – 1063,1 тис. грн</a:t>
                    </a:r>
                    <a:r>
                      <a:rPr lang="ru-RU" sz="1200" dirty="0"/>
                      <a:t>.
</a:t>
                    </a:r>
                    <a:r>
                      <a:rPr lang="ru-RU" sz="1200" dirty="0" smtClean="0"/>
                      <a:t>12,2%</a:t>
                    </a:r>
                    <a:endParaRPr lang="ru-RU" sz="1200" dirty="0"/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800" b="0" i="0" u="none" strike="noStrike" baseline="0">
                    <a:solidFill>
                      <a:srgbClr val="000000"/>
                    </a:solidFill>
                    <a:latin typeface="Times New Roman" pitchFamily="18" charset="0"/>
                    <a:ea typeface="Arial Cyr"/>
                    <a:cs typeface="Times New Roman" pitchFamily="18" charset="0"/>
                  </a:defRPr>
                </a:pPr>
                <a:endParaRPr lang="uk-UA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'\\WS7\Minister\КОЛЕГІЯ ГУ ПФУ 2КВ 2017\Діаграми станом на 01.07.2017\[Додаток 4 +.xls]Лист1'!$A$2:$A$6</c:f>
              <c:strCache>
                <c:ptCount val="5"/>
                <c:pt idx="0">
                  <c:v>Недоїмка зі сплати страхових внесків  - 17599,98 тис.грн.</c:v>
                </c:pt>
                <c:pt idx="1">
                  <c:v>Заборгованість з відшкодування наукових пенсій - 113,57 тис.грн.</c:v>
                </c:pt>
                <c:pt idx="2">
                  <c:v>Заборгованість з відшкодування пільгових пенсій - 149274,64 тис.грн.</c:v>
                </c:pt>
                <c:pt idx="3">
                  <c:v>Заборгованість з відшкодування регресних вимог - 28,06 тис.грн.</c:v>
                </c:pt>
                <c:pt idx="4">
                  <c:v>Заборгованість по фінансових санкціях та пені - 10308,61тис.грн.</c:v>
                </c:pt>
              </c:strCache>
            </c:strRef>
          </c:cat>
          <c:val>
            <c:numRef>
              <c:f>'\\WS7\Minister\КОЛЕГІЯ ГУ ПФУ 2КВ 2017\Діаграми станом на 01.07.2017\[Додаток 4 +.xls]Лист1'!$B$2:$B$6</c:f>
              <c:numCache>
                <c:formatCode>General</c:formatCode>
                <c:ptCount val="5"/>
                <c:pt idx="0">
                  <c:v>17599.980000000021</c:v>
                </c:pt>
                <c:pt idx="1">
                  <c:v>113.57</c:v>
                </c:pt>
                <c:pt idx="2">
                  <c:v>149274.64000000001</c:v>
                </c:pt>
                <c:pt idx="3">
                  <c:v>28.063959999999987</c:v>
                </c:pt>
                <c:pt idx="4">
                  <c:v>10308.61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blipFill>
      <a:blip xmlns:r="http://schemas.openxmlformats.org/officeDocument/2006/relationships" r:embed="rId1"/>
      <a:tile tx="0" ty="0" sx="100000" sy="100000" flip="none" algn="tl"/>
    </a:blipFill>
    <a:ln w="9525">
      <a:noFill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uk-UA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uk-UA" sz="2400" dirty="0"/>
              <a:t>Структура боргу зі сплати страхових внесків по ЗУ №1058 станом на </a:t>
            </a:r>
            <a:r>
              <a:rPr lang="uk-UA" sz="2400" dirty="0" smtClean="0"/>
              <a:t>01.04.2018 </a:t>
            </a:r>
            <a:r>
              <a:rPr lang="uk-UA" sz="2400" dirty="0"/>
              <a:t>р.</a:t>
            </a:r>
          </a:p>
        </c:rich>
      </c:tx>
      <c:layout>
        <c:manualLayout>
          <c:xMode val="edge"/>
          <c:yMode val="edge"/>
          <c:x val="0.1"/>
          <c:y val="1.6412380036887716E-2"/>
        </c:manualLayout>
      </c:layout>
      <c:overlay val="0"/>
      <c:spPr>
        <a:noFill/>
        <a:ln w="35614">
          <a:noFill/>
        </a:ln>
      </c:spPr>
    </c:title>
    <c:autoTitleDeleted val="0"/>
    <c:view3D>
      <c:rotX val="15"/>
      <c:rotY val="16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6076324193209257"/>
          <c:y val="0.15612205655928899"/>
          <c:w val="0.69504017448883415"/>
          <c:h val="0.57433823621787994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rgbClr val="9999FF"/>
            </a:solidFill>
            <a:ln w="17807">
              <a:solidFill>
                <a:srgbClr val="000000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 w="317500" h="317500"/>
              <a:bevelB w="317500" h="317500"/>
              <a:contourClr>
                <a:srgbClr val="000000"/>
              </a:contourClr>
            </a:sp3d>
          </c:spPr>
          <c:explosion val="19"/>
          <c:dPt>
            <c:idx val="1"/>
            <c:bubble3D val="0"/>
            <c:spPr>
              <a:solidFill>
                <a:srgbClr val="993366"/>
              </a:solidFill>
              <a:ln w="17807">
                <a:solidFill>
                  <a:srgbClr val="000000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 w="317500" h="317500"/>
                <a:bevelB w="317500" h="317500"/>
                <a:contourClr>
                  <a:srgbClr val="000000"/>
                </a:contourClr>
              </a:sp3d>
            </c:spPr>
          </c:dPt>
          <c:dPt>
            <c:idx val="2"/>
            <c:bubble3D val="0"/>
            <c:spPr>
              <a:solidFill>
                <a:srgbClr val="FFFFCC"/>
              </a:solidFill>
              <a:ln w="17807">
                <a:solidFill>
                  <a:srgbClr val="000000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 w="317500" h="317500"/>
                <a:bevelB w="317500" h="317500"/>
                <a:contourClr>
                  <a:srgbClr val="000000"/>
                </a:contourClr>
              </a:sp3d>
            </c:spPr>
          </c:dPt>
          <c:dLbls>
            <c:dLbl>
              <c:idx val="0"/>
              <c:layout>
                <c:manualLayout>
                  <c:x val="-4.3001740976022454E-2"/>
                  <c:y val="1.8417789448456246E-3"/>
                </c:manualLayout>
              </c:layout>
              <c:numFmt formatCode="0%" sourceLinked="0"/>
              <c:spPr>
                <a:noFill/>
                <a:ln w="35614">
                  <a:noFill/>
                </a:ln>
              </c:spPr>
              <c:txPr>
                <a:bodyPr/>
                <a:lstStyle/>
                <a:p>
                  <a:pPr>
                    <a:defRPr sz="1542" b="1" i="0" u="none" strike="noStrike" baseline="0">
                      <a:solidFill>
                        <a:srgbClr val="000000"/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7993109451641487E-2"/>
                  <c:y val="-0.1266063464524264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783040643965515E-2"/>
                  <c:y val="-0.20021205205956225"/>
                </c:manualLayout>
              </c:layout>
              <c:numFmt formatCode="0%" sourceLinked="0"/>
              <c:spPr>
                <a:noFill/>
                <a:ln w="35614">
                  <a:noFill/>
                </a:ln>
              </c:spPr>
              <c:txPr>
                <a:bodyPr/>
                <a:lstStyle/>
                <a:p>
                  <a:pPr>
                    <a:defRPr sz="1542" b="1" i="0" u="none" strike="noStrike" baseline="0">
                      <a:solidFill>
                        <a:srgbClr val="000000"/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 w="3561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542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uk-UA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Sheet1!$B$1:$D$1</c:f>
              <c:strCache>
                <c:ptCount val="3"/>
                <c:pt idx="0">
                  <c:v>По підприємствах, щодо яких порушено справу про банкрутство та визнано банкрутами -1,4 тис. грн.</c:v>
                </c:pt>
                <c:pt idx="1">
                  <c:v>По підприємствах з безнадійним статусом - 1619,5 тис. грн.</c:v>
                </c:pt>
                <c:pt idx="2">
                  <c:v>По підприємствах з дієвим статусом - 428,0 тис. грн.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1.4</c:v>
                </c:pt>
                <c:pt idx="1">
                  <c:v>1619.5</c:v>
                </c:pt>
                <c:pt idx="2">
                  <c:v>428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1.8993021424763958E-3"/>
          <c:y val="0.6683680978878157"/>
          <c:w val="0.97868852459016464"/>
          <c:h val="0.32941580829868622"/>
        </c:manualLayout>
      </c:layout>
      <c:overlay val="0"/>
      <c:spPr>
        <a:noFill/>
        <a:ln w="4452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1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uk-UA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683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uk-UA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398DDF-7E2A-40E6-8C98-13FB5880E54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AD2ADC68-2E91-41F8-A2AE-CCBD0659B19A}">
      <dgm:prSet phldrT="[Текст]"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Відділи обслуговування громадян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B7378C81-E397-407F-A4A6-A16B8758B3C5}" type="parTrans" cxnId="{64F589C8-1673-4F90-B73A-CE82B1938825}">
      <dgm:prSet/>
      <dgm:spPr/>
      <dgm:t>
        <a:bodyPr/>
        <a:lstStyle/>
        <a:p>
          <a:endParaRPr lang="uk-UA"/>
        </a:p>
      </dgm:t>
    </dgm:pt>
    <dgm:pt modelId="{5C8412BD-9FA9-4E96-9147-C47475D82E56}" type="sibTrans" cxnId="{64F589C8-1673-4F90-B73A-CE82B1938825}">
      <dgm:prSet/>
      <dgm:spPr/>
      <dgm:t>
        <a:bodyPr/>
        <a:lstStyle/>
        <a:p>
          <a:endParaRPr lang="uk-UA"/>
        </a:p>
      </dgm:t>
    </dgm:pt>
    <dgm:pt modelId="{1AD318C3-F10F-41AB-8E7A-A7E2CC851DA4}">
      <dgm:prSet phldrT="[Текст]" custT="1"/>
      <dgm:spPr/>
      <dgm:t>
        <a:bodyPr/>
        <a:lstStyle/>
        <a:p>
          <a:r>
            <a:rPr lang="uk-UA" sz="1600" dirty="0" smtClean="0">
              <a:latin typeface="Times New Roman" pitchFamily="18" charset="0"/>
              <a:cs typeface="Times New Roman" pitchFamily="18" charset="0"/>
            </a:rPr>
            <a:t>м. Ірпінь</a:t>
          </a:r>
          <a:endParaRPr lang="uk-UA" sz="1600" dirty="0">
            <a:latin typeface="Times New Roman" pitchFamily="18" charset="0"/>
            <a:cs typeface="Times New Roman" pitchFamily="18" charset="0"/>
          </a:endParaRPr>
        </a:p>
      </dgm:t>
    </dgm:pt>
    <dgm:pt modelId="{E1321B3D-52FF-4BB3-97A8-BB8277AC33C2}" type="parTrans" cxnId="{F03CD6D6-4312-43BE-B12B-ADB30C027B78}">
      <dgm:prSet/>
      <dgm:spPr/>
      <dgm:t>
        <a:bodyPr/>
        <a:lstStyle/>
        <a:p>
          <a:endParaRPr lang="uk-UA"/>
        </a:p>
      </dgm:t>
    </dgm:pt>
    <dgm:pt modelId="{E4F574EE-CEEF-4A22-9236-731299BA1F5F}" type="sibTrans" cxnId="{F03CD6D6-4312-43BE-B12B-ADB30C027B78}">
      <dgm:prSet/>
      <dgm:spPr/>
      <dgm:t>
        <a:bodyPr/>
        <a:lstStyle/>
        <a:p>
          <a:endParaRPr lang="uk-UA"/>
        </a:p>
      </dgm:t>
    </dgm:pt>
    <dgm:pt modelId="{D6EB9CA7-2B5C-4087-9616-DF17DE4C5AD1}">
      <dgm:prSet phldrT="[Текст]" custT="1"/>
      <dgm:spPr/>
      <dgm:t>
        <a:bodyPr/>
        <a:lstStyle/>
        <a:p>
          <a:r>
            <a:rPr lang="uk-UA" sz="1600" dirty="0" smtClean="0">
              <a:latin typeface="Times New Roman" pitchFamily="18" charset="0"/>
              <a:cs typeface="Times New Roman" pitchFamily="18" charset="0"/>
            </a:rPr>
            <a:t>м. Буча</a:t>
          </a:r>
          <a:endParaRPr lang="uk-UA" sz="1600" dirty="0">
            <a:latin typeface="Times New Roman" pitchFamily="18" charset="0"/>
            <a:cs typeface="Times New Roman" pitchFamily="18" charset="0"/>
          </a:endParaRPr>
        </a:p>
      </dgm:t>
    </dgm:pt>
    <dgm:pt modelId="{99157CD1-707D-4004-AE20-AE904555A7FB}" type="parTrans" cxnId="{83A0731B-FFB4-4471-8E67-059E57580B39}">
      <dgm:prSet/>
      <dgm:spPr/>
      <dgm:t>
        <a:bodyPr/>
        <a:lstStyle/>
        <a:p>
          <a:endParaRPr lang="uk-UA"/>
        </a:p>
      </dgm:t>
    </dgm:pt>
    <dgm:pt modelId="{1421B660-AA94-4CC7-8511-DB7CD8BC756A}" type="sibTrans" cxnId="{83A0731B-FFB4-4471-8E67-059E57580B39}">
      <dgm:prSet/>
      <dgm:spPr/>
      <dgm:t>
        <a:bodyPr/>
        <a:lstStyle/>
        <a:p>
          <a:endParaRPr lang="uk-UA"/>
        </a:p>
      </dgm:t>
    </dgm:pt>
    <dgm:pt modelId="{7E978675-9FB4-469A-A367-6C1F86F79E2F}">
      <dgm:prSet phldrT="[Текст]"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Пункти обслуговування громадян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B7A7C0C7-1422-44EF-A104-F1851FEE5E2D}" type="parTrans" cxnId="{0CC89D4F-98B7-4E73-91D2-98D2833702F9}">
      <dgm:prSet/>
      <dgm:spPr/>
      <dgm:t>
        <a:bodyPr/>
        <a:lstStyle/>
        <a:p>
          <a:endParaRPr lang="uk-UA"/>
        </a:p>
      </dgm:t>
    </dgm:pt>
    <dgm:pt modelId="{2C1E3CDF-4CE8-4795-A024-AF54C38E00B9}" type="sibTrans" cxnId="{0CC89D4F-98B7-4E73-91D2-98D2833702F9}">
      <dgm:prSet/>
      <dgm:spPr/>
      <dgm:t>
        <a:bodyPr/>
        <a:lstStyle/>
        <a:p>
          <a:endParaRPr lang="uk-UA"/>
        </a:p>
      </dgm:t>
    </dgm:pt>
    <dgm:pt modelId="{70B96D5B-3DD2-42A9-8229-F0CB640ABD20}">
      <dgm:prSet phldrT="[Текст]" custT="1"/>
      <dgm:spPr/>
      <dgm:t>
        <a:bodyPr/>
        <a:lstStyle/>
        <a:p>
          <a:r>
            <a:rPr lang="uk-UA" sz="1600" dirty="0" smtClean="0">
              <a:latin typeface="Times New Roman" pitchFamily="18" charset="0"/>
              <a:cs typeface="Times New Roman" pitchFamily="18" charset="0"/>
            </a:rPr>
            <a:t>смт. Коцюбинське</a:t>
          </a:r>
          <a:endParaRPr lang="uk-UA" sz="1600" dirty="0">
            <a:latin typeface="Times New Roman" pitchFamily="18" charset="0"/>
            <a:cs typeface="Times New Roman" pitchFamily="18" charset="0"/>
          </a:endParaRPr>
        </a:p>
      </dgm:t>
    </dgm:pt>
    <dgm:pt modelId="{5EC864C7-5C7E-4D57-AAFA-8164C2652B84}" type="parTrans" cxnId="{D19BD986-2619-46CE-A0E9-A336BC14050C}">
      <dgm:prSet/>
      <dgm:spPr/>
      <dgm:t>
        <a:bodyPr/>
        <a:lstStyle/>
        <a:p>
          <a:endParaRPr lang="uk-UA"/>
        </a:p>
      </dgm:t>
    </dgm:pt>
    <dgm:pt modelId="{184BC2AF-502D-4CBA-A825-D5013D640168}" type="sibTrans" cxnId="{D19BD986-2619-46CE-A0E9-A336BC14050C}">
      <dgm:prSet/>
      <dgm:spPr/>
      <dgm:t>
        <a:bodyPr/>
        <a:lstStyle/>
        <a:p>
          <a:endParaRPr lang="uk-UA"/>
        </a:p>
      </dgm:t>
    </dgm:pt>
    <dgm:pt modelId="{05F8DCE4-B7F4-4D76-8CE2-95804B2F7E3D}">
      <dgm:prSet phldrT="[Текст]" custT="1"/>
      <dgm:spPr/>
      <dgm:t>
        <a:bodyPr/>
        <a:lstStyle/>
        <a:p>
          <a:r>
            <a:rPr lang="uk-UA" sz="1600" dirty="0" smtClean="0">
              <a:latin typeface="Times New Roman" pitchFamily="18" charset="0"/>
              <a:cs typeface="Times New Roman" pitchFamily="18" charset="0"/>
            </a:rPr>
            <a:t>смт. </a:t>
          </a:r>
          <a:r>
            <a:rPr lang="uk-UA" sz="1600" dirty="0" err="1" smtClean="0">
              <a:latin typeface="Times New Roman" pitchFamily="18" charset="0"/>
              <a:cs typeface="Times New Roman" pitchFamily="18" charset="0"/>
            </a:rPr>
            <a:t>Пісківка</a:t>
          </a:r>
          <a:endParaRPr lang="uk-UA" sz="1600" dirty="0">
            <a:latin typeface="Times New Roman" pitchFamily="18" charset="0"/>
            <a:cs typeface="Times New Roman" pitchFamily="18" charset="0"/>
          </a:endParaRPr>
        </a:p>
      </dgm:t>
    </dgm:pt>
    <dgm:pt modelId="{D45B5F54-6791-4CBB-B03F-65EC18EEFBDF}" type="parTrans" cxnId="{0617B287-AE12-4C30-B617-E900331AC67F}">
      <dgm:prSet/>
      <dgm:spPr/>
      <dgm:t>
        <a:bodyPr/>
        <a:lstStyle/>
        <a:p>
          <a:endParaRPr lang="uk-UA"/>
        </a:p>
      </dgm:t>
    </dgm:pt>
    <dgm:pt modelId="{CF7DA98E-80F5-4029-9F8E-16CF2B342D15}" type="sibTrans" cxnId="{0617B287-AE12-4C30-B617-E900331AC67F}">
      <dgm:prSet/>
      <dgm:spPr/>
      <dgm:t>
        <a:bodyPr/>
        <a:lstStyle/>
        <a:p>
          <a:endParaRPr lang="uk-UA"/>
        </a:p>
      </dgm:t>
    </dgm:pt>
    <dgm:pt modelId="{6981D662-4816-469D-9975-E1719C028108}">
      <dgm:prSet phldrT="[Текст]"/>
      <dgm:spPr/>
      <dgm:t>
        <a:bodyPr/>
        <a:lstStyle/>
        <a:p>
          <a:r>
            <a:rPr lang="uk-UA" dirty="0" smtClean="0"/>
            <a:t>Агентські пункти</a:t>
          </a:r>
          <a:endParaRPr lang="uk-UA" dirty="0"/>
        </a:p>
      </dgm:t>
    </dgm:pt>
    <dgm:pt modelId="{D0F25017-7091-4BF5-9070-2389648549E0}" type="parTrans" cxnId="{45DEE0A7-02E9-4F06-8F57-4AF210B809EF}">
      <dgm:prSet/>
      <dgm:spPr/>
      <dgm:t>
        <a:bodyPr/>
        <a:lstStyle/>
        <a:p>
          <a:endParaRPr lang="uk-UA"/>
        </a:p>
      </dgm:t>
    </dgm:pt>
    <dgm:pt modelId="{51BBD2EE-0AEB-42CE-9580-E2292FECB92C}" type="sibTrans" cxnId="{45DEE0A7-02E9-4F06-8F57-4AF210B809EF}">
      <dgm:prSet/>
      <dgm:spPr/>
      <dgm:t>
        <a:bodyPr/>
        <a:lstStyle/>
        <a:p>
          <a:endParaRPr lang="uk-UA"/>
        </a:p>
      </dgm:t>
    </dgm:pt>
    <dgm:pt modelId="{C4340AA0-F04C-40A9-A6C6-9700BD004CB1}">
      <dgm:prSet phldrT="[Текст]"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с. </a:t>
          </a:r>
          <a:r>
            <a:rPr lang="uk-UA" dirty="0" err="1" smtClean="0">
              <a:latin typeface="Times New Roman" pitchFamily="18" charset="0"/>
              <a:cs typeface="Times New Roman" pitchFamily="18" charset="0"/>
            </a:rPr>
            <a:t>Шибене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CEF01EC2-F189-4666-A30D-75719994EDB0}" type="parTrans" cxnId="{07561166-5C7F-4886-9466-E27C36ECAACF}">
      <dgm:prSet/>
      <dgm:spPr/>
      <dgm:t>
        <a:bodyPr/>
        <a:lstStyle/>
        <a:p>
          <a:endParaRPr lang="uk-UA"/>
        </a:p>
      </dgm:t>
    </dgm:pt>
    <dgm:pt modelId="{BE98A4F2-2C58-4C9A-9387-55DE8A5E9C6D}" type="sibTrans" cxnId="{07561166-5C7F-4886-9466-E27C36ECAACF}">
      <dgm:prSet/>
      <dgm:spPr/>
      <dgm:t>
        <a:bodyPr/>
        <a:lstStyle/>
        <a:p>
          <a:endParaRPr lang="uk-UA"/>
        </a:p>
      </dgm:t>
    </dgm:pt>
    <dgm:pt modelId="{286B05F7-BDFB-4EFD-A073-05E3FF47ED1D}">
      <dgm:prSet phldrT="[Текст]"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с. </a:t>
          </a:r>
          <a:r>
            <a:rPr lang="uk-UA" dirty="0" err="1" smtClean="0">
              <a:latin typeface="Times New Roman" pitchFamily="18" charset="0"/>
              <a:cs typeface="Times New Roman" pitchFamily="18" charset="0"/>
            </a:rPr>
            <a:t>Майданівка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BD3004AB-6F4B-4037-A307-FBE759E4375E}" type="parTrans" cxnId="{05F181F4-174E-4F4D-9AD5-2F27936E14B6}">
      <dgm:prSet/>
      <dgm:spPr/>
      <dgm:t>
        <a:bodyPr/>
        <a:lstStyle/>
        <a:p>
          <a:endParaRPr lang="uk-UA"/>
        </a:p>
      </dgm:t>
    </dgm:pt>
    <dgm:pt modelId="{B99616BD-392D-42DB-9361-BF51729944D0}" type="sibTrans" cxnId="{05F181F4-174E-4F4D-9AD5-2F27936E14B6}">
      <dgm:prSet/>
      <dgm:spPr/>
      <dgm:t>
        <a:bodyPr/>
        <a:lstStyle/>
        <a:p>
          <a:endParaRPr lang="uk-UA"/>
        </a:p>
      </dgm:t>
    </dgm:pt>
    <dgm:pt modelId="{0FD03625-870C-4B26-B241-D3FD61AACA08}">
      <dgm:prSet phldrT="[Текст]" custT="1"/>
      <dgm:spPr/>
      <dgm:t>
        <a:bodyPr/>
        <a:lstStyle/>
        <a:p>
          <a:r>
            <a:rPr lang="uk-UA" sz="1600" dirty="0" smtClean="0">
              <a:latin typeface="Times New Roman" pitchFamily="18" charset="0"/>
              <a:cs typeface="Times New Roman" pitchFamily="18" charset="0"/>
            </a:rPr>
            <a:t>м. </a:t>
          </a:r>
          <a:r>
            <a:rPr lang="uk-UA" sz="1600" dirty="0" err="1" smtClean="0">
              <a:latin typeface="Times New Roman" pitchFamily="18" charset="0"/>
              <a:cs typeface="Times New Roman" pitchFamily="18" charset="0"/>
            </a:rPr>
            <a:t>Бородянка</a:t>
          </a:r>
          <a:endParaRPr lang="uk-UA" sz="1600" dirty="0">
            <a:latin typeface="Times New Roman" pitchFamily="18" charset="0"/>
            <a:cs typeface="Times New Roman" pitchFamily="18" charset="0"/>
          </a:endParaRPr>
        </a:p>
      </dgm:t>
    </dgm:pt>
    <dgm:pt modelId="{64734D71-D436-40D8-9826-CEBE262C6118}" type="parTrans" cxnId="{0B3F6D4A-B945-43AC-810B-805EF45B1427}">
      <dgm:prSet/>
      <dgm:spPr/>
      <dgm:t>
        <a:bodyPr/>
        <a:lstStyle/>
        <a:p>
          <a:endParaRPr lang="uk-UA"/>
        </a:p>
      </dgm:t>
    </dgm:pt>
    <dgm:pt modelId="{E829C59D-49CD-40DA-AAEC-38BD7D506F38}" type="sibTrans" cxnId="{0B3F6D4A-B945-43AC-810B-805EF45B1427}">
      <dgm:prSet/>
      <dgm:spPr/>
      <dgm:t>
        <a:bodyPr/>
        <a:lstStyle/>
        <a:p>
          <a:endParaRPr lang="uk-UA"/>
        </a:p>
      </dgm:t>
    </dgm:pt>
    <dgm:pt modelId="{631A02A1-CB60-4D8C-B3C5-E009812734B9}">
      <dgm:prSet phldrT="[Текст]" custT="1"/>
      <dgm:spPr/>
      <dgm:t>
        <a:bodyPr/>
        <a:lstStyle/>
        <a:p>
          <a:r>
            <a:rPr lang="uk-UA" sz="1600" dirty="0" smtClean="0">
              <a:latin typeface="Times New Roman" pitchFamily="18" charset="0"/>
              <a:cs typeface="Times New Roman" pitchFamily="18" charset="0"/>
            </a:rPr>
            <a:t>смт. Гостомель</a:t>
          </a:r>
          <a:endParaRPr lang="uk-UA" sz="1600" dirty="0">
            <a:latin typeface="Times New Roman" pitchFamily="18" charset="0"/>
            <a:cs typeface="Times New Roman" pitchFamily="18" charset="0"/>
          </a:endParaRPr>
        </a:p>
      </dgm:t>
    </dgm:pt>
    <dgm:pt modelId="{872A568F-0EC6-4117-BD7E-8E13ACFB05A3}" type="parTrans" cxnId="{36C99055-6655-4E09-A968-26D51C76BCD7}">
      <dgm:prSet/>
      <dgm:spPr/>
      <dgm:t>
        <a:bodyPr/>
        <a:lstStyle/>
        <a:p>
          <a:endParaRPr lang="uk-UA"/>
        </a:p>
      </dgm:t>
    </dgm:pt>
    <dgm:pt modelId="{AE5BAA3C-303A-4A33-B561-9EB3EEA7235A}" type="sibTrans" cxnId="{36C99055-6655-4E09-A968-26D51C76BCD7}">
      <dgm:prSet/>
      <dgm:spPr/>
      <dgm:t>
        <a:bodyPr/>
        <a:lstStyle/>
        <a:p>
          <a:endParaRPr lang="uk-UA"/>
        </a:p>
      </dgm:t>
    </dgm:pt>
    <dgm:pt modelId="{9CBAAF08-428F-4E13-9EAA-C3AC1281215B}">
      <dgm:prSet phldrT="[Текст]" custT="1"/>
      <dgm:spPr/>
      <dgm:t>
        <a:bodyPr/>
        <a:lstStyle/>
        <a:p>
          <a:r>
            <a:rPr lang="uk-UA" sz="1600" dirty="0" smtClean="0">
              <a:latin typeface="Times New Roman" pitchFamily="18" charset="0"/>
              <a:cs typeface="Times New Roman" pitchFamily="18" charset="0"/>
            </a:rPr>
            <a:t>с. Нове Залісся</a:t>
          </a:r>
          <a:endParaRPr lang="uk-UA" sz="1600" dirty="0">
            <a:latin typeface="Times New Roman" pitchFamily="18" charset="0"/>
            <a:cs typeface="Times New Roman" pitchFamily="18" charset="0"/>
          </a:endParaRPr>
        </a:p>
      </dgm:t>
    </dgm:pt>
    <dgm:pt modelId="{836737E5-7AF5-40FD-A5A7-122CAC8B32DA}" type="parTrans" cxnId="{AED61335-2F24-4BCF-85A1-3FF4E7F09E6A}">
      <dgm:prSet/>
      <dgm:spPr/>
      <dgm:t>
        <a:bodyPr/>
        <a:lstStyle/>
        <a:p>
          <a:endParaRPr lang="uk-UA"/>
        </a:p>
      </dgm:t>
    </dgm:pt>
    <dgm:pt modelId="{38EFF3B3-29A8-448E-B764-D50E9E924070}" type="sibTrans" cxnId="{AED61335-2F24-4BCF-85A1-3FF4E7F09E6A}">
      <dgm:prSet/>
      <dgm:spPr/>
      <dgm:t>
        <a:bodyPr/>
        <a:lstStyle/>
        <a:p>
          <a:endParaRPr lang="uk-UA"/>
        </a:p>
      </dgm:t>
    </dgm:pt>
    <dgm:pt modelId="{21D5AC76-93A1-4423-ACC0-04985DE850D0}">
      <dgm:prSet phldrT="[Текст]" custT="1"/>
      <dgm:spPr/>
      <dgm:t>
        <a:bodyPr/>
        <a:lstStyle/>
        <a:p>
          <a:r>
            <a:rPr lang="uk-UA" sz="1600" dirty="0" smtClean="0">
              <a:latin typeface="Times New Roman" pitchFamily="18" charset="0"/>
              <a:cs typeface="Times New Roman" pitchFamily="18" charset="0"/>
            </a:rPr>
            <a:t>с. Дружня</a:t>
          </a:r>
          <a:endParaRPr lang="uk-UA" sz="1600" dirty="0">
            <a:latin typeface="Times New Roman" pitchFamily="18" charset="0"/>
            <a:cs typeface="Times New Roman" pitchFamily="18" charset="0"/>
          </a:endParaRPr>
        </a:p>
      </dgm:t>
    </dgm:pt>
    <dgm:pt modelId="{EF2128BF-50AA-41CF-BEEF-93EB545B2142}" type="parTrans" cxnId="{BD0937C6-768F-47A2-AFEB-2E15B37F3C67}">
      <dgm:prSet/>
      <dgm:spPr/>
      <dgm:t>
        <a:bodyPr/>
        <a:lstStyle/>
        <a:p>
          <a:endParaRPr lang="uk-UA"/>
        </a:p>
      </dgm:t>
    </dgm:pt>
    <dgm:pt modelId="{24223FDC-2365-4411-AAD8-A562523B6CA4}" type="sibTrans" cxnId="{BD0937C6-768F-47A2-AFEB-2E15B37F3C67}">
      <dgm:prSet/>
      <dgm:spPr/>
      <dgm:t>
        <a:bodyPr/>
        <a:lstStyle/>
        <a:p>
          <a:endParaRPr lang="uk-UA"/>
        </a:p>
      </dgm:t>
    </dgm:pt>
    <dgm:pt modelId="{55C57307-86AB-4A6D-AB67-3AF4710BAA77}">
      <dgm:prSet phldrT="[Текст]"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с. Новий </a:t>
          </a:r>
          <a:r>
            <a:rPr lang="uk-UA" dirty="0" err="1" smtClean="0">
              <a:latin typeface="Times New Roman" pitchFamily="18" charset="0"/>
              <a:cs typeface="Times New Roman" pitchFamily="18" charset="0"/>
            </a:rPr>
            <a:t>Корогод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76B96A86-6A3A-4459-9DD3-059EDE059EA7}" type="parTrans" cxnId="{0897C9D2-2D81-40F1-88F2-EBB072B00892}">
      <dgm:prSet/>
      <dgm:spPr/>
      <dgm:t>
        <a:bodyPr/>
        <a:lstStyle/>
        <a:p>
          <a:endParaRPr lang="uk-UA"/>
        </a:p>
      </dgm:t>
    </dgm:pt>
    <dgm:pt modelId="{3C2B92A5-640B-485D-B5ED-431AFBEC2F29}" type="sibTrans" cxnId="{0897C9D2-2D81-40F1-88F2-EBB072B00892}">
      <dgm:prSet/>
      <dgm:spPr/>
      <dgm:t>
        <a:bodyPr/>
        <a:lstStyle/>
        <a:p>
          <a:endParaRPr lang="uk-UA"/>
        </a:p>
      </dgm:t>
    </dgm:pt>
    <dgm:pt modelId="{571407D3-817B-4794-AF12-8C53149F416A}">
      <dgm:prSet phldrT="[Текст]"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с. Пилиповичі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147A9EFE-D26D-4542-83DF-1A6FD5D53EF3}" type="parTrans" cxnId="{5C19CAF2-B656-4472-816E-96549D84C57A}">
      <dgm:prSet/>
      <dgm:spPr/>
      <dgm:t>
        <a:bodyPr/>
        <a:lstStyle/>
        <a:p>
          <a:endParaRPr lang="uk-UA"/>
        </a:p>
      </dgm:t>
    </dgm:pt>
    <dgm:pt modelId="{3C0C66E1-6A90-49CA-9672-0F7F3DDB3751}" type="sibTrans" cxnId="{5C19CAF2-B656-4472-816E-96549D84C57A}">
      <dgm:prSet/>
      <dgm:spPr/>
      <dgm:t>
        <a:bodyPr/>
        <a:lstStyle/>
        <a:p>
          <a:endParaRPr lang="uk-UA"/>
        </a:p>
      </dgm:t>
    </dgm:pt>
    <dgm:pt modelId="{BDE2CC80-1DA1-4EFC-A8C5-88BEDCA8E8DC}">
      <dgm:prSet phldrT="[Текст]"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с. </a:t>
          </a:r>
          <a:r>
            <a:rPr lang="uk-UA" dirty="0" err="1" smtClean="0">
              <a:latin typeface="Times New Roman" pitchFamily="18" charset="0"/>
              <a:cs typeface="Times New Roman" pitchFamily="18" charset="0"/>
            </a:rPr>
            <a:t>Загальці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C16921DB-CA22-4AAA-8E5F-848939DE485C}" type="parTrans" cxnId="{18C962D0-0A25-47B5-8616-1AEDA036ABD2}">
      <dgm:prSet/>
      <dgm:spPr/>
      <dgm:t>
        <a:bodyPr/>
        <a:lstStyle/>
        <a:p>
          <a:endParaRPr lang="uk-UA"/>
        </a:p>
      </dgm:t>
    </dgm:pt>
    <dgm:pt modelId="{E2B8FB26-3EC2-4A0B-8700-3F1A44AAF271}" type="sibTrans" cxnId="{18C962D0-0A25-47B5-8616-1AEDA036ABD2}">
      <dgm:prSet/>
      <dgm:spPr/>
      <dgm:t>
        <a:bodyPr/>
        <a:lstStyle/>
        <a:p>
          <a:endParaRPr lang="uk-UA"/>
        </a:p>
      </dgm:t>
    </dgm:pt>
    <dgm:pt modelId="{962E3881-9EB4-4DD2-8960-94F98D73D784}">
      <dgm:prSet phldrT="[Текст]"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КЗ КОР Київська обласна туберкульозна лікарня № 2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EF2D9BD8-99CB-42D9-A739-3DFEC12A3E44}" type="parTrans" cxnId="{4AC6B15B-B527-40A2-A820-C7893FCFFF0B}">
      <dgm:prSet/>
      <dgm:spPr/>
      <dgm:t>
        <a:bodyPr/>
        <a:lstStyle/>
        <a:p>
          <a:endParaRPr lang="uk-UA"/>
        </a:p>
      </dgm:t>
    </dgm:pt>
    <dgm:pt modelId="{624536C6-61BB-491E-B94B-6931FD7E5E1C}" type="sibTrans" cxnId="{4AC6B15B-B527-40A2-A820-C7893FCFFF0B}">
      <dgm:prSet/>
      <dgm:spPr/>
      <dgm:t>
        <a:bodyPr/>
        <a:lstStyle/>
        <a:p>
          <a:endParaRPr lang="uk-UA"/>
        </a:p>
      </dgm:t>
    </dgm:pt>
    <dgm:pt modelId="{9B4A4B94-42DB-465C-AA98-6E143D287EC9}">
      <dgm:prSet phldrT="[Текст]"/>
      <dgm:spPr/>
      <dgm:t>
        <a:bodyPr/>
        <a:lstStyle/>
        <a:p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4F208135-9866-479D-844F-D9CF60D1B128}" type="parTrans" cxnId="{E4E63AE3-F08C-49E3-9237-2421CCA1D0A9}">
      <dgm:prSet/>
      <dgm:spPr/>
      <dgm:t>
        <a:bodyPr/>
        <a:lstStyle/>
        <a:p>
          <a:endParaRPr lang="uk-UA"/>
        </a:p>
      </dgm:t>
    </dgm:pt>
    <dgm:pt modelId="{BA7E76FB-8079-427A-9A1A-210B90A6EF0A}" type="sibTrans" cxnId="{E4E63AE3-F08C-49E3-9237-2421CCA1D0A9}">
      <dgm:prSet/>
      <dgm:spPr/>
      <dgm:t>
        <a:bodyPr/>
        <a:lstStyle/>
        <a:p>
          <a:endParaRPr lang="uk-UA"/>
        </a:p>
      </dgm:t>
    </dgm:pt>
    <dgm:pt modelId="{DF220237-E829-42FF-85CD-B3E2409883ED}">
      <dgm:prSet phldrT="[Текст]"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КОР Київський обласний санаторний комплекс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489F1276-9174-42C9-9546-52E4ECB9D354}" type="parTrans" cxnId="{713DA82F-74B7-4059-9AC2-20CC5BA51592}">
      <dgm:prSet/>
      <dgm:spPr/>
      <dgm:t>
        <a:bodyPr/>
        <a:lstStyle/>
        <a:p>
          <a:endParaRPr lang="uk-UA"/>
        </a:p>
      </dgm:t>
    </dgm:pt>
    <dgm:pt modelId="{103DA291-E1DE-42A0-96AB-8F46A3B936DC}" type="sibTrans" cxnId="{713DA82F-74B7-4059-9AC2-20CC5BA51592}">
      <dgm:prSet/>
      <dgm:spPr/>
      <dgm:t>
        <a:bodyPr/>
        <a:lstStyle/>
        <a:p>
          <a:endParaRPr lang="uk-UA"/>
        </a:p>
      </dgm:t>
    </dgm:pt>
    <dgm:pt modelId="{9B85F55F-3B42-4257-9751-76A6C0BF1C63}" type="pres">
      <dgm:prSet presAssocID="{8F398DDF-7E2A-40E6-8C98-13FB5880E54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78FA4955-D0EF-41D7-8A8B-191EB41C13F0}" type="pres">
      <dgm:prSet presAssocID="{AD2ADC68-2E91-41F8-A2AE-CCBD0659B19A}" presName="composite" presStyleCnt="0"/>
      <dgm:spPr/>
    </dgm:pt>
    <dgm:pt modelId="{4E091766-F156-4331-8725-F101B49E00A3}" type="pres">
      <dgm:prSet presAssocID="{AD2ADC68-2E91-41F8-A2AE-CCBD0659B19A}" presName="parTx" presStyleLbl="alignNode1" presStyleIdx="0" presStyleCnt="3" custLinFactNeighborX="5508" custLinFactNeighborY="-9469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93576FE-CA47-4B1F-9C87-5363A6EBDDCD}" type="pres">
      <dgm:prSet presAssocID="{AD2ADC68-2E91-41F8-A2AE-CCBD0659B19A}" presName="desTx" presStyleLbl="alignAccFollowNode1" presStyleIdx="0" presStyleCnt="3" custScaleY="100000" custLinFactNeighborX="5508" custLinFactNeighborY="159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6A6D8C3-2253-4796-A50A-57BE10A7E329}" type="pres">
      <dgm:prSet presAssocID="{5C8412BD-9FA9-4E96-9147-C47475D82E56}" presName="space" presStyleCnt="0"/>
      <dgm:spPr/>
    </dgm:pt>
    <dgm:pt modelId="{8F8C3E42-85E5-4363-9089-9B635B1A3575}" type="pres">
      <dgm:prSet presAssocID="{7E978675-9FB4-469A-A367-6C1F86F79E2F}" presName="composite" presStyleCnt="0"/>
      <dgm:spPr/>
    </dgm:pt>
    <dgm:pt modelId="{D3130194-3DFD-4064-933E-D50B9AFB0ABA}" type="pres">
      <dgm:prSet presAssocID="{7E978675-9FB4-469A-A367-6C1F86F79E2F}" presName="parTx" presStyleLbl="alignNode1" presStyleIdx="1" presStyleCnt="3" custScaleX="110000" custLinFactNeighborX="-1896" custLinFactNeighborY="-9469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F6B1D28-46B3-49E4-B410-25D8D46F205F}" type="pres">
      <dgm:prSet presAssocID="{7E978675-9FB4-469A-A367-6C1F86F79E2F}" presName="desTx" presStyleLbl="alignAccFollowNode1" presStyleIdx="1" presStyleCnt="3" custLinFactNeighborX="-632" custLinFactNeighborY="266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8573302-CE28-40BF-A4F7-76C748784D98}" type="pres">
      <dgm:prSet presAssocID="{2C1E3CDF-4CE8-4795-A024-AF54C38E00B9}" presName="space" presStyleCnt="0"/>
      <dgm:spPr/>
    </dgm:pt>
    <dgm:pt modelId="{61F05148-8CE3-4A3B-AA6C-F1428D2B62CA}" type="pres">
      <dgm:prSet presAssocID="{6981D662-4816-469D-9975-E1719C028108}" presName="composite" presStyleCnt="0"/>
      <dgm:spPr/>
    </dgm:pt>
    <dgm:pt modelId="{AF24A4E6-BDF6-4E3E-B3CA-973DD29E277F}" type="pres">
      <dgm:prSet presAssocID="{6981D662-4816-469D-9975-E1719C028108}" presName="parTx" presStyleLbl="alignNode1" presStyleIdx="2" presStyleCnt="3" custLinFactNeighborX="-3689" custLinFactNeighborY="-9469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95DB3A9-3E17-48CD-88CB-070643E7E46E}" type="pres">
      <dgm:prSet presAssocID="{6981D662-4816-469D-9975-E1719C028108}" presName="desTx" presStyleLbl="alignAccFollowNode1" presStyleIdx="2" presStyleCnt="3" custLinFactNeighborX="-3901" custLinFactNeighborY="266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36C99055-6655-4E09-A968-26D51C76BCD7}" srcId="{7E978675-9FB4-469A-A367-6C1F86F79E2F}" destId="{631A02A1-CB60-4D8C-B3C5-E009812734B9}" srcOrd="2" destOrd="0" parTransId="{872A568F-0EC6-4117-BD7E-8E13ACFB05A3}" sibTransId="{AE5BAA3C-303A-4A33-B561-9EB3EEA7235A}"/>
    <dgm:cxn modelId="{88FE71C5-B1BD-48C4-8DEE-DB6921DB5286}" type="presOf" srcId="{55C57307-86AB-4A6D-AB67-3AF4710BAA77}" destId="{395DB3A9-3E17-48CD-88CB-070643E7E46E}" srcOrd="0" destOrd="2" presId="urn:microsoft.com/office/officeart/2005/8/layout/hList1"/>
    <dgm:cxn modelId="{59F0FA81-D8DB-4765-BDCC-7101F46B944C}" type="presOf" srcId="{7E978675-9FB4-469A-A367-6C1F86F79E2F}" destId="{D3130194-3DFD-4064-933E-D50B9AFB0ABA}" srcOrd="0" destOrd="0" presId="urn:microsoft.com/office/officeart/2005/8/layout/hList1"/>
    <dgm:cxn modelId="{07561166-5C7F-4886-9466-E27C36ECAACF}" srcId="{6981D662-4816-469D-9975-E1719C028108}" destId="{C4340AA0-F04C-40A9-A6C6-9700BD004CB1}" srcOrd="0" destOrd="0" parTransId="{CEF01EC2-F189-4666-A30D-75719994EDB0}" sibTransId="{BE98A4F2-2C58-4C9A-9387-55DE8A5E9C6D}"/>
    <dgm:cxn modelId="{3064E355-2F6F-48F0-B839-8C796CE79B1F}" type="presOf" srcId="{05F8DCE4-B7F4-4D76-8CE2-95804B2F7E3D}" destId="{6F6B1D28-46B3-49E4-B410-25D8D46F205F}" srcOrd="0" destOrd="1" presId="urn:microsoft.com/office/officeart/2005/8/layout/hList1"/>
    <dgm:cxn modelId="{AC2CB6FF-83C8-4E26-B7F7-FDDB031D4848}" type="presOf" srcId="{571407D3-817B-4794-AF12-8C53149F416A}" destId="{395DB3A9-3E17-48CD-88CB-070643E7E46E}" srcOrd="0" destOrd="3" presId="urn:microsoft.com/office/officeart/2005/8/layout/hList1"/>
    <dgm:cxn modelId="{F03CD6D6-4312-43BE-B12B-ADB30C027B78}" srcId="{AD2ADC68-2E91-41F8-A2AE-CCBD0659B19A}" destId="{1AD318C3-F10F-41AB-8E7A-A7E2CC851DA4}" srcOrd="0" destOrd="0" parTransId="{E1321B3D-52FF-4BB3-97A8-BB8277AC33C2}" sibTransId="{E4F574EE-CEEF-4A22-9236-731299BA1F5F}"/>
    <dgm:cxn modelId="{BBD35AD9-22AC-47C7-B1AD-AE2EB9229E00}" type="presOf" srcId="{0FD03625-870C-4B26-B241-D3FD61AACA08}" destId="{C93576FE-CA47-4B1F-9C87-5363A6EBDDCD}" srcOrd="0" destOrd="2" presId="urn:microsoft.com/office/officeart/2005/8/layout/hList1"/>
    <dgm:cxn modelId="{F6A79A8E-0664-4CE8-ABA5-FB35B9E499A9}" type="presOf" srcId="{70B96D5B-3DD2-42A9-8229-F0CB640ABD20}" destId="{6F6B1D28-46B3-49E4-B410-25D8D46F205F}" srcOrd="0" destOrd="0" presId="urn:microsoft.com/office/officeart/2005/8/layout/hList1"/>
    <dgm:cxn modelId="{4AC6B15B-B527-40A2-A820-C7893FCFFF0B}" srcId="{6981D662-4816-469D-9975-E1719C028108}" destId="{962E3881-9EB4-4DD2-8960-94F98D73D784}" srcOrd="5" destOrd="0" parTransId="{EF2D9BD8-99CB-42D9-A739-3DFEC12A3E44}" sibTransId="{624536C6-61BB-491E-B94B-6931FD7E5E1C}"/>
    <dgm:cxn modelId="{713DA82F-74B7-4059-9AC2-20CC5BA51592}" srcId="{6981D662-4816-469D-9975-E1719C028108}" destId="{DF220237-E829-42FF-85CD-B3E2409883ED}" srcOrd="6" destOrd="0" parTransId="{489F1276-9174-42C9-9546-52E4ECB9D354}" sibTransId="{103DA291-E1DE-42A0-96AB-8F46A3B936DC}"/>
    <dgm:cxn modelId="{E4E63AE3-F08C-49E3-9237-2421CCA1D0A9}" srcId="{6981D662-4816-469D-9975-E1719C028108}" destId="{9B4A4B94-42DB-465C-AA98-6E143D287EC9}" srcOrd="7" destOrd="0" parTransId="{4F208135-9866-479D-844F-D9CF60D1B128}" sibTransId="{BA7E76FB-8079-427A-9A1A-210B90A6EF0A}"/>
    <dgm:cxn modelId="{AC2A70E7-EBF7-4547-A3F2-DFA25E5D3D3D}" type="presOf" srcId="{21D5AC76-93A1-4423-ACC0-04985DE850D0}" destId="{6F6B1D28-46B3-49E4-B410-25D8D46F205F}" srcOrd="0" destOrd="4" presId="urn:microsoft.com/office/officeart/2005/8/layout/hList1"/>
    <dgm:cxn modelId="{18C962D0-0A25-47B5-8616-1AEDA036ABD2}" srcId="{6981D662-4816-469D-9975-E1719C028108}" destId="{BDE2CC80-1DA1-4EFC-A8C5-88BEDCA8E8DC}" srcOrd="4" destOrd="0" parTransId="{C16921DB-CA22-4AAA-8E5F-848939DE485C}" sibTransId="{E2B8FB26-3EC2-4A0B-8700-3F1A44AAF271}"/>
    <dgm:cxn modelId="{3C546EE4-E399-406A-8BA3-19814518ECBF}" type="presOf" srcId="{9CBAAF08-428F-4E13-9EAA-C3AC1281215B}" destId="{6F6B1D28-46B3-49E4-B410-25D8D46F205F}" srcOrd="0" destOrd="3" presId="urn:microsoft.com/office/officeart/2005/8/layout/hList1"/>
    <dgm:cxn modelId="{AED61335-2F24-4BCF-85A1-3FF4E7F09E6A}" srcId="{7E978675-9FB4-469A-A367-6C1F86F79E2F}" destId="{9CBAAF08-428F-4E13-9EAA-C3AC1281215B}" srcOrd="3" destOrd="0" parTransId="{836737E5-7AF5-40FD-A5A7-122CAC8B32DA}" sibTransId="{38EFF3B3-29A8-448E-B764-D50E9E924070}"/>
    <dgm:cxn modelId="{BF0D2568-85B7-4DE8-BDCF-5C612794A578}" type="presOf" srcId="{1AD318C3-F10F-41AB-8E7A-A7E2CC851DA4}" destId="{C93576FE-CA47-4B1F-9C87-5363A6EBDDCD}" srcOrd="0" destOrd="0" presId="urn:microsoft.com/office/officeart/2005/8/layout/hList1"/>
    <dgm:cxn modelId="{0CC89D4F-98B7-4E73-91D2-98D2833702F9}" srcId="{8F398DDF-7E2A-40E6-8C98-13FB5880E546}" destId="{7E978675-9FB4-469A-A367-6C1F86F79E2F}" srcOrd="1" destOrd="0" parTransId="{B7A7C0C7-1422-44EF-A104-F1851FEE5E2D}" sibTransId="{2C1E3CDF-4CE8-4795-A024-AF54C38E00B9}"/>
    <dgm:cxn modelId="{1B06AFE5-1BC1-4890-84AA-B2B536D51D9B}" type="presOf" srcId="{DF220237-E829-42FF-85CD-B3E2409883ED}" destId="{395DB3A9-3E17-48CD-88CB-070643E7E46E}" srcOrd="0" destOrd="6" presId="urn:microsoft.com/office/officeart/2005/8/layout/hList1"/>
    <dgm:cxn modelId="{DD48B86D-BCA7-4013-9D3C-1EDB9B50BC25}" type="presOf" srcId="{BDE2CC80-1DA1-4EFC-A8C5-88BEDCA8E8DC}" destId="{395DB3A9-3E17-48CD-88CB-070643E7E46E}" srcOrd="0" destOrd="4" presId="urn:microsoft.com/office/officeart/2005/8/layout/hList1"/>
    <dgm:cxn modelId="{3A033A42-6C0B-4D03-BF88-4029BF49E7C2}" type="presOf" srcId="{9B4A4B94-42DB-465C-AA98-6E143D287EC9}" destId="{395DB3A9-3E17-48CD-88CB-070643E7E46E}" srcOrd="0" destOrd="7" presId="urn:microsoft.com/office/officeart/2005/8/layout/hList1"/>
    <dgm:cxn modelId="{0617B287-AE12-4C30-B617-E900331AC67F}" srcId="{7E978675-9FB4-469A-A367-6C1F86F79E2F}" destId="{05F8DCE4-B7F4-4D76-8CE2-95804B2F7E3D}" srcOrd="1" destOrd="0" parTransId="{D45B5F54-6791-4CBB-B03F-65EC18EEFBDF}" sibTransId="{CF7DA98E-80F5-4029-9F8E-16CF2B342D15}"/>
    <dgm:cxn modelId="{D19BD986-2619-46CE-A0E9-A336BC14050C}" srcId="{7E978675-9FB4-469A-A367-6C1F86F79E2F}" destId="{70B96D5B-3DD2-42A9-8229-F0CB640ABD20}" srcOrd="0" destOrd="0" parTransId="{5EC864C7-5C7E-4D57-AAFA-8164C2652B84}" sibTransId="{184BC2AF-502D-4CBA-A825-D5013D640168}"/>
    <dgm:cxn modelId="{0897C9D2-2D81-40F1-88F2-EBB072B00892}" srcId="{6981D662-4816-469D-9975-E1719C028108}" destId="{55C57307-86AB-4A6D-AB67-3AF4710BAA77}" srcOrd="2" destOrd="0" parTransId="{76B96A86-6A3A-4459-9DD3-059EDE059EA7}" sibTransId="{3C2B92A5-640B-485D-B5ED-431AFBEC2F29}"/>
    <dgm:cxn modelId="{CB0427D4-AE47-4B13-96BB-D02416A3AB30}" type="presOf" srcId="{C4340AA0-F04C-40A9-A6C6-9700BD004CB1}" destId="{395DB3A9-3E17-48CD-88CB-070643E7E46E}" srcOrd="0" destOrd="0" presId="urn:microsoft.com/office/officeart/2005/8/layout/hList1"/>
    <dgm:cxn modelId="{438D6F34-0179-4A91-96D5-D8619C81B916}" type="presOf" srcId="{962E3881-9EB4-4DD2-8960-94F98D73D784}" destId="{395DB3A9-3E17-48CD-88CB-070643E7E46E}" srcOrd="0" destOrd="5" presId="urn:microsoft.com/office/officeart/2005/8/layout/hList1"/>
    <dgm:cxn modelId="{0B3F6D4A-B945-43AC-810B-805EF45B1427}" srcId="{AD2ADC68-2E91-41F8-A2AE-CCBD0659B19A}" destId="{0FD03625-870C-4B26-B241-D3FD61AACA08}" srcOrd="2" destOrd="0" parTransId="{64734D71-D436-40D8-9826-CEBE262C6118}" sibTransId="{E829C59D-49CD-40DA-AAEC-38BD7D506F38}"/>
    <dgm:cxn modelId="{A6E06214-E59D-4966-B909-8EE6D8ED26C8}" type="presOf" srcId="{8F398DDF-7E2A-40E6-8C98-13FB5880E546}" destId="{9B85F55F-3B42-4257-9751-76A6C0BF1C63}" srcOrd="0" destOrd="0" presId="urn:microsoft.com/office/officeart/2005/8/layout/hList1"/>
    <dgm:cxn modelId="{54FAB308-E6AC-4CE2-9601-2011D3378E23}" type="presOf" srcId="{D6EB9CA7-2B5C-4087-9616-DF17DE4C5AD1}" destId="{C93576FE-CA47-4B1F-9C87-5363A6EBDDCD}" srcOrd="0" destOrd="1" presId="urn:microsoft.com/office/officeart/2005/8/layout/hList1"/>
    <dgm:cxn modelId="{E7649CA4-1BFA-411F-87EB-0457C69D4B40}" type="presOf" srcId="{286B05F7-BDFB-4EFD-A073-05E3FF47ED1D}" destId="{395DB3A9-3E17-48CD-88CB-070643E7E46E}" srcOrd="0" destOrd="1" presId="urn:microsoft.com/office/officeart/2005/8/layout/hList1"/>
    <dgm:cxn modelId="{45DEE0A7-02E9-4F06-8F57-4AF210B809EF}" srcId="{8F398DDF-7E2A-40E6-8C98-13FB5880E546}" destId="{6981D662-4816-469D-9975-E1719C028108}" srcOrd="2" destOrd="0" parTransId="{D0F25017-7091-4BF5-9070-2389648549E0}" sibTransId="{51BBD2EE-0AEB-42CE-9580-E2292FECB92C}"/>
    <dgm:cxn modelId="{83A0731B-FFB4-4471-8E67-059E57580B39}" srcId="{AD2ADC68-2E91-41F8-A2AE-CCBD0659B19A}" destId="{D6EB9CA7-2B5C-4087-9616-DF17DE4C5AD1}" srcOrd="1" destOrd="0" parTransId="{99157CD1-707D-4004-AE20-AE904555A7FB}" sibTransId="{1421B660-AA94-4CC7-8511-DB7CD8BC756A}"/>
    <dgm:cxn modelId="{0638B235-2482-4C32-B25F-12088934BF0A}" type="presOf" srcId="{631A02A1-CB60-4D8C-B3C5-E009812734B9}" destId="{6F6B1D28-46B3-49E4-B410-25D8D46F205F}" srcOrd="0" destOrd="2" presId="urn:microsoft.com/office/officeart/2005/8/layout/hList1"/>
    <dgm:cxn modelId="{05F181F4-174E-4F4D-9AD5-2F27936E14B6}" srcId="{6981D662-4816-469D-9975-E1719C028108}" destId="{286B05F7-BDFB-4EFD-A073-05E3FF47ED1D}" srcOrd="1" destOrd="0" parTransId="{BD3004AB-6F4B-4037-A307-FBE759E4375E}" sibTransId="{B99616BD-392D-42DB-9361-BF51729944D0}"/>
    <dgm:cxn modelId="{64F589C8-1673-4F90-B73A-CE82B1938825}" srcId="{8F398DDF-7E2A-40E6-8C98-13FB5880E546}" destId="{AD2ADC68-2E91-41F8-A2AE-CCBD0659B19A}" srcOrd="0" destOrd="0" parTransId="{B7378C81-E397-407F-A4A6-A16B8758B3C5}" sibTransId="{5C8412BD-9FA9-4E96-9147-C47475D82E56}"/>
    <dgm:cxn modelId="{62D37C38-7B69-440C-A76F-0EA97AF3E5A2}" type="presOf" srcId="{AD2ADC68-2E91-41F8-A2AE-CCBD0659B19A}" destId="{4E091766-F156-4331-8725-F101B49E00A3}" srcOrd="0" destOrd="0" presId="urn:microsoft.com/office/officeart/2005/8/layout/hList1"/>
    <dgm:cxn modelId="{BD0937C6-768F-47A2-AFEB-2E15B37F3C67}" srcId="{7E978675-9FB4-469A-A367-6C1F86F79E2F}" destId="{21D5AC76-93A1-4423-ACC0-04985DE850D0}" srcOrd="4" destOrd="0" parTransId="{EF2128BF-50AA-41CF-BEEF-93EB545B2142}" sibTransId="{24223FDC-2365-4411-AAD8-A562523B6CA4}"/>
    <dgm:cxn modelId="{27A217A1-E0E1-48E6-BD2D-4284D20F41C5}" type="presOf" srcId="{6981D662-4816-469D-9975-E1719C028108}" destId="{AF24A4E6-BDF6-4E3E-B3CA-973DD29E277F}" srcOrd="0" destOrd="0" presId="urn:microsoft.com/office/officeart/2005/8/layout/hList1"/>
    <dgm:cxn modelId="{5C19CAF2-B656-4472-816E-96549D84C57A}" srcId="{6981D662-4816-469D-9975-E1719C028108}" destId="{571407D3-817B-4794-AF12-8C53149F416A}" srcOrd="3" destOrd="0" parTransId="{147A9EFE-D26D-4542-83DF-1A6FD5D53EF3}" sibTransId="{3C0C66E1-6A90-49CA-9672-0F7F3DDB3751}"/>
    <dgm:cxn modelId="{F53B6CF9-CB29-4460-B8DA-EC7C0F6F17E5}" type="presParOf" srcId="{9B85F55F-3B42-4257-9751-76A6C0BF1C63}" destId="{78FA4955-D0EF-41D7-8A8B-191EB41C13F0}" srcOrd="0" destOrd="0" presId="urn:microsoft.com/office/officeart/2005/8/layout/hList1"/>
    <dgm:cxn modelId="{E68EEBE3-C972-404D-9C03-620D82C84C0A}" type="presParOf" srcId="{78FA4955-D0EF-41D7-8A8B-191EB41C13F0}" destId="{4E091766-F156-4331-8725-F101B49E00A3}" srcOrd="0" destOrd="0" presId="urn:microsoft.com/office/officeart/2005/8/layout/hList1"/>
    <dgm:cxn modelId="{073FDB06-22C2-408D-8E35-FDE65BB2F651}" type="presParOf" srcId="{78FA4955-D0EF-41D7-8A8B-191EB41C13F0}" destId="{C93576FE-CA47-4B1F-9C87-5363A6EBDDCD}" srcOrd="1" destOrd="0" presId="urn:microsoft.com/office/officeart/2005/8/layout/hList1"/>
    <dgm:cxn modelId="{3E7CA1F3-6B3A-4A8A-B8B9-EA12544F3E63}" type="presParOf" srcId="{9B85F55F-3B42-4257-9751-76A6C0BF1C63}" destId="{16A6D8C3-2253-4796-A50A-57BE10A7E329}" srcOrd="1" destOrd="0" presId="urn:microsoft.com/office/officeart/2005/8/layout/hList1"/>
    <dgm:cxn modelId="{3970ABD5-7516-4D4C-A962-C3771255C01E}" type="presParOf" srcId="{9B85F55F-3B42-4257-9751-76A6C0BF1C63}" destId="{8F8C3E42-85E5-4363-9089-9B635B1A3575}" srcOrd="2" destOrd="0" presId="urn:microsoft.com/office/officeart/2005/8/layout/hList1"/>
    <dgm:cxn modelId="{A44D58AC-B783-4747-9A15-124AF0A9B85E}" type="presParOf" srcId="{8F8C3E42-85E5-4363-9089-9B635B1A3575}" destId="{D3130194-3DFD-4064-933E-D50B9AFB0ABA}" srcOrd="0" destOrd="0" presId="urn:microsoft.com/office/officeart/2005/8/layout/hList1"/>
    <dgm:cxn modelId="{C77C56EF-57DB-4F3A-89B2-136C70410974}" type="presParOf" srcId="{8F8C3E42-85E5-4363-9089-9B635B1A3575}" destId="{6F6B1D28-46B3-49E4-B410-25D8D46F205F}" srcOrd="1" destOrd="0" presId="urn:microsoft.com/office/officeart/2005/8/layout/hList1"/>
    <dgm:cxn modelId="{B4F89C35-3609-4922-8259-55AF0BADBFD0}" type="presParOf" srcId="{9B85F55F-3B42-4257-9751-76A6C0BF1C63}" destId="{98573302-CE28-40BF-A4F7-76C748784D98}" srcOrd="3" destOrd="0" presId="urn:microsoft.com/office/officeart/2005/8/layout/hList1"/>
    <dgm:cxn modelId="{79EC0DFE-C425-4F0E-925B-E3DB877254A8}" type="presParOf" srcId="{9B85F55F-3B42-4257-9751-76A6C0BF1C63}" destId="{61F05148-8CE3-4A3B-AA6C-F1428D2B62CA}" srcOrd="4" destOrd="0" presId="urn:microsoft.com/office/officeart/2005/8/layout/hList1"/>
    <dgm:cxn modelId="{85C5F7BE-CDC9-4109-89E0-54503A0291E8}" type="presParOf" srcId="{61F05148-8CE3-4A3B-AA6C-F1428D2B62CA}" destId="{AF24A4E6-BDF6-4E3E-B3CA-973DD29E277F}" srcOrd="0" destOrd="0" presId="urn:microsoft.com/office/officeart/2005/8/layout/hList1"/>
    <dgm:cxn modelId="{B7ED4251-D7EC-47E4-9430-B251F0E48A61}" type="presParOf" srcId="{61F05148-8CE3-4A3B-AA6C-F1428D2B62CA}" destId="{395DB3A9-3E17-48CD-88CB-070643E7E46E}" srcOrd="1" destOrd="0" presId="urn:microsoft.com/office/officeart/2005/8/layout/hLis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010317-4ECB-4783-81E6-0909AFC2044A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51BB9C7A-A559-439D-A123-39BB97178DD5}">
      <dgm:prSet phldrT="[Текст]" custT="1"/>
      <dgm:spPr/>
      <dgm:t>
        <a:bodyPr/>
        <a:lstStyle/>
        <a:p>
          <a:r>
            <a:rPr lang="uk-UA" sz="2800" dirty="0" smtClean="0"/>
            <a:t>                     </a:t>
          </a:r>
          <a:r>
            <a:rPr lang="uk-UA" sz="2400" dirty="0" smtClean="0">
              <a:latin typeface="Times New Roman" pitchFamily="18" charset="0"/>
              <a:cs typeface="Times New Roman" pitchFamily="18" charset="0"/>
            </a:rPr>
            <a:t>2696,97</a:t>
          </a:r>
          <a:r>
            <a:rPr lang="uk-UA" sz="2800" dirty="0" smtClean="0"/>
            <a:t> </a:t>
          </a:r>
          <a:r>
            <a:rPr lang="uk-UA" sz="2400" dirty="0" smtClean="0">
              <a:latin typeface="Times New Roman" pitchFamily="18" charset="0"/>
              <a:cs typeface="Times New Roman" pitchFamily="18" charset="0"/>
            </a:rPr>
            <a:t>грн</a:t>
          </a:r>
          <a:r>
            <a:rPr lang="uk-UA" sz="2800" dirty="0" smtClean="0"/>
            <a:t>.</a:t>
          </a:r>
          <a:endParaRPr lang="ru-RU" sz="2800" dirty="0"/>
        </a:p>
      </dgm:t>
    </dgm:pt>
    <dgm:pt modelId="{6171FF80-B794-4BB9-90ED-3DAE458D830F}" type="parTrans" cxnId="{678188FE-0BF5-45D6-965E-3AA7DCE1288E}">
      <dgm:prSet/>
      <dgm:spPr/>
      <dgm:t>
        <a:bodyPr/>
        <a:lstStyle/>
        <a:p>
          <a:endParaRPr lang="ru-RU"/>
        </a:p>
      </dgm:t>
    </dgm:pt>
    <dgm:pt modelId="{A7FE4C08-3905-4658-BD6C-019015CAC87F}" type="sibTrans" cxnId="{678188FE-0BF5-45D6-965E-3AA7DCE1288E}">
      <dgm:prSet/>
      <dgm:spPr/>
      <dgm:t>
        <a:bodyPr/>
        <a:lstStyle/>
        <a:p>
          <a:endParaRPr lang="ru-RU"/>
        </a:p>
      </dgm:t>
    </dgm:pt>
    <dgm:pt modelId="{200CF550-1659-4B83-A1BF-06013112640C}">
      <dgm:prSet phldrT="[Текст]" custT="1"/>
      <dgm:spPr/>
      <dgm:t>
        <a:bodyPr/>
        <a:lstStyle/>
        <a:p>
          <a:r>
            <a:rPr lang="uk-UA" sz="2400" dirty="0" smtClean="0">
              <a:latin typeface="Times New Roman" pitchFamily="18" charset="0"/>
              <a:cs typeface="Times New Roman" pitchFamily="18" charset="0"/>
            </a:rPr>
            <a:t>1897,66 грн.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7C31E809-B2BB-4F61-BCCC-5A1E10F58B02}" type="sibTrans" cxnId="{B54E75ED-EA14-4AE1-A36A-1049B47A4DCF}">
      <dgm:prSet/>
      <dgm:spPr/>
      <dgm:t>
        <a:bodyPr/>
        <a:lstStyle/>
        <a:p>
          <a:endParaRPr lang="ru-RU"/>
        </a:p>
      </dgm:t>
    </dgm:pt>
    <dgm:pt modelId="{54D0959D-3FDB-4201-81AD-9A3A1A7AB2F3}" type="parTrans" cxnId="{B54E75ED-EA14-4AE1-A36A-1049B47A4DCF}">
      <dgm:prSet/>
      <dgm:spPr/>
      <dgm:t>
        <a:bodyPr/>
        <a:lstStyle/>
        <a:p>
          <a:endParaRPr lang="ru-RU"/>
        </a:p>
      </dgm:t>
    </dgm:pt>
    <dgm:pt modelId="{4BAB4242-82F2-4A50-A532-326F145ADCE9}" type="pres">
      <dgm:prSet presAssocID="{16010317-4ECB-4783-81E6-0909AFC2044A}" presName="arrowDiagram" presStyleCnt="0">
        <dgm:presLayoutVars>
          <dgm:chMax val="5"/>
          <dgm:dir/>
          <dgm:resizeHandles val="exact"/>
        </dgm:presLayoutVars>
      </dgm:prSet>
      <dgm:spPr/>
    </dgm:pt>
    <dgm:pt modelId="{29DA1FDB-C326-4BD4-8CB2-34113DFC6F38}" type="pres">
      <dgm:prSet presAssocID="{16010317-4ECB-4783-81E6-0909AFC2044A}" presName="arrow" presStyleLbl="bgShp" presStyleIdx="0" presStyleCnt="1" custLinFactNeighborX="-870" custLinFactNeighborY="6514"/>
      <dgm:spPr>
        <a:solidFill>
          <a:srgbClr val="92D050"/>
        </a:solidFill>
      </dgm:spPr>
      <dgm:t>
        <a:bodyPr/>
        <a:lstStyle/>
        <a:p>
          <a:endParaRPr lang="ru-RU"/>
        </a:p>
      </dgm:t>
    </dgm:pt>
    <dgm:pt modelId="{0C563A1A-0845-477E-933A-BB20A93E902D}" type="pres">
      <dgm:prSet presAssocID="{16010317-4ECB-4783-81E6-0909AFC2044A}" presName="arrowDiagram2" presStyleCnt="0"/>
      <dgm:spPr/>
    </dgm:pt>
    <dgm:pt modelId="{625C794E-BDA6-4ABB-86F3-1901A6EA3601}" type="pres">
      <dgm:prSet presAssocID="{200CF550-1659-4B83-A1BF-06013112640C}" presName="bullet2a" presStyleLbl="node1" presStyleIdx="0" presStyleCnt="2" custLinFactX="30746" custLinFactY="-100000" custLinFactNeighborX="100000" custLinFactNeighborY="-104580"/>
      <dgm:spPr/>
    </dgm:pt>
    <dgm:pt modelId="{F4BF1B69-5A33-4DCE-B42F-ECC5D2C1BFCB}" type="pres">
      <dgm:prSet presAssocID="{200CF550-1659-4B83-A1BF-06013112640C}" presName="textBox2a" presStyleLbl="revTx" presStyleIdx="0" presStyleCnt="2" custScaleX="83629" custScaleY="36371" custLinFactNeighborX="-74730" custLinFactNeighborY="-717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4589E5-4BB8-4C8F-BE88-0232B2930EB0}" type="pres">
      <dgm:prSet presAssocID="{51BB9C7A-A559-439D-A123-39BB97178DD5}" presName="bullet2b" presStyleLbl="node1" presStyleIdx="1" presStyleCnt="2" custLinFactY="-14583" custLinFactNeighborX="-11956" custLinFactNeighborY="-100000"/>
      <dgm:spPr/>
    </dgm:pt>
    <dgm:pt modelId="{543EB237-1B92-46B9-9DE3-228911E9C4E2}" type="pres">
      <dgm:prSet presAssocID="{51BB9C7A-A559-439D-A123-39BB97178DD5}" presName="textBox2b" presStyleLbl="revTx" presStyleIdx="1" presStyleCnt="2" custScaleX="103110" custScaleY="16526" custLinFactNeighborX="-88701" custLinFactNeighborY="-856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3D7F2B1-E878-4577-B467-E003B28B3BF7}" type="presOf" srcId="{200CF550-1659-4B83-A1BF-06013112640C}" destId="{F4BF1B69-5A33-4DCE-B42F-ECC5D2C1BFCB}" srcOrd="0" destOrd="0" presId="urn:microsoft.com/office/officeart/2005/8/layout/arrow2"/>
    <dgm:cxn modelId="{309A6B1F-BDC6-4B48-80AD-585992C8F383}" type="presOf" srcId="{51BB9C7A-A559-439D-A123-39BB97178DD5}" destId="{543EB237-1B92-46B9-9DE3-228911E9C4E2}" srcOrd="0" destOrd="0" presId="urn:microsoft.com/office/officeart/2005/8/layout/arrow2"/>
    <dgm:cxn modelId="{678188FE-0BF5-45D6-965E-3AA7DCE1288E}" srcId="{16010317-4ECB-4783-81E6-0909AFC2044A}" destId="{51BB9C7A-A559-439D-A123-39BB97178DD5}" srcOrd="1" destOrd="0" parTransId="{6171FF80-B794-4BB9-90ED-3DAE458D830F}" sibTransId="{A7FE4C08-3905-4658-BD6C-019015CAC87F}"/>
    <dgm:cxn modelId="{E6AC417C-8BE3-4D6A-9003-3521C5DFB389}" type="presOf" srcId="{16010317-4ECB-4783-81E6-0909AFC2044A}" destId="{4BAB4242-82F2-4A50-A532-326F145ADCE9}" srcOrd="0" destOrd="0" presId="urn:microsoft.com/office/officeart/2005/8/layout/arrow2"/>
    <dgm:cxn modelId="{B54E75ED-EA14-4AE1-A36A-1049B47A4DCF}" srcId="{16010317-4ECB-4783-81E6-0909AFC2044A}" destId="{200CF550-1659-4B83-A1BF-06013112640C}" srcOrd="0" destOrd="0" parTransId="{54D0959D-3FDB-4201-81AD-9A3A1A7AB2F3}" sibTransId="{7C31E809-B2BB-4F61-BCCC-5A1E10F58B02}"/>
    <dgm:cxn modelId="{DCA2C24D-81CC-4994-8061-4D894B59CA04}" type="presParOf" srcId="{4BAB4242-82F2-4A50-A532-326F145ADCE9}" destId="{29DA1FDB-C326-4BD4-8CB2-34113DFC6F38}" srcOrd="0" destOrd="0" presId="urn:microsoft.com/office/officeart/2005/8/layout/arrow2"/>
    <dgm:cxn modelId="{CB6576AE-C88E-43CE-BBF6-BC5BD9617F41}" type="presParOf" srcId="{4BAB4242-82F2-4A50-A532-326F145ADCE9}" destId="{0C563A1A-0845-477E-933A-BB20A93E902D}" srcOrd="1" destOrd="0" presId="urn:microsoft.com/office/officeart/2005/8/layout/arrow2"/>
    <dgm:cxn modelId="{B53B326C-A773-4510-AA92-8D451F3E4E3D}" type="presParOf" srcId="{0C563A1A-0845-477E-933A-BB20A93E902D}" destId="{625C794E-BDA6-4ABB-86F3-1901A6EA3601}" srcOrd="0" destOrd="0" presId="urn:microsoft.com/office/officeart/2005/8/layout/arrow2"/>
    <dgm:cxn modelId="{CFD506D3-5F2D-47F7-B774-7C709A5FFAC5}" type="presParOf" srcId="{0C563A1A-0845-477E-933A-BB20A93E902D}" destId="{F4BF1B69-5A33-4DCE-B42F-ECC5D2C1BFCB}" srcOrd="1" destOrd="0" presId="urn:microsoft.com/office/officeart/2005/8/layout/arrow2"/>
    <dgm:cxn modelId="{35E11593-634B-42FE-AD76-8AB105C017F6}" type="presParOf" srcId="{0C563A1A-0845-477E-933A-BB20A93E902D}" destId="{E94589E5-4BB8-4C8F-BE88-0232B2930EB0}" srcOrd="2" destOrd="0" presId="urn:microsoft.com/office/officeart/2005/8/layout/arrow2"/>
    <dgm:cxn modelId="{29432307-9254-406A-87A3-7EC2A994E479}" type="presParOf" srcId="{0C563A1A-0845-477E-933A-BB20A93E902D}" destId="{543EB237-1B92-46B9-9DE3-228911E9C4E2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B2F6E15-1864-4609-BD2A-38D864418797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</dgm:pt>
    <dgm:pt modelId="{4C5A76D9-384D-40C1-9C30-98B8281A7A78}">
      <dgm:prSet phldrT="[Текст]"/>
      <dgm:spPr>
        <a:solidFill>
          <a:srgbClr val="00B0F0"/>
        </a:solidFill>
      </dgm:spPr>
      <dgm:t>
        <a:bodyPr/>
        <a:lstStyle/>
        <a:p>
          <a:r>
            <a:rPr lang="uk-UA" dirty="0" smtClean="0"/>
            <a:t>Власні надходження </a:t>
          </a:r>
          <a:endParaRPr lang="ru-RU" dirty="0"/>
        </a:p>
      </dgm:t>
    </dgm:pt>
    <dgm:pt modelId="{99B3BCB2-BB26-48B9-A337-0A48E9A5CE68}" type="parTrans" cxnId="{C0D973D7-A622-426A-9B09-7120474BC41A}">
      <dgm:prSet/>
      <dgm:spPr/>
      <dgm:t>
        <a:bodyPr/>
        <a:lstStyle/>
        <a:p>
          <a:endParaRPr lang="ru-RU"/>
        </a:p>
      </dgm:t>
    </dgm:pt>
    <dgm:pt modelId="{51A95AB2-613B-47E3-8E73-5E7B7CB73B09}" type="sibTrans" cxnId="{C0D973D7-A622-426A-9B09-7120474BC41A}">
      <dgm:prSet/>
      <dgm:spPr/>
      <dgm:t>
        <a:bodyPr/>
        <a:lstStyle/>
        <a:p>
          <a:endParaRPr lang="ru-RU"/>
        </a:p>
      </dgm:t>
    </dgm:pt>
    <dgm:pt modelId="{3E4451DF-DA15-4A2B-8E94-156573A7F93B}">
      <dgm:prSet phldrT="[Текст]"/>
      <dgm:spPr>
        <a:solidFill>
          <a:srgbClr val="00B0F0"/>
        </a:solidFill>
      </dgm:spPr>
      <dgm:t>
        <a:bodyPr/>
        <a:lstStyle/>
        <a:p>
          <a:r>
            <a:rPr lang="uk-UA" dirty="0" smtClean="0"/>
            <a:t>Погашення заборгованості</a:t>
          </a:r>
          <a:endParaRPr lang="ru-RU" dirty="0"/>
        </a:p>
      </dgm:t>
    </dgm:pt>
    <dgm:pt modelId="{0AB9E575-943F-4F37-85D7-C0EE55FF3ECE}" type="parTrans" cxnId="{8A34C395-3451-422C-9321-7097315137EE}">
      <dgm:prSet/>
      <dgm:spPr/>
      <dgm:t>
        <a:bodyPr/>
        <a:lstStyle/>
        <a:p>
          <a:endParaRPr lang="ru-RU"/>
        </a:p>
      </dgm:t>
    </dgm:pt>
    <dgm:pt modelId="{C23DDBF6-22A8-401C-9935-3E18D45B46C3}" type="sibTrans" cxnId="{8A34C395-3451-422C-9321-7097315137EE}">
      <dgm:prSet/>
      <dgm:spPr/>
      <dgm:t>
        <a:bodyPr/>
        <a:lstStyle/>
        <a:p>
          <a:endParaRPr lang="ru-RU"/>
        </a:p>
      </dgm:t>
    </dgm:pt>
    <dgm:pt modelId="{E492177C-413B-4545-A246-EEDB67A9ACEE}" type="pres">
      <dgm:prSet presAssocID="{CB2F6E15-1864-4609-BD2A-38D864418797}" presName="linearFlow" presStyleCnt="0">
        <dgm:presLayoutVars>
          <dgm:dir/>
          <dgm:resizeHandles val="exact"/>
        </dgm:presLayoutVars>
      </dgm:prSet>
      <dgm:spPr/>
    </dgm:pt>
    <dgm:pt modelId="{BF3BA65B-703D-4670-B953-996BBA3F0567}" type="pres">
      <dgm:prSet presAssocID="{4C5A76D9-384D-40C1-9C30-98B8281A7A78}" presName="composite" presStyleCnt="0"/>
      <dgm:spPr/>
    </dgm:pt>
    <dgm:pt modelId="{C51A6358-2FEF-48D4-B132-9704546DA6A6}" type="pres">
      <dgm:prSet presAssocID="{4C5A76D9-384D-40C1-9C30-98B8281A7A78}" presName="imgShp" presStyleLbl="fgImgPlace1" presStyleIdx="0" presStyleCnt="2"/>
      <dgm:spPr/>
    </dgm:pt>
    <dgm:pt modelId="{1F91EE29-B5FA-4BC7-86BE-7170FFF400F3}" type="pres">
      <dgm:prSet presAssocID="{4C5A76D9-384D-40C1-9C30-98B8281A7A78}" presName="txShp" presStyleLbl="node1" presStyleIdx="0" presStyleCnt="2" custLinFactNeighborX="16552" custLinFactNeighborY="39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2459BA-717A-4C47-84D5-F775033B0A33}" type="pres">
      <dgm:prSet presAssocID="{51A95AB2-613B-47E3-8E73-5E7B7CB73B09}" presName="spacing" presStyleCnt="0"/>
      <dgm:spPr/>
    </dgm:pt>
    <dgm:pt modelId="{12769040-4F2E-4039-B025-11F19C8E1FBB}" type="pres">
      <dgm:prSet presAssocID="{3E4451DF-DA15-4A2B-8E94-156573A7F93B}" presName="composite" presStyleCnt="0"/>
      <dgm:spPr/>
    </dgm:pt>
    <dgm:pt modelId="{4EAF77C2-CF30-4EC4-BB21-EB8B44BB95EC}" type="pres">
      <dgm:prSet presAssocID="{3E4451DF-DA15-4A2B-8E94-156573A7F93B}" presName="imgShp" presStyleLbl="fgImgPlace1" presStyleIdx="1" presStyleCnt="2"/>
      <dgm:spPr/>
    </dgm:pt>
    <dgm:pt modelId="{77D106EF-78B7-4219-AC3D-D830F75CEEBD}" type="pres">
      <dgm:prSet presAssocID="{3E4451DF-DA15-4A2B-8E94-156573A7F93B}" presName="txShp" presStyleLbl="node1" presStyleIdx="1" presStyleCnt="2" custLinFactNeighborX="16552" custLinFactNeighborY="4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3D50876-C625-4A72-8336-709A4C33A451}" type="presOf" srcId="{4C5A76D9-384D-40C1-9C30-98B8281A7A78}" destId="{1F91EE29-B5FA-4BC7-86BE-7170FFF400F3}" srcOrd="0" destOrd="0" presId="urn:microsoft.com/office/officeart/2005/8/layout/vList3#1"/>
    <dgm:cxn modelId="{954D2171-0A81-4822-8D64-BF7409D2932C}" type="presOf" srcId="{CB2F6E15-1864-4609-BD2A-38D864418797}" destId="{E492177C-413B-4545-A246-EEDB67A9ACEE}" srcOrd="0" destOrd="0" presId="urn:microsoft.com/office/officeart/2005/8/layout/vList3#1"/>
    <dgm:cxn modelId="{8A34C395-3451-422C-9321-7097315137EE}" srcId="{CB2F6E15-1864-4609-BD2A-38D864418797}" destId="{3E4451DF-DA15-4A2B-8E94-156573A7F93B}" srcOrd="1" destOrd="0" parTransId="{0AB9E575-943F-4F37-85D7-C0EE55FF3ECE}" sibTransId="{C23DDBF6-22A8-401C-9935-3E18D45B46C3}"/>
    <dgm:cxn modelId="{133A65DC-599B-47EE-A9BA-74DE05A3947C}" type="presOf" srcId="{3E4451DF-DA15-4A2B-8E94-156573A7F93B}" destId="{77D106EF-78B7-4219-AC3D-D830F75CEEBD}" srcOrd="0" destOrd="0" presId="urn:microsoft.com/office/officeart/2005/8/layout/vList3#1"/>
    <dgm:cxn modelId="{C0D973D7-A622-426A-9B09-7120474BC41A}" srcId="{CB2F6E15-1864-4609-BD2A-38D864418797}" destId="{4C5A76D9-384D-40C1-9C30-98B8281A7A78}" srcOrd="0" destOrd="0" parTransId="{99B3BCB2-BB26-48B9-A337-0A48E9A5CE68}" sibTransId="{51A95AB2-613B-47E3-8E73-5E7B7CB73B09}"/>
    <dgm:cxn modelId="{7CE101F2-33B5-49CB-AF2E-CEE41A26CE78}" type="presParOf" srcId="{E492177C-413B-4545-A246-EEDB67A9ACEE}" destId="{BF3BA65B-703D-4670-B953-996BBA3F0567}" srcOrd="0" destOrd="0" presId="urn:microsoft.com/office/officeart/2005/8/layout/vList3#1"/>
    <dgm:cxn modelId="{3FEF2E40-9CBF-4485-A7B2-DD39F9ADA9D7}" type="presParOf" srcId="{BF3BA65B-703D-4670-B953-996BBA3F0567}" destId="{C51A6358-2FEF-48D4-B132-9704546DA6A6}" srcOrd="0" destOrd="0" presId="urn:microsoft.com/office/officeart/2005/8/layout/vList3#1"/>
    <dgm:cxn modelId="{FEA167D5-8F0A-468A-8A8A-222A91905061}" type="presParOf" srcId="{BF3BA65B-703D-4670-B953-996BBA3F0567}" destId="{1F91EE29-B5FA-4BC7-86BE-7170FFF400F3}" srcOrd="1" destOrd="0" presId="urn:microsoft.com/office/officeart/2005/8/layout/vList3#1"/>
    <dgm:cxn modelId="{DC07680D-B3F2-484C-B2EC-D06F86DF3FCA}" type="presParOf" srcId="{E492177C-413B-4545-A246-EEDB67A9ACEE}" destId="{E82459BA-717A-4C47-84D5-F775033B0A33}" srcOrd="1" destOrd="0" presId="urn:microsoft.com/office/officeart/2005/8/layout/vList3#1"/>
    <dgm:cxn modelId="{BF562A99-CFD2-4CC6-A889-8EC6F143EAB9}" type="presParOf" srcId="{E492177C-413B-4545-A246-EEDB67A9ACEE}" destId="{12769040-4F2E-4039-B025-11F19C8E1FBB}" srcOrd="2" destOrd="0" presId="urn:microsoft.com/office/officeart/2005/8/layout/vList3#1"/>
    <dgm:cxn modelId="{0FB0C3F7-2100-4170-A246-A037B883E72E}" type="presParOf" srcId="{12769040-4F2E-4039-B025-11F19C8E1FBB}" destId="{4EAF77C2-CF30-4EC4-BB21-EB8B44BB95EC}" srcOrd="0" destOrd="0" presId="urn:microsoft.com/office/officeart/2005/8/layout/vList3#1"/>
    <dgm:cxn modelId="{CDEEB3B8-E56E-4518-8080-4F75EF5C1CC6}" type="presParOf" srcId="{12769040-4F2E-4039-B025-11F19C8E1FBB}" destId="{77D106EF-78B7-4219-AC3D-D830F75CEEBD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ED819D1-CB97-497F-829F-129ECC241930}" type="doc">
      <dgm:prSet loTypeId="urn:microsoft.com/office/officeart/2005/8/layout/vList2" loCatId="list" qsTypeId="urn:microsoft.com/office/officeart/2005/8/quickstyle/3d3" qsCatId="3D" csTypeId="urn:microsoft.com/office/officeart/2005/8/colors/accent1_2" csCatId="accent1" phldr="1"/>
      <dgm:spPr/>
    </dgm:pt>
    <dgm:pt modelId="{C24AD3B6-FA94-4169-82E0-9D8309911BA1}">
      <dgm:prSet phldrT="[Текст]"/>
      <dgm:spPr/>
      <dgm:t>
        <a:bodyPr/>
        <a:lstStyle/>
        <a:p>
          <a:r>
            <a:rPr lang="uk-UA" dirty="0" smtClean="0"/>
            <a:t>подано 6 позовних заяв на суму 739,5тис.грн.</a:t>
          </a:r>
          <a:endParaRPr lang="ru-RU" dirty="0"/>
        </a:p>
      </dgm:t>
    </dgm:pt>
    <dgm:pt modelId="{F006D179-2EAD-42D5-BDA1-A4D469AB04DB}" type="parTrans" cxnId="{DFCC62C6-1C23-4EF1-B141-87BA338B423B}">
      <dgm:prSet/>
      <dgm:spPr/>
      <dgm:t>
        <a:bodyPr/>
        <a:lstStyle/>
        <a:p>
          <a:endParaRPr lang="ru-RU"/>
        </a:p>
      </dgm:t>
    </dgm:pt>
    <dgm:pt modelId="{0D31D11B-CBCC-4E32-A04D-B2D8B446CDB1}" type="sibTrans" cxnId="{DFCC62C6-1C23-4EF1-B141-87BA338B423B}">
      <dgm:prSet/>
      <dgm:spPr/>
      <dgm:t>
        <a:bodyPr/>
        <a:lstStyle/>
        <a:p>
          <a:endParaRPr lang="ru-RU"/>
        </a:p>
      </dgm:t>
    </dgm:pt>
    <dgm:pt modelId="{7F04DE14-5C34-486A-A5F8-F1197DACE183}">
      <dgm:prSet phldrT="[Текст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uk-UA" dirty="0" smtClean="0"/>
            <a:t>подано клопотання про обмеження виїзду за межі України по 20 боржникам</a:t>
          </a:r>
          <a:endParaRPr lang="ru-RU" dirty="0"/>
        </a:p>
      </dgm:t>
    </dgm:pt>
    <dgm:pt modelId="{93B0FF44-4034-43EE-AB35-279D4698597B}" type="parTrans" cxnId="{F22E85DC-03BF-45B0-9807-1D163FB8BACE}">
      <dgm:prSet/>
      <dgm:spPr/>
      <dgm:t>
        <a:bodyPr/>
        <a:lstStyle/>
        <a:p>
          <a:endParaRPr lang="ru-RU"/>
        </a:p>
      </dgm:t>
    </dgm:pt>
    <dgm:pt modelId="{9B62273C-92A5-4732-8D55-BFA5A198C8B7}" type="sibTrans" cxnId="{F22E85DC-03BF-45B0-9807-1D163FB8BACE}">
      <dgm:prSet/>
      <dgm:spPr/>
      <dgm:t>
        <a:bodyPr/>
        <a:lstStyle/>
        <a:p>
          <a:endParaRPr lang="ru-RU"/>
        </a:p>
      </dgm:t>
    </dgm:pt>
    <dgm:pt modelId="{960039F8-1207-4FAA-8396-B4436A99ACEC}">
      <dgm:prSet phldrT="[Текст]"/>
      <dgm:spPr/>
      <dgm:t>
        <a:bodyPr/>
        <a:lstStyle/>
        <a:p>
          <a:r>
            <a:rPr lang="uk-UA" dirty="0" smtClean="0"/>
            <a:t>ознайомлення з виконавчими провадженнями,  подано 28 скарг на дії та бездіяльність ДВС</a:t>
          </a:r>
        </a:p>
      </dgm:t>
    </dgm:pt>
    <dgm:pt modelId="{5FB996AF-E2E0-497D-8AAA-9D5AB3157369}" type="parTrans" cxnId="{F8241176-DC10-4183-A5DF-2E31C906AD01}">
      <dgm:prSet/>
      <dgm:spPr/>
      <dgm:t>
        <a:bodyPr/>
        <a:lstStyle/>
        <a:p>
          <a:endParaRPr lang="ru-RU"/>
        </a:p>
      </dgm:t>
    </dgm:pt>
    <dgm:pt modelId="{03A18DC0-35F2-44EA-B7B7-09DB50FA959A}" type="sibTrans" cxnId="{F8241176-DC10-4183-A5DF-2E31C906AD01}">
      <dgm:prSet/>
      <dgm:spPr/>
      <dgm:t>
        <a:bodyPr/>
        <a:lstStyle/>
        <a:p>
          <a:endParaRPr lang="ru-RU"/>
        </a:p>
      </dgm:t>
    </dgm:pt>
    <dgm:pt modelId="{777F496B-35A8-4D27-A2A6-872EB756F6A3}">
      <dgm:prSet phldrT="[Текст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uk-UA" dirty="0" smtClean="0"/>
            <a:t>співпраця з арбітражними керуючими, керівниками</a:t>
          </a:r>
        </a:p>
      </dgm:t>
    </dgm:pt>
    <dgm:pt modelId="{1E56741B-0886-46A9-BD87-8770E29CA806}" type="parTrans" cxnId="{BDDFDDF5-5A81-4358-B9AB-24230303C588}">
      <dgm:prSet/>
      <dgm:spPr/>
      <dgm:t>
        <a:bodyPr/>
        <a:lstStyle/>
        <a:p>
          <a:endParaRPr lang="ru-RU"/>
        </a:p>
      </dgm:t>
    </dgm:pt>
    <dgm:pt modelId="{F579FA01-0179-436E-B94A-66838F23B216}" type="sibTrans" cxnId="{BDDFDDF5-5A81-4358-B9AB-24230303C588}">
      <dgm:prSet/>
      <dgm:spPr/>
      <dgm:t>
        <a:bodyPr/>
        <a:lstStyle/>
        <a:p>
          <a:endParaRPr lang="ru-RU"/>
        </a:p>
      </dgm:t>
    </dgm:pt>
    <dgm:pt modelId="{22B495AD-E7D2-4871-A683-FB520B2349A5}">
      <dgm:prSet phldrT="[Текст]"/>
      <dgm:spPr/>
      <dgm:t>
        <a:bodyPr/>
        <a:lstStyle/>
        <a:p>
          <a:r>
            <a:rPr lang="uk-UA" dirty="0" smtClean="0"/>
            <a:t>проведено 4 засідання тимчасової комісії з питань погашення заборгованості,  6 комісій з питань легалізації заробітної плати</a:t>
          </a:r>
        </a:p>
      </dgm:t>
    </dgm:pt>
    <dgm:pt modelId="{518F9224-CC79-49B0-9CD4-C8CB3A26A109}" type="parTrans" cxnId="{50FE3713-06A7-4572-B5B9-1A5F7A36EFDF}">
      <dgm:prSet/>
      <dgm:spPr/>
      <dgm:t>
        <a:bodyPr/>
        <a:lstStyle/>
        <a:p>
          <a:endParaRPr lang="ru-RU"/>
        </a:p>
      </dgm:t>
    </dgm:pt>
    <dgm:pt modelId="{359F669C-BEE9-4D11-A152-D205DFAB78A4}" type="sibTrans" cxnId="{50FE3713-06A7-4572-B5B9-1A5F7A36EFDF}">
      <dgm:prSet/>
      <dgm:spPr/>
      <dgm:t>
        <a:bodyPr/>
        <a:lstStyle/>
        <a:p>
          <a:endParaRPr lang="ru-RU"/>
        </a:p>
      </dgm:t>
    </dgm:pt>
    <dgm:pt modelId="{735D064B-046C-4517-89BB-DD576A521FB1}">
      <dgm:prSet phldrT="[Текст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uk-UA" dirty="0" smtClean="0"/>
            <a:t>співпраця з соціальними партнерами</a:t>
          </a:r>
        </a:p>
      </dgm:t>
    </dgm:pt>
    <dgm:pt modelId="{4EFDE4FC-2BBC-489D-9B02-A2EAE315D3CB}" type="parTrans" cxnId="{ACD897E9-9533-44AA-B545-97537F86D7D9}">
      <dgm:prSet/>
      <dgm:spPr/>
      <dgm:t>
        <a:bodyPr/>
        <a:lstStyle/>
        <a:p>
          <a:endParaRPr lang="ru-RU"/>
        </a:p>
      </dgm:t>
    </dgm:pt>
    <dgm:pt modelId="{2ACF5AF2-220C-4E91-AC00-1BF47B461B59}" type="sibTrans" cxnId="{ACD897E9-9533-44AA-B545-97537F86D7D9}">
      <dgm:prSet/>
      <dgm:spPr/>
      <dgm:t>
        <a:bodyPr/>
        <a:lstStyle/>
        <a:p>
          <a:endParaRPr lang="ru-RU"/>
        </a:p>
      </dgm:t>
    </dgm:pt>
    <dgm:pt modelId="{2F320F8D-CDE6-4D5A-828F-C2CD890606D8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uk-UA" dirty="0" smtClean="0"/>
            <a:t>моніторинг даних, відображених в звітах платників</a:t>
          </a:r>
          <a:endParaRPr lang="ru-RU" dirty="0"/>
        </a:p>
      </dgm:t>
    </dgm:pt>
    <dgm:pt modelId="{F9943B1F-6838-4D5A-83A8-DC87A478E402}" type="parTrans" cxnId="{A2A85F11-18C0-4D4D-BDB5-0C9D827CF2C3}">
      <dgm:prSet/>
      <dgm:spPr/>
      <dgm:t>
        <a:bodyPr/>
        <a:lstStyle/>
        <a:p>
          <a:endParaRPr lang="ru-RU"/>
        </a:p>
      </dgm:t>
    </dgm:pt>
    <dgm:pt modelId="{4357767F-EFCD-466F-8A70-4FA2D3E8C235}" type="sibTrans" cxnId="{A2A85F11-18C0-4D4D-BDB5-0C9D827CF2C3}">
      <dgm:prSet/>
      <dgm:spPr/>
      <dgm:t>
        <a:bodyPr/>
        <a:lstStyle/>
        <a:p>
          <a:endParaRPr lang="ru-RU"/>
        </a:p>
      </dgm:t>
    </dgm:pt>
    <dgm:pt modelId="{3D7F2E1D-9302-46BC-8D8F-C6AB85030440}">
      <dgm:prSet/>
      <dgm:spPr/>
      <dgm:t>
        <a:bodyPr/>
        <a:lstStyle/>
        <a:p>
          <a:r>
            <a:rPr lang="uk-UA" dirty="0" smtClean="0"/>
            <a:t>інформаційно - роз’яснювальна роботи</a:t>
          </a:r>
          <a:endParaRPr lang="ru-RU" dirty="0"/>
        </a:p>
      </dgm:t>
    </dgm:pt>
    <dgm:pt modelId="{8CA30438-467F-4B46-86BA-58A695E920EF}" type="parTrans" cxnId="{9A8D989C-876A-4AC0-9F3F-415D86E37902}">
      <dgm:prSet/>
      <dgm:spPr/>
      <dgm:t>
        <a:bodyPr/>
        <a:lstStyle/>
        <a:p>
          <a:endParaRPr lang="ru-RU"/>
        </a:p>
      </dgm:t>
    </dgm:pt>
    <dgm:pt modelId="{71E0D829-FE90-41F6-9D5C-B54B6B78165F}" type="sibTrans" cxnId="{9A8D989C-876A-4AC0-9F3F-415D86E37902}">
      <dgm:prSet/>
      <dgm:spPr/>
      <dgm:t>
        <a:bodyPr/>
        <a:lstStyle/>
        <a:p>
          <a:endParaRPr lang="ru-RU"/>
        </a:p>
      </dgm:t>
    </dgm:pt>
    <dgm:pt modelId="{7D4EA5D3-127F-4E81-941A-4F66B85EAC46}" type="pres">
      <dgm:prSet presAssocID="{8ED819D1-CB97-497F-829F-129ECC241930}" presName="linear" presStyleCnt="0">
        <dgm:presLayoutVars>
          <dgm:animLvl val="lvl"/>
          <dgm:resizeHandles val="exact"/>
        </dgm:presLayoutVars>
      </dgm:prSet>
      <dgm:spPr/>
    </dgm:pt>
    <dgm:pt modelId="{48B78F8D-9922-434A-91E9-75FCEA5BEBBE}" type="pres">
      <dgm:prSet presAssocID="{C24AD3B6-FA94-4169-82E0-9D8309911BA1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2F738A-543A-42A2-9CC8-A1FC6BE7D39E}" type="pres">
      <dgm:prSet presAssocID="{0D31D11B-CBCC-4E32-A04D-B2D8B446CDB1}" presName="spacer" presStyleCnt="0"/>
      <dgm:spPr/>
    </dgm:pt>
    <dgm:pt modelId="{525101CF-037F-406F-9779-485709884465}" type="pres">
      <dgm:prSet presAssocID="{7F04DE14-5C34-486A-A5F8-F1197DACE183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9BADF2-32E5-4E84-9D82-AF5CD24057FD}" type="pres">
      <dgm:prSet presAssocID="{9B62273C-92A5-4732-8D55-BFA5A198C8B7}" presName="spacer" presStyleCnt="0"/>
      <dgm:spPr/>
    </dgm:pt>
    <dgm:pt modelId="{29E5A829-67D9-4051-8DC6-CF73CBD87EBC}" type="pres">
      <dgm:prSet presAssocID="{960039F8-1207-4FAA-8396-B4436A99ACEC}" presName="parentText" presStyleLbl="node1" presStyleIdx="2" presStyleCnt="8" custLinFactNeighborY="1774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1748B5-8D65-4E2F-B31B-BC1B08636152}" type="pres">
      <dgm:prSet presAssocID="{03A18DC0-35F2-44EA-B7B7-09DB50FA959A}" presName="spacer" presStyleCnt="0"/>
      <dgm:spPr/>
    </dgm:pt>
    <dgm:pt modelId="{81314DC8-8D7A-4763-A2EC-7B8C3F2CFA1B}" type="pres">
      <dgm:prSet presAssocID="{777F496B-35A8-4D27-A2A6-872EB756F6A3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3DF120-2B62-4A85-9EEB-9FBEE503F4FF}" type="pres">
      <dgm:prSet presAssocID="{F579FA01-0179-436E-B94A-66838F23B216}" presName="spacer" presStyleCnt="0"/>
      <dgm:spPr/>
    </dgm:pt>
    <dgm:pt modelId="{F079D4A6-0ADB-435B-846B-6AB102ACA3ED}" type="pres">
      <dgm:prSet presAssocID="{22B495AD-E7D2-4871-A683-FB520B2349A5}" presName="parentText" presStyleLbl="node1" presStyleIdx="4" presStyleCnt="8" custLinFactNeighborY="2813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950454-3BF2-4CA3-A3AC-2CBAE753E7C1}" type="pres">
      <dgm:prSet presAssocID="{359F669C-BEE9-4D11-A152-D205DFAB78A4}" presName="spacer" presStyleCnt="0"/>
      <dgm:spPr/>
    </dgm:pt>
    <dgm:pt modelId="{F60099BA-C625-4B5D-AF6B-B38CA49EBE4A}" type="pres">
      <dgm:prSet presAssocID="{735D064B-046C-4517-89BB-DD576A521FB1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42EB6E-9745-47A4-9A83-E9F312401718}" type="pres">
      <dgm:prSet presAssocID="{2ACF5AF2-220C-4E91-AC00-1BF47B461B59}" presName="spacer" presStyleCnt="0"/>
      <dgm:spPr/>
    </dgm:pt>
    <dgm:pt modelId="{A286DF19-FE2A-4FD7-BB3E-DA172445264E}" type="pres">
      <dgm:prSet presAssocID="{3D7F2E1D-9302-46BC-8D8F-C6AB85030440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391AFC-997F-4CBF-B9DF-F3D5F586D5C6}" type="pres">
      <dgm:prSet presAssocID="{71E0D829-FE90-41F6-9D5C-B54B6B78165F}" presName="spacer" presStyleCnt="0"/>
      <dgm:spPr/>
    </dgm:pt>
    <dgm:pt modelId="{50473E54-E198-4429-B4DD-DA80B727ECA7}" type="pres">
      <dgm:prSet presAssocID="{2F320F8D-CDE6-4D5A-828F-C2CD890606D8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DDFDDF5-5A81-4358-B9AB-24230303C588}" srcId="{8ED819D1-CB97-497F-829F-129ECC241930}" destId="{777F496B-35A8-4D27-A2A6-872EB756F6A3}" srcOrd="3" destOrd="0" parTransId="{1E56741B-0886-46A9-BD87-8770E29CA806}" sibTransId="{F579FA01-0179-436E-B94A-66838F23B216}"/>
    <dgm:cxn modelId="{9A8D989C-876A-4AC0-9F3F-415D86E37902}" srcId="{8ED819D1-CB97-497F-829F-129ECC241930}" destId="{3D7F2E1D-9302-46BC-8D8F-C6AB85030440}" srcOrd="6" destOrd="0" parTransId="{8CA30438-467F-4B46-86BA-58A695E920EF}" sibTransId="{71E0D829-FE90-41F6-9D5C-B54B6B78165F}"/>
    <dgm:cxn modelId="{14B65C8A-2C44-44D0-8ABC-D6C2C5FB381D}" type="presOf" srcId="{777F496B-35A8-4D27-A2A6-872EB756F6A3}" destId="{81314DC8-8D7A-4763-A2EC-7B8C3F2CFA1B}" srcOrd="0" destOrd="0" presId="urn:microsoft.com/office/officeart/2005/8/layout/vList2"/>
    <dgm:cxn modelId="{756182AA-B058-4696-9BA5-3BDA6B935F8B}" type="presOf" srcId="{2F320F8D-CDE6-4D5A-828F-C2CD890606D8}" destId="{50473E54-E198-4429-B4DD-DA80B727ECA7}" srcOrd="0" destOrd="0" presId="urn:microsoft.com/office/officeart/2005/8/layout/vList2"/>
    <dgm:cxn modelId="{F8241176-DC10-4183-A5DF-2E31C906AD01}" srcId="{8ED819D1-CB97-497F-829F-129ECC241930}" destId="{960039F8-1207-4FAA-8396-B4436A99ACEC}" srcOrd="2" destOrd="0" parTransId="{5FB996AF-E2E0-497D-8AAA-9D5AB3157369}" sibTransId="{03A18DC0-35F2-44EA-B7B7-09DB50FA959A}"/>
    <dgm:cxn modelId="{F22E85DC-03BF-45B0-9807-1D163FB8BACE}" srcId="{8ED819D1-CB97-497F-829F-129ECC241930}" destId="{7F04DE14-5C34-486A-A5F8-F1197DACE183}" srcOrd="1" destOrd="0" parTransId="{93B0FF44-4034-43EE-AB35-279D4698597B}" sibTransId="{9B62273C-92A5-4732-8D55-BFA5A198C8B7}"/>
    <dgm:cxn modelId="{4A7852A2-DB02-41A1-87F7-701CEC9532FD}" type="presOf" srcId="{C24AD3B6-FA94-4169-82E0-9D8309911BA1}" destId="{48B78F8D-9922-434A-91E9-75FCEA5BEBBE}" srcOrd="0" destOrd="0" presId="urn:microsoft.com/office/officeart/2005/8/layout/vList2"/>
    <dgm:cxn modelId="{3DCF3074-F037-466A-B41C-4CC5E92E9537}" type="presOf" srcId="{735D064B-046C-4517-89BB-DD576A521FB1}" destId="{F60099BA-C625-4B5D-AF6B-B38CA49EBE4A}" srcOrd="0" destOrd="0" presId="urn:microsoft.com/office/officeart/2005/8/layout/vList2"/>
    <dgm:cxn modelId="{B0E09AED-387D-49B2-8E9B-B0351D11316D}" type="presOf" srcId="{22B495AD-E7D2-4871-A683-FB520B2349A5}" destId="{F079D4A6-0ADB-435B-846B-6AB102ACA3ED}" srcOrd="0" destOrd="0" presId="urn:microsoft.com/office/officeart/2005/8/layout/vList2"/>
    <dgm:cxn modelId="{A2A85F11-18C0-4D4D-BDB5-0C9D827CF2C3}" srcId="{8ED819D1-CB97-497F-829F-129ECC241930}" destId="{2F320F8D-CDE6-4D5A-828F-C2CD890606D8}" srcOrd="7" destOrd="0" parTransId="{F9943B1F-6838-4D5A-83A8-DC87A478E402}" sibTransId="{4357767F-EFCD-466F-8A70-4FA2D3E8C235}"/>
    <dgm:cxn modelId="{ACD897E9-9533-44AA-B545-97537F86D7D9}" srcId="{8ED819D1-CB97-497F-829F-129ECC241930}" destId="{735D064B-046C-4517-89BB-DD576A521FB1}" srcOrd="5" destOrd="0" parTransId="{4EFDE4FC-2BBC-489D-9B02-A2EAE315D3CB}" sibTransId="{2ACF5AF2-220C-4E91-AC00-1BF47B461B59}"/>
    <dgm:cxn modelId="{DFCC62C6-1C23-4EF1-B141-87BA338B423B}" srcId="{8ED819D1-CB97-497F-829F-129ECC241930}" destId="{C24AD3B6-FA94-4169-82E0-9D8309911BA1}" srcOrd="0" destOrd="0" parTransId="{F006D179-2EAD-42D5-BDA1-A4D469AB04DB}" sibTransId="{0D31D11B-CBCC-4E32-A04D-B2D8B446CDB1}"/>
    <dgm:cxn modelId="{50FE3713-06A7-4572-B5B9-1A5F7A36EFDF}" srcId="{8ED819D1-CB97-497F-829F-129ECC241930}" destId="{22B495AD-E7D2-4871-A683-FB520B2349A5}" srcOrd="4" destOrd="0" parTransId="{518F9224-CC79-49B0-9CD4-C8CB3A26A109}" sibTransId="{359F669C-BEE9-4D11-A152-D205DFAB78A4}"/>
    <dgm:cxn modelId="{44155615-8BE5-4DD7-82A5-1A952FE8F322}" type="presOf" srcId="{960039F8-1207-4FAA-8396-B4436A99ACEC}" destId="{29E5A829-67D9-4051-8DC6-CF73CBD87EBC}" srcOrd="0" destOrd="0" presId="urn:microsoft.com/office/officeart/2005/8/layout/vList2"/>
    <dgm:cxn modelId="{9588236C-7FA3-45C9-B74D-FE6A71D49A6B}" type="presOf" srcId="{3D7F2E1D-9302-46BC-8D8F-C6AB85030440}" destId="{A286DF19-FE2A-4FD7-BB3E-DA172445264E}" srcOrd="0" destOrd="0" presId="urn:microsoft.com/office/officeart/2005/8/layout/vList2"/>
    <dgm:cxn modelId="{3E6CA1A6-4C97-485C-BFEA-2074335D56DD}" type="presOf" srcId="{7F04DE14-5C34-486A-A5F8-F1197DACE183}" destId="{525101CF-037F-406F-9779-485709884465}" srcOrd="0" destOrd="0" presId="urn:microsoft.com/office/officeart/2005/8/layout/vList2"/>
    <dgm:cxn modelId="{B2907860-C4EF-4606-9825-E79162431B94}" type="presOf" srcId="{8ED819D1-CB97-497F-829F-129ECC241930}" destId="{7D4EA5D3-127F-4E81-941A-4F66B85EAC46}" srcOrd="0" destOrd="0" presId="urn:microsoft.com/office/officeart/2005/8/layout/vList2"/>
    <dgm:cxn modelId="{15A209D4-218F-4FF8-81F3-10F21F3A30A4}" type="presParOf" srcId="{7D4EA5D3-127F-4E81-941A-4F66B85EAC46}" destId="{48B78F8D-9922-434A-91E9-75FCEA5BEBBE}" srcOrd="0" destOrd="0" presId="urn:microsoft.com/office/officeart/2005/8/layout/vList2"/>
    <dgm:cxn modelId="{38C3C171-4058-402E-BA5B-12C5A61DB92A}" type="presParOf" srcId="{7D4EA5D3-127F-4E81-941A-4F66B85EAC46}" destId="{4D2F738A-543A-42A2-9CC8-A1FC6BE7D39E}" srcOrd="1" destOrd="0" presId="urn:microsoft.com/office/officeart/2005/8/layout/vList2"/>
    <dgm:cxn modelId="{6EEFD722-602B-4CDD-A1E4-02A91A1D3DB7}" type="presParOf" srcId="{7D4EA5D3-127F-4E81-941A-4F66B85EAC46}" destId="{525101CF-037F-406F-9779-485709884465}" srcOrd="2" destOrd="0" presId="urn:microsoft.com/office/officeart/2005/8/layout/vList2"/>
    <dgm:cxn modelId="{F4AAC074-9C8B-4004-B147-0B7437EB65DA}" type="presParOf" srcId="{7D4EA5D3-127F-4E81-941A-4F66B85EAC46}" destId="{E79BADF2-32E5-4E84-9D82-AF5CD24057FD}" srcOrd="3" destOrd="0" presId="urn:microsoft.com/office/officeart/2005/8/layout/vList2"/>
    <dgm:cxn modelId="{CED91022-EAF9-4A91-AB17-BA227427E985}" type="presParOf" srcId="{7D4EA5D3-127F-4E81-941A-4F66B85EAC46}" destId="{29E5A829-67D9-4051-8DC6-CF73CBD87EBC}" srcOrd="4" destOrd="0" presId="urn:microsoft.com/office/officeart/2005/8/layout/vList2"/>
    <dgm:cxn modelId="{B46C0054-EAA6-4ED9-A898-EBC83E09C07D}" type="presParOf" srcId="{7D4EA5D3-127F-4E81-941A-4F66B85EAC46}" destId="{ED1748B5-8D65-4E2F-B31B-BC1B08636152}" srcOrd="5" destOrd="0" presId="urn:microsoft.com/office/officeart/2005/8/layout/vList2"/>
    <dgm:cxn modelId="{8598F748-4F9D-43B6-9DCA-62230E95A0CD}" type="presParOf" srcId="{7D4EA5D3-127F-4E81-941A-4F66B85EAC46}" destId="{81314DC8-8D7A-4763-A2EC-7B8C3F2CFA1B}" srcOrd="6" destOrd="0" presId="urn:microsoft.com/office/officeart/2005/8/layout/vList2"/>
    <dgm:cxn modelId="{D38C0F8A-1845-45D6-A1BF-F04B317C0827}" type="presParOf" srcId="{7D4EA5D3-127F-4E81-941A-4F66B85EAC46}" destId="{E93DF120-2B62-4A85-9EEB-9FBEE503F4FF}" srcOrd="7" destOrd="0" presId="urn:microsoft.com/office/officeart/2005/8/layout/vList2"/>
    <dgm:cxn modelId="{DDB54B08-C21D-410D-92B7-E50118A0A7D4}" type="presParOf" srcId="{7D4EA5D3-127F-4E81-941A-4F66B85EAC46}" destId="{F079D4A6-0ADB-435B-846B-6AB102ACA3ED}" srcOrd="8" destOrd="0" presId="urn:microsoft.com/office/officeart/2005/8/layout/vList2"/>
    <dgm:cxn modelId="{9B691237-AFBE-49B6-9D1D-2BB6C00214EC}" type="presParOf" srcId="{7D4EA5D3-127F-4E81-941A-4F66B85EAC46}" destId="{43950454-3BF2-4CA3-A3AC-2CBAE753E7C1}" srcOrd="9" destOrd="0" presId="urn:microsoft.com/office/officeart/2005/8/layout/vList2"/>
    <dgm:cxn modelId="{85114EEB-F89D-47C0-A848-9F5BB6FD89B2}" type="presParOf" srcId="{7D4EA5D3-127F-4E81-941A-4F66B85EAC46}" destId="{F60099BA-C625-4B5D-AF6B-B38CA49EBE4A}" srcOrd="10" destOrd="0" presId="urn:microsoft.com/office/officeart/2005/8/layout/vList2"/>
    <dgm:cxn modelId="{043869EB-23DC-4DAE-8473-78C79B3803F9}" type="presParOf" srcId="{7D4EA5D3-127F-4E81-941A-4F66B85EAC46}" destId="{2742EB6E-9745-47A4-9A83-E9F312401718}" srcOrd="11" destOrd="0" presId="urn:microsoft.com/office/officeart/2005/8/layout/vList2"/>
    <dgm:cxn modelId="{DA087E1F-B0D6-4A7D-8ACF-05EE46AB9ABE}" type="presParOf" srcId="{7D4EA5D3-127F-4E81-941A-4F66B85EAC46}" destId="{A286DF19-FE2A-4FD7-BB3E-DA172445264E}" srcOrd="12" destOrd="0" presId="urn:microsoft.com/office/officeart/2005/8/layout/vList2"/>
    <dgm:cxn modelId="{4649512E-3C8A-4266-93F5-ABA3633C8299}" type="presParOf" srcId="{7D4EA5D3-127F-4E81-941A-4F66B85EAC46}" destId="{08391AFC-997F-4CBF-B9DF-F3D5F586D5C6}" srcOrd="13" destOrd="0" presId="urn:microsoft.com/office/officeart/2005/8/layout/vList2"/>
    <dgm:cxn modelId="{42317992-717A-44FB-A9F5-86F5A56C47A4}" type="presParOf" srcId="{7D4EA5D3-127F-4E81-941A-4F66B85EAC46}" destId="{50473E54-E198-4429-B4DD-DA80B727ECA7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091766-F156-4331-8725-F101B49E00A3}">
      <dsp:nvSpPr>
        <dsp:cNvPr id="0" name=""/>
        <dsp:cNvSpPr/>
      </dsp:nvSpPr>
      <dsp:spPr>
        <a:xfrm>
          <a:off x="143460" y="0"/>
          <a:ext cx="2488811" cy="5610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latin typeface="Times New Roman" pitchFamily="18" charset="0"/>
              <a:cs typeface="Times New Roman" pitchFamily="18" charset="0"/>
            </a:rPr>
            <a:t>Відділи обслуговування громадян</a:t>
          </a:r>
          <a:endParaRPr lang="uk-UA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43460" y="0"/>
        <a:ext cx="2488811" cy="561060"/>
      </dsp:txXfrm>
    </dsp:sp>
    <dsp:sp modelId="{C93576FE-CA47-4B1F-9C87-5363A6EBDDCD}">
      <dsp:nvSpPr>
        <dsp:cNvPr id="0" name=""/>
        <dsp:cNvSpPr/>
      </dsp:nvSpPr>
      <dsp:spPr>
        <a:xfrm>
          <a:off x="143460" y="687944"/>
          <a:ext cx="2488811" cy="30011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smtClean="0">
              <a:latin typeface="Times New Roman" pitchFamily="18" charset="0"/>
              <a:cs typeface="Times New Roman" pitchFamily="18" charset="0"/>
            </a:rPr>
            <a:t>м. Ірпінь</a:t>
          </a:r>
          <a:endParaRPr lang="uk-UA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smtClean="0">
              <a:latin typeface="Times New Roman" pitchFamily="18" charset="0"/>
              <a:cs typeface="Times New Roman" pitchFamily="18" charset="0"/>
            </a:rPr>
            <a:t>м. Буча</a:t>
          </a:r>
          <a:endParaRPr lang="uk-UA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smtClean="0">
              <a:latin typeface="Times New Roman" pitchFamily="18" charset="0"/>
              <a:cs typeface="Times New Roman" pitchFamily="18" charset="0"/>
            </a:rPr>
            <a:t>м. </a:t>
          </a:r>
          <a:r>
            <a:rPr lang="uk-UA" sz="1600" kern="1200" dirty="0" err="1" smtClean="0">
              <a:latin typeface="Times New Roman" pitchFamily="18" charset="0"/>
              <a:cs typeface="Times New Roman" pitchFamily="18" charset="0"/>
            </a:rPr>
            <a:t>Бородянка</a:t>
          </a:r>
          <a:endParaRPr lang="uk-UA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43460" y="687944"/>
        <a:ext cx="2488811" cy="3001142"/>
      </dsp:txXfrm>
    </dsp:sp>
    <dsp:sp modelId="{D3130194-3DFD-4064-933E-D50B9AFB0ABA}">
      <dsp:nvSpPr>
        <dsp:cNvPr id="0" name=""/>
        <dsp:cNvSpPr/>
      </dsp:nvSpPr>
      <dsp:spPr>
        <a:xfrm>
          <a:off x="2796433" y="0"/>
          <a:ext cx="2737692" cy="5610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latin typeface="Times New Roman" pitchFamily="18" charset="0"/>
              <a:cs typeface="Times New Roman" pitchFamily="18" charset="0"/>
            </a:rPr>
            <a:t>Пункти обслуговування громадян</a:t>
          </a:r>
          <a:endParaRPr lang="uk-UA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796433" y="0"/>
        <a:ext cx="2737692" cy="561060"/>
      </dsp:txXfrm>
    </dsp:sp>
    <dsp:sp modelId="{6F6B1D28-46B3-49E4-B410-25D8D46F205F}">
      <dsp:nvSpPr>
        <dsp:cNvPr id="0" name=""/>
        <dsp:cNvSpPr/>
      </dsp:nvSpPr>
      <dsp:spPr>
        <a:xfrm>
          <a:off x="2952332" y="719391"/>
          <a:ext cx="2488811" cy="30011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smtClean="0">
              <a:latin typeface="Times New Roman" pitchFamily="18" charset="0"/>
              <a:cs typeface="Times New Roman" pitchFamily="18" charset="0"/>
            </a:rPr>
            <a:t>смт. Коцюбинське</a:t>
          </a:r>
          <a:endParaRPr lang="uk-UA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smtClean="0">
              <a:latin typeface="Times New Roman" pitchFamily="18" charset="0"/>
              <a:cs typeface="Times New Roman" pitchFamily="18" charset="0"/>
            </a:rPr>
            <a:t>смт. </a:t>
          </a:r>
          <a:r>
            <a:rPr lang="uk-UA" sz="1600" kern="1200" dirty="0" err="1" smtClean="0">
              <a:latin typeface="Times New Roman" pitchFamily="18" charset="0"/>
              <a:cs typeface="Times New Roman" pitchFamily="18" charset="0"/>
            </a:rPr>
            <a:t>Пісківка</a:t>
          </a:r>
          <a:endParaRPr lang="uk-UA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smtClean="0">
              <a:latin typeface="Times New Roman" pitchFamily="18" charset="0"/>
              <a:cs typeface="Times New Roman" pitchFamily="18" charset="0"/>
            </a:rPr>
            <a:t>смт. Гостомель</a:t>
          </a:r>
          <a:endParaRPr lang="uk-UA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smtClean="0">
              <a:latin typeface="Times New Roman" pitchFamily="18" charset="0"/>
              <a:cs typeface="Times New Roman" pitchFamily="18" charset="0"/>
            </a:rPr>
            <a:t>с. Нове Залісся</a:t>
          </a:r>
          <a:endParaRPr lang="uk-UA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smtClean="0">
              <a:latin typeface="Times New Roman" pitchFamily="18" charset="0"/>
              <a:cs typeface="Times New Roman" pitchFamily="18" charset="0"/>
            </a:rPr>
            <a:t>с. Дружня</a:t>
          </a:r>
          <a:endParaRPr lang="uk-UA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952332" y="719391"/>
        <a:ext cx="2488811" cy="3001142"/>
      </dsp:txXfrm>
    </dsp:sp>
    <dsp:sp modelId="{AF24A4E6-BDF6-4E3E-B3CA-973DD29E277F}">
      <dsp:nvSpPr>
        <dsp:cNvPr id="0" name=""/>
        <dsp:cNvSpPr/>
      </dsp:nvSpPr>
      <dsp:spPr>
        <a:xfrm>
          <a:off x="5837935" y="0"/>
          <a:ext cx="2488811" cy="5610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Агентські пункти</a:t>
          </a:r>
          <a:endParaRPr lang="uk-UA" sz="1600" kern="1200" dirty="0"/>
        </a:p>
      </dsp:txBody>
      <dsp:txXfrm>
        <a:off x="5837935" y="0"/>
        <a:ext cx="2488811" cy="561060"/>
      </dsp:txXfrm>
    </dsp:sp>
    <dsp:sp modelId="{395DB3A9-3E17-48CD-88CB-070643E7E46E}">
      <dsp:nvSpPr>
        <dsp:cNvPr id="0" name=""/>
        <dsp:cNvSpPr/>
      </dsp:nvSpPr>
      <dsp:spPr>
        <a:xfrm>
          <a:off x="5832659" y="719391"/>
          <a:ext cx="2488811" cy="30011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smtClean="0">
              <a:latin typeface="Times New Roman" pitchFamily="18" charset="0"/>
              <a:cs typeface="Times New Roman" pitchFamily="18" charset="0"/>
            </a:rPr>
            <a:t>с. </a:t>
          </a:r>
          <a:r>
            <a:rPr lang="uk-UA" sz="1600" kern="1200" dirty="0" err="1" smtClean="0">
              <a:latin typeface="Times New Roman" pitchFamily="18" charset="0"/>
              <a:cs typeface="Times New Roman" pitchFamily="18" charset="0"/>
            </a:rPr>
            <a:t>Шибене</a:t>
          </a:r>
          <a:endParaRPr lang="uk-UA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smtClean="0">
              <a:latin typeface="Times New Roman" pitchFamily="18" charset="0"/>
              <a:cs typeface="Times New Roman" pitchFamily="18" charset="0"/>
            </a:rPr>
            <a:t>с. </a:t>
          </a:r>
          <a:r>
            <a:rPr lang="uk-UA" sz="1600" kern="1200" dirty="0" err="1" smtClean="0">
              <a:latin typeface="Times New Roman" pitchFamily="18" charset="0"/>
              <a:cs typeface="Times New Roman" pitchFamily="18" charset="0"/>
            </a:rPr>
            <a:t>Майданівка</a:t>
          </a:r>
          <a:endParaRPr lang="uk-UA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smtClean="0">
              <a:latin typeface="Times New Roman" pitchFamily="18" charset="0"/>
              <a:cs typeface="Times New Roman" pitchFamily="18" charset="0"/>
            </a:rPr>
            <a:t>с. Новий </a:t>
          </a:r>
          <a:r>
            <a:rPr lang="uk-UA" sz="1600" kern="1200" dirty="0" err="1" smtClean="0">
              <a:latin typeface="Times New Roman" pitchFamily="18" charset="0"/>
              <a:cs typeface="Times New Roman" pitchFamily="18" charset="0"/>
            </a:rPr>
            <a:t>Корогод</a:t>
          </a:r>
          <a:endParaRPr lang="uk-UA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smtClean="0">
              <a:latin typeface="Times New Roman" pitchFamily="18" charset="0"/>
              <a:cs typeface="Times New Roman" pitchFamily="18" charset="0"/>
            </a:rPr>
            <a:t>с. Пилиповичі</a:t>
          </a:r>
          <a:endParaRPr lang="uk-UA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smtClean="0">
              <a:latin typeface="Times New Roman" pitchFamily="18" charset="0"/>
              <a:cs typeface="Times New Roman" pitchFamily="18" charset="0"/>
            </a:rPr>
            <a:t>с. </a:t>
          </a:r>
          <a:r>
            <a:rPr lang="uk-UA" sz="1600" kern="1200" dirty="0" err="1" smtClean="0">
              <a:latin typeface="Times New Roman" pitchFamily="18" charset="0"/>
              <a:cs typeface="Times New Roman" pitchFamily="18" charset="0"/>
            </a:rPr>
            <a:t>Загальці</a:t>
          </a:r>
          <a:endParaRPr lang="uk-UA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smtClean="0">
              <a:latin typeface="Times New Roman" pitchFamily="18" charset="0"/>
              <a:cs typeface="Times New Roman" pitchFamily="18" charset="0"/>
            </a:rPr>
            <a:t>КЗ КОР Київська обласна туберкульозна лікарня № 2</a:t>
          </a:r>
          <a:endParaRPr lang="uk-UA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smtClean="0">
              <a:latin typeface="Times New Roman" pitchFamily="18" charset="0"/>
              <a:cs typeface="Times New Roman" pitchFamily="18" charset="0"/>
            </a:rPr>
            <a:t>КОР Київський обласний санаторний комплекс</a:t>
          </a:r>
          <a:endParaRPr lang="uk-UA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k-UA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832659" y="719391"/>
        <a:ext cx="2488811" cy="30011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DA1FDB-C326-4BD4-8CB2-34113DFC6F38}">
      <dsp:nvSpPr>
        <dsp:cNvPr id="0" name=""/>
        <dsp:cNvSpPr/>
      </dsp:nvSpPr>
      <dsp:spPr>
        <a:xfrm>
          <a:off x="0" y="0"/>
          <a:ext cx="7258406" cy="4536504"/>
        </a:xfrm>
        <a:prstGeom prst="swooshArrow">
          <a:avLst>
            <a:gd name="adj1" fmla="val 25000"/>
            <a:gd name="adj2" fmla="val 25000"/>
          </a:avLst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5C794E-BDA6-4ABB-86F3-1901A6EA3601}">
      <dsp:nvSpPr>
        <dsp:cNvPr id="0" name=""/>
        <dsp:cNvSpPr/>
      </dsp:nvSpPr>
      <dsp:spPr>
        <a:xfrm>
          <a:off x="2062936" y="1952671"/>
          <a:ext cx="254044" cy="2540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BF1B69-5A33-4DCE-B42F-ECC5D2C1BFCB}">
      <dsp:nvSpPr>
        <dsp:cNvPr id="0" name=""/>
        <dsp:cNvSpPr/>
      </dsp:nvSpPr>
      <dsp:spPr>
        <a:xfrm>
          <a:off x="288033" y="1826431"/>
          <a:ext cx="1972793" cy="7045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4613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latin typeface="Times New Roman" pitchFamily="18" charset="0"/>
              <a:cs typeface="Times New Roman" pitchFamily="18" charset="0"/>
            </a:rPr>
            <a:t>1897,66 грн.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8033" y="1826431"/>
        <a:ext cx="1972793" cy="704537"/>
      </dsp:txXfrm>
    </dsp:sp>
    <dsp:sp modelId="{E94589E5-4BB8-4C8F-BE88-0232B2930EB0}">
      <dsp:nvSpPr>
        <dsp:cNvPr id="0" name=""/>
        <dsp:cNvSpPr/>
      </dsp:nvSpPr>
      <dsp:spPr>
        <a:xfrm>
          <a:off x="4019551" y="816572"/>
          <a:ext cx="435504" cy="435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3EB237-1B92-46B9-9DE3-228911E9C4E2}">
      <dsp:nvSpPr>
        <dsp:cNvPr id="0" name=""/>
        <dsp:cNvSpPr/>
      </dsp:nvSpPr>
      <dsp:spPr>
        <a:xfrm>
          <a:off x="2160249" y="216029"/>
          <a:ext cx="2432346" cy="496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0765" tIns="0" rIns="0" bIns="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                     </a:t>
          </a:r>
          <a:r>
            <a:rPr lang="uk-UA" sz="2400" kern="1200" dirty="0" smtClean="0">
              <a:latin typeface="Times New Roman" pitchFamily="18" charset="0"/>
              <a:cs typeface="Times New Roman" pitchFamily="18" charset="0"/>
            </a:rPr>
            <a:t>2696,97</a:t>
          </a:r>
          <a:r>
            <a:rPr lang="uk-UA" sz="2800" kern="1200" dirty="0" smtClean="0"/>
            <a:t> </a:t>
          </a:r>
          <a:r>
            <a:rPr lang="uk-UA" sz="2400" kern="1200" dirty="0" smtClean="0">
              <a:latin typeface="Times New Roman" pitchFamily="18" charset="0"/>
              <a:cs typeface="Times New Roman" pitchFamily="18" charset="0"/>
            </a:rPr>
            <a:t>грн</a:t>
          </a:r>
          <a:r>
            <a:rPr lang="uk-UA" sz="2800" kern="1200" dirty="0" smtClean="0"/>
            <a:t>.</a:t>
          </a:r>
          <a:endParaRPr lang="ru-RU" sz="2800" kern="1200" dirty="0"/>
        </a:p>
      </dsp:txBody>
      <dsp:txXfrm>
        <a:off x="2160249" y="216029"/>
        <a:ext cx="2432346" cy="4963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91EE29-B5FA-4BC7-86BE-7170FFF400F3}">
      <dsp:nvSpPr>
        <dsp:cNvPr id="0" name=""/>
        <dsp:cNvSpPr/>
      </dsp:nvSpPr>
      <dsp:spPr>
        <a:xfrm rot="10800000">
          <a:off x="2508758" y="72008"/>
          <a:ext cx="4980073" cy="1766420"/>
        </a:xfrm>
        <a:prstGeom prst="homePlat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8943" tIns="137160" rIns="256032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/>
            <a:t>Власні надходження </a:t>
          </a:r>
          <a:endParaRPr lang="ru-RU" sz="3600" kern="1200" dirty="0"/>
        </a:p>
      </dsp:txBody>
      <dsp:txXfrm rot="10800000">
        <a:off x="2950363" y="72008"/>
        <a:ext cx="4538468" cy="1766420"/>
      </dsp:txXfrm>
    </dsp:sp>
    <dsp:sp modelId="{C51A6358-2FEF-48D4-B132-9704546DA6A6}">
      <dsp:nvSpPr>
        <dsp:cNvPr id="0" name=""/>
        <dsp:cNvSpPr/>
      </dsp:nvSpPr>
      <dsp:spPr>
        <a:xfrm>
          <a:off x="812774" y="1934"/>
          <a:ext cx="1766420" cy="176642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D106EF-78B7-4219-AC3D-D830F75CEEBD}">
      <dsp:nvSpPr>
        <dsp:cNvPr id="0" name=""/>
        <dsp:cNvSpPr/>
      </dsp:nvSpPr>
      <dsp:spPr>
        <a:xfrm rot="10800000">
          <a:off x="2508758" y="2297579"/>
          <a:ext cx="4980073" cy="1766420"/>
        </a:xfrm>
        <a:prstGeom prst="homePlat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8943" tIns="137160" rIns="256032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/>
            <a:t>Погашення заборгованості</a:t>
          </a:r>
          <a:endParaRPr lang="ru-RU" sz="3600" kern="1200" dirty="0"/>
        </a:p>
      </dsp:txBody>
      <dsp:txXfrm rot="10800000">
        <a:off x="2950363" y="2297579"/>
        <a:ext cx="4538468" cy="1766420"/>
      </dsp:txXfrm>
    </dsp:sp>
    <dsp:sp modelId="{4EAF77C2-CF30-4EC4-BB21-EB8B44BB95EC}">
      <dsp:nvSpPr>
        <dsp:cNvPr id="0" name=""/>
        <dsp:cNvSpPr/>
      </dsp:nvSpPr>
      <dsp:spPr>
        <a:xfrm>
          <a:off x="812774" y="2295644"/>
          <a:ext cx="1766420" cy="176642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B78F8D-9922-434A-91E9-75FCEA5BEBBE}">
      <dsp:nvSpPr>
        <dsp:cNvPr id="0" name=""/>
        <dsp:cNvSpPr/>
      </dsp:nvSpPr>
      <dsp:spPr>
        <a:xfrm>
          <a:off x="0" y="104621"/>
          <a:ext cx="8496944" cy="6356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подано 6 позовних заяв на суму 739,5тис.грн.</a:t>
          </a:r>
          <a:endParaRPr lang="ru-RU" sz="1600" kern="1200" dirty="0"/>
        </a:p>
      </dsp:txBody>
      <dsp:txXfrm>
        <a:off x="31028" y="135649"/>
        <a:ext cx="8434888" cy="573546"/>
      </dsp:txXfrm>
    </dsp:sp>
    <dsp:sp modelId="{525101CF-037F-406F-9779-485709884465}">
      <dsp:nvSpPr>
        <dsp:cNvPr id="0" name=""/>
        <dsp:cNvSpPr/>
      </dsp:nvSpPr>
      <dsp:spPr>
        <a:xfrm>
          <a:off x="0" y="786304"/>
          <a:ext cx="8496944" cy="635602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подано клопотання про обмеження виїзду за межі України по 20 боржникам</a:t>
          </a:r>
          <a:endParaRPr lang="ru-RU" sz="1600" kern="1200" dirty="0"/>
        </a:p>
      </dsp:txBody>
      <dsp:txXfrm>
        <a:off x="31028" y="817332"/>
        <a:ext cx="8434888" cy="573546"/>
      </dsp:txXfrm>
    </dsp:sp>
    <dsp:sp modelId="{29E5A829-67D9-4051-8DC6-CF73CBD87EBC}">
      <dsp:nvSpPr>
        <dsp:cNvPr id="0" name=""/>
        <dsp:cNvSpPr/>
      </dsp:nvSpPr>
      <dsp:spPr>
        <a:xfrm>
          <a:off x="0" y="1476164"/>
          <a:ext cx="8496944" cy="6356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ознайомлення з виконавчими провадженнями,  подано 28 скарг на дії та бездіяльність ДВС</a:t>
          </a:r>
        </a:p>
      </dsp:txBody>
      <dsp:txXfrm>
        <a:off x="31028" y="1507192"/>
        <a:ext cx="8434888" cy="573546"/>
      </dsp:txXfrm>
    </dsp:sp>
    <dsp:sp modelId="{81314DC8-8D7A-4763-A2EC-7B8C3F2CFA1B}">
      <dsp:nvSpPr>
        <dsp:cNvPr id="0" name=""/>
        <dsp:cNvSpPr/>
      </dsp:nvSpPr>
      <dsp:spPr>
        <a:xfrm>
          <a:off x="0" y="2149669"/>
          <a:ext cx="8496944" cy="635602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співпраця з арбітражними керуючими, керівниками</a:t>
          </a:r>
        </a:p>
      </dsp:txBody>
      <dsp:txXfrm>
        <a:off x="31028" y="2180697"/>
        <a:ext cx="8434888" cy="573546"/>
      </dsp:txXfrm>
    </dsp:sp>
    <dsp:sp modelId="{F079D4A6-0ADB-435B-846B-6AB102ACA3ED}">
      <dsp:nvSpPr>
        <dsp:cNvPr id="0" name=""/>
        <dsp:cNvSpPr/>
      </dsp:nvSpPr>
      <dsp:spPr>
        <a:xfrm>
          <a:off x="0" y="2844316"/>
          <a:ext cx="8496944" cy="6356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проведено 4 засідання тимчасової комісії з питань погашення заборгованості,  6 комісій з питань легалізації заробітної плати</a:t>
          </a:r>
        </a:p>
      </dsp:txBody>
      <dsp:txXfrm>
        <a:off x="31028" y="2875344"/>
        <a:ext cx="8434888" cy="573546"/>
      </dsp:txXfrm>
    </dsp:sp>
    <dsp:sp modelId="{F60099BA-C625-4B5D-AF6B-B38CA49EBE4A}">
      <dsp:nvSpPr>
        <dsp:cNvPr id="0" name=""/>
        <dsp:cNvSpPr/>
      </dsp:nvSpPr>
      <dsp:spPr>
        <a:xfrm>
          <a:off x="0" y="3513034"/>
          <a:ext cx="8496944" cy="635602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співпраця з соціальними партнерами</a:t>
          </a:r>
        </a:p>
      </dsp:txBody>
      <dsp:txXfrm>
        <a:off x="31028" y="3544062"/>
        <a:ext cx="8434888" cy="573546"/>
      </dsp:txXfrm>
    </dsp:sp>
    <dsp:sp modelId="{A286DF19-FE2A-4FD7-BB3E-DA172445264E}">
      <dsp:nvSpPr>
        <dsp:cNvPr id="0" name=""/>
        <dsp:cNvSpPr/>
      </dsp:nvSpPr>
      <dsp:spPr>
        <a:xfrm>
          <a:off x="0" y="4194717"/>
          <a:ext cx="8496944" cy="6356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інформаційно - роз’яснювальна роботи</a:t>
          </a:r>
          <a:endParaRPr lang="ru-RU" sz="1600" kern="1200" dirty="0"/>
        </a:p>
      </dsp:txBody>
      <dsp:txXfrm>
        <a:off x="31028" y="4225745"/>
        <a:ext cx="8434888" cy="573546"/>
      </dsp:txXfrm>
    </dsp:sp>
    <dsp:sp modelId="{50473E54-E198-4429-B4DD-DA80B727ECA7}">
      <dsp:nvSpPr>
        <dsp:cNvPr id="0" name=""/>
        <dsp:cNvSpPr/>
      </dsp:nvSpPr>
      <dsp:spPr>
        <a:xfrm>
          <a:off x="0" y="4876399"/>
          <a:ext cx="8496944" cy="635602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моніторинг даних, відображених в звітах платників</a:t>
          </a:r>
          <a:endParaRPr lang="ru-RU" sz="1600" kern="1200" dirty="0"/>
        </a:p>
      </dsp:txBody>
      <dsp:txXfrm>
        <a:off x="31028" y="4907427"/>
        <a:ext cx="8434888" cy="5735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0.45614</cdr:x>
      <cdr:y>0.4557</cdr:y>
    </cdr:from>
    <cdr:to>
      <cdr:x>0.64912</cdr:x>
      <cdr:y>0.54089</cdr:y>
    </cdr:to>
    <cdr:sp macro="" textlink="">
      <cdr:nvSpPr>
        <cdr:cNvPr id="4" name="Стрелка вправо 3"/>
        <cdr:cNvSpPr/>
      </cdr:nvSpPr>
      <cdr:spPr>
        <a:xfrm xmlns:a="http://schemas.openxmlformats.org/drawingml/2006/main">
          <a:off x="3744416" y="2592288"/>
          <a:ext cx="1584176" cy="484632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0.49123</cdr:x>
      <cdr:y>0.37975</cdr:y>
    </cdr:from>
    <cdr:to>
      <cdr:x>0.60262</cdr:x>
      <cdr:y>0.44304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032448" y="2160240"/>
          <a:ext cx="91440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uk-UA" sz="2400" dirty="0" smtClean="0">
              <a:latin typeface="Times New Roman" pitchFamily="18" charset="0"/>
              <a:cs typeface="Times New Roman" pitchFamily="18" charset="0"/>
            </a:rPr>
            <a:t>+ 212,4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0.49123</cdr:x>
      <cdr:y>0.5443</cdr:y>
    </cdr:from>
    <cdr:to>
      <cdr:x>0.60262</cdr:x>
      <cdr:y>0.63291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032448" y="3096344"/>
          <a:ext cx="914400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uk-UA" sz="2400" dirty="0" smtClean="0">
              <a:latin typeface="Times New Roman" pitchFamily="18" charset="0"/>
              <a:cs typeface="Times New Roman" pitchFamily="18" charset="0"/>
            </a:rPr>
            <a:t>+ 22,7%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D34F33-2CCD-4103-97E9-26D3348CECB1}" type="datetimeFigureOut">
              <a:rPr lang="uk-UA" smtClean="0"/>
              <a:pPr/>
              <a:t>19.04.2018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C7276E-E7BB-4FA0-BC13-36D02ABF37B6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09420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C7276E-E7BB-4FA0-BC13-36D02ABF37B6}" type="slidenum">
              <a:rPr lang="uk-UA" smtClean="0"/>
              <a:pPr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165636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C7276E-E7BB-4FA0-BC13-36D02ABF37B6}" type="slidenum">
              <a:rPr lang="uk-UA" smtClean="0"/>
              <a:pPr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970124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C7276E-E7BB-4FA0-BC13-36D02ABF37B6}" type="slidenum">
              <a:rPr lang="uk-UA" smtClean="0"/>
              <a:pPr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748167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C7276E-E7BB-4FA0-BC13-36D02ABF37B6}" type="slidenum">
              <a:rPr lang="uk-UA" smtClean="0"/>
              <a:pPr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20523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0"/>
            <a:ext cx="2259535" cy="225953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25978" y="5373215"/>
            <a:ext cx="58703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0" lang="uk-UA" sz="2000" i="1" dirty="0" smtClean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0" lang="uk-UA" sz="2000" i="1" dirty="0" smtClean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uk-UA" sz="2000" i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2018 рік</a:t>
            </a:r>
            <a:endParaRPr kumimoji="0" lang="uk-UA" sz="2000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9024" y="2348880"/>
            <a:ext cx="878497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uk-UA" sz="4000" b="1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Підсумки</a:t>
            </a:r>
            <a:r>
              <a:rPr kumimoji="0" lang="ru-RU" sz="4000" b="1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kumimoji="0" lang="uk-UA" sz="4000" b="1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роботи</a:t>
            </a:r>
            <a:r>
              <a:rPr kumimoji="0" lang="en-US" sz="4000" b="1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endParaRPr kumimoji="0" lang="uk-UA" sz="4000" b="1" i="1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uk-UA" sz="4000" b="1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Ірпінського об</a:t>
            </a:r>
            <a:r>
              <a:rPr kumimoji="0" lang="en-US" sz="4000" b="1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’</a:t>
            </a:r>
            <a:r>
              <a:rPr kumimoji="0" lang="uk-UA" sz="4000" b="1" i="1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єднаного</a:t>
            </a:r>
            <a:r>
              <a:rPr kumimoji="0" lang="uk-UA" sz="4000" b="1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управління</a:t>
            </a:r>
            <a:r>
              <a:rPr kumimoji="0" lang="ru-RU" sz="4000" b="1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kumimoji="0" lang="uk-UA" sz="4000" b="1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Пенсійного</a:t>
            </a:r>
            <a:r>
              <a:rPr kumimoji="0" lang="ru-RU" sz="4000" b="1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фонду </a:t>
            </a:r>
            <a:r>
              <a:rPr kumimoji="0" lang="uk-UA" sz="4000" b="1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України</a:t>
            </a:r>
            <a:r>
              <a:rPr kumimoji="0" lang="ru-RU" sz="4000" b="1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uk-UA" sz="4000" b="1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Київської</a:t>
            </a:r>
            <a:r>
              <a:rPr kumimoji="0" lang="ru-RU" sz="4000" b="1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kumimoji="0" lang="uk-UA" sz="4000" b="1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області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uk-UA" sz="4000" b="1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з</a:t>
            </a:r>
            <a:r>
              <a:rPr kumimoji="0" lang="ru-RU" sz="4000" b="1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а </a:t>
            </a:r>
            <a:r>
              <a:rPr lang="ru-RU" sz="4000" b="1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І квартал </a:t>
            </a:r>
            <a:r>
              <a:rPr kumimoji="0" lang="ru-RU" sz="4000" b="1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2018 року</a:t>
            </a:r>
            <a:endParaRPr kumimoji="0" lang="uk-UA" sz="4000" b="1" i="1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493734"/>
      </p:ext>
    </p:extLst>
  </p:cSld>
  <p:clrMapOvr>
    <a:masterClrMapping/>
  </p:clrMapOvr>
  <p:transition advTm="4067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842760"/>
              </p:ext>
            </p:extLst>
          </p:nvPr>
        </p:nvGraphicFramePr>
        <p:xfrm>
          <a:off x="251520" y="476672"/>
          <a:ext cx="8476335" cy="5947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100023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310"/>
    </mc:Choice>
    <mc:Fallback>
      <p:transition spd="slow" advTm="531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98085144"/>
              </p:ext>
            </p:extLst>
          </p:nvPr>
        </p:nvGraphicFramePr>
        <p:xfrm>
          <a:off x="467544" y="836712"/>
          <a:ext cx="8208912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115616" y="404664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Виконання  плану  власних  надходжень  за  І кв.  2018 року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тис.грн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449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415"/>
    </mc:Choice>
    <mc:Fallback>
      <p:transition spd="slow" advTm="4415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332656"/>
            <a:ext cx="73998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Виконання планових показників на 01.04.2018 року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1187624" y="1412776"/>
          <a:ext cx="748883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 rot="16200000">
            <a:off x="-1236679" y="3208173"/>
            <a:ext cx="473072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40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Рейтинг по області</a:t>
            </a:r>
            <a:endParaRPr lang="ru-RU" sz="4000" b="1" spc="50" dirty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10-конечная звезда 6"/>
          <p:cNvSpPr/>
          <p:nvPr/>
        </p:nvSpPr>
        <p:spPr>
          <a:xfrm>
            <a:off x="2195736" y="1628800"/>
            <a:ext cx="1368152" cy="1368152"/>
          </a:xfrm>
          <a:prstGeom prst="star10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60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10-конечная звезда 8"/>
          <p:cNvSpPr/>
          <p:nvPr/>
        </p:nvSpPr>
        <p:spPr>
          <a:xfrm>
            <a:off x="2123728" y="3861048"/>
            <a:ext cx="1440160" cy="1418456"/>
          </a:xfrm>
          <a:prstGeom prst="star10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60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282"/>
    </mc:Choice>
    <mc:Fallback>
      <p:transition spd="slow" advTm="5282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1509824"/>
              </p:ext>
            </p:extLst>
          </p:nvPr>
        </p:nvGraphicFramePr>
        <p:xfrm>
          <a:off x="395536" y="332656"/>
          <a:ext cx="8568952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Tm="5268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9943908"/>
              </p:ext>
            </p:extLst>
          </p:nvPr>
        </p:nvGraphicFramePr>
        <p:xfrm>
          <a:off x="251520" y="332656"/>
          <a:ext cx="8179320" cy="6141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287"/>
    </mc:Choice>
    <mc:Fallback>
      <p:transition spd="slow" advTm="5287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842760"/>
              </p:ext>
            </p:extLst>
          </p:nvPr>
        </p:nvGraphicFramePr>
        <p:xfrm>
          <a:off x="323528" y="260648"/>
          <a:ext cx="8476335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100023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351"/>
    </mc:Choice>
    <mc:Fallback>
      <p:transition spd="slow" advTm="6351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260649"/>
            <a:ext cx="840608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Робота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надходжень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власних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погашення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251520" y="980728"/>
          <a:ext cx="8496944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552"/>
    </mc:Choice>
    <mc:Fallback>
      <p:transition spd="slow" advTm="10552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3" descr="20150604_1414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11560" y="1700808"/>
            <a:ext cx="3657600" cy="2362200"/>
          </a:xfrm>
          <a:prstGeom prst="rect">
            <a:avLst/>
          </a:prstGeom>
          <a:noFill/>
        </p:spPr>
      </p:pic>
      <p:pic>
        <p:nvPicPr>
          <p:cNvPr id="4" name="Рисунок 11" descr="IMG_20171123_08192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1700808"/>
            <a:ext cx="3657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12" descr="20171123_084418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4191000"/>
            <a:ext cx="4978400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403648" y="332656"/>
            <a:ext cx="63367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latin typeface="Arial" pitchFamily="34" charset="0"/>
                <a:cs typeface="Arial" pitchFamily="34" charset="0"/>
              </a:rPr>
              <a:t>Громадські приймальні</a:t>
            </a:r>
          </a:p>
          <a:p>
            <a:pPr algn="ctr"/>
            <a:r>
              <a:rPr lang="uk-UA" sz="2400" b="1" dirty="0" smtClean="0">
                <a:latin typeface="Arial" pitchFamily="34" charset="0"/>
                <a:cs typeface="Arial" pitchFamily="34" charset="0"/>
              </a:rPr>
              <a:t> управління працюють </a:t>
            </a:r>
          </a:p>
          <a:p>
            <a:pPr algn="ctr"/>
            <a:r>
              <a:rPr lang="uk-UA" sz="2400" b="1" dirty="0" smtClean="0">
                <a:latin typeface="Arial" pitchFamily="34" charset="0"/>
                <a:cs typeface="Arial" pitchFamily="34" charset="0"/>
              </a:rPr>
              <a:t>за принципом  «єдиного вікна»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524"/>
    </mc:Choice>
    <mc:Fallback>
      <p:transition spd="slow" advTm="3524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196934803"/>
              </p:ext>
            </p:extLst>
          </p:nvPr>
        </p:nvGraphicFramePr>
        <p:xfrm>
          <a:off x="539552" y="2060848"/>
          <a:ext cx="8424936" cy="37205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475656" y="1196752"/>
            <a:ext cx="6264696" cy="5206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Ірпінське об</a:t>
            </a:r>
            <a:r>
              <a:rPr lang="en-US" sz="20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000" dirty="0" err="1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єднане</a:t>
            </a:r>
            <a:r>
              <a:rPr lang="uk-UA" sz="20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управління ПФУ Київської області</a:t>
            </a:r>
            <a:endParaRPr lang="uk-UA" sz="20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476672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Розширення мережі надання послуг управлінням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812"/>
    </mc:Choice>
    <mc:Fallback>
      <p:transition spd="slow" advTm="3812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98085144"/>
              </p:ext>
            </p:extLst>
          </p:nvPr>
        </p:nvGraphicFramePr>
        <p:xfrm>
          <a:off x="0" y="260648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77449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425"/>
    </mc:Choice>
    <mc:Fallback>
      <p:transition spd="slow" advTm="4425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98085144"/>
              </p:ext>
            </p:extLst>
          </p:nvPr>
        </p:nvGraphicFramePr>
        <p:xfrm>
          <a:off x="179512" y="260648"/>
          <a:ext cx="8964488" cy="6597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77449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398"/>
    </mc:Choice>
    <mc:Fallback>
      <p:transition spd="slow" advTm="4398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917362253"/>
              </p:ext>
            </p:extLst>
          </p:nvPr>
        </p:nvGraphicFramePr>
        <p:xfrm>
          <a:off x="0" y="188640"/>
          <a:ext cx="8604448" cy="6552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86850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389"/>
    </mc:Choice>
    <mc:Fallback>
      <p:transition spd="slow" advTm="4389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051528728"/>
              </p:ext>
            </p:extLst>
          </p:nvPr>
        </p:nvGraphicFramePr>
        <p:xfrm>
          <a:off x="0" y="-171400"/>
          <a:ext cx="9144000" cy="702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3687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423"/>
    </mc:Choice>
    <mc:Fallback>
      <p:transition spd="slow" advTm="4423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539552" y="2060848"/>
          <a:ext cx="7344816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87624" y="332656"/>
            <a:ext cx="62646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Середній розмір пенсії по управлінню </a:t>
            </a:r>
          </a:p>
          <a:p>
            <a:pPr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станом на 01.04.2018 року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19872" y="5877272"/>
            <a:ext cx="5279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В порівнянні з попереднім періодом минулого року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411"/>
    </mc:Choice>
    <mc:Fallback>
      <p:transition spd="slow" advTm="4411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98085144"/>
              </p:ext>
            </p:extLst>
          </p:nvPr>
        </p:nvGraphicFramePr>
        <p:xfrm>
          <a:off x="251520" y="260648"/>
          <a:ext cx="8712968" cy="6597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77449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300"/>
    </mc:Choice>
    <mc:Fallback>
      <p:transition spd="slow" advTm="53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1015</TotalTime>
  <Words>418</Words>
  <Application>Microsoft Office PowerPoint</Application>
  <PresentationFormat>Экран (4:3)</PresentationFormat>
  <Paragraphs>108</Paragraphs>
  <Slides>16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Arial Cyr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124</cp:revision>
  <dcterms:modified xsi:type="dcterms:W3CDTF">2018-04-19T08:30:40Z</dcterms:modified>
</cp:coreProperties>
</file>