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tags/tag569.xml" ContentType="application/vnd.openxmlformats-officedocument.presentationml.tags+xml"/>
  <Override PartName="/ppt/tags/tag424.xml" ContentType="application/vnd.openxmlformats-officedocument.presentationml.tags+xml"/>
  <Override PartName="/ppt/tags/tag471.xml" ContentType="application/vnd.openxmlformats-officedocument.presentationml.tags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Override PartName="/ppt/tags/tag402.xml" ContentType="application/vnd.openxmlformats-officedocument.presentationml.tags+xml"/>
  <Override PartName="/ppt/tags/tag547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241.xml" ContentType="application/vnd.openxmlformats-officedocument.presentationml.tags+xml"/>
  <Override PartName="/ppt/tags/tag339.xml" ContentType="application/vnd.openxmlformats-officedocument.presentationml.tags+xml"/>
  <Override PartName="/ppt/tags/tag386.xml" ContentType="application/vnd.openxmlformats-officedocument.presentationml.tags+xml"/>
  <Override PartName="/ppt/tags/tag525.xml" ContentType="application/vnd.openxmlformats-officedocument.presentationml.tags+xml"/>
  <Override PartName="/ppt/tags/tag572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tags/tag317.xml" ContentType="application/vnd.openxmlformats-officedocument.presentationml.tags+xml"/>
  <Override PartName="/ppt/tags/tag364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87.xml" ContentType="application/vnd.openxmlformats-officedocument.presentationml.tags+xml"/>
  <Override PartName="/ppt/tags/tag503.xml" ContentType="application/vnd.openxmlformats-officedocument.presentationml.tags+xml"/>
  <Override PartName="/ppt/tags/tag550.xml" ContentType="application/vnd.openxmlformats-officedocument.presentationml.tags+xml"/>
  <Override PartName="/ppt/tags/tag41.xml" ContentType="application/vnd.openxmlformats-officedocument.presentationml.tags+xml"/>
  <Override PartName="/ppt/tags/tag279.xml" ContentType="application/vnd.openxmlformats-officedocument.presentationml.tags+xml"/>
  <Override PartName="/ppt/tags/tag342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320.xml" ContentType="application/vnd.openxmlformats-officedocument.presentationml.tags+xml"/>
  <Override PartName="/ppt/tags/tag418.xml" ContentType="application/vnd.openxmlformats-officedocument.presentationml.tags+xml"/>
  <Override PartName="/ppt/tags/tag465.xml" ContentType="application/vnd.openxmlformats-officedocument.presentationml.tags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443.xml" ContentType="application/vnd.openxmlformats-officedocument.presentationml.tags+xml"/>
  <Override PartName="/ppt/tags/tag490.xml" ContentType="application/vnd.openxmlformats-officedocument.presentationml.tags+xml"/>
  <Default Extension="emf" ContentType="image/x-emf"/>
  <Override PartName="/ppt/tags/tag235.xml" ContentType="application/vnd.openxmlformats-officedocument.presentationml.tags+xml"/>
  <Override PartName="/ppt/tags/tag282.xml" ContentType="application/vnd.openxmlformats-officedocument.presentationml.tags+xml"/>
  <Override PartName="/ppt/tags/tag421.xml" ContentType="application/vnd.openxmlformats-officedocument.presentationml.tags+xml"/>
  <Override PartName="/ppt/tags/tag519.xml" ContentType="application/vnd.openxmlformats-officedocument.presentationml.tags+xml"/>
  <Override PartName="/ppt/tags/tag566.xml" ContentType="application/vnd.openxmlformats-officedocument.presentationml.tags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tags/tag358.xml" ContentType="application/vnd.openxmlformats-officedocument.presentationml.tags+xml"/>
  <Override PartName="/ppt/tags/tag544.xml" ContentType="application/vnd.openxmlformats-officedocument.presentationml.tags+xml"/>
  <Override PartName="/ppt/tags/tag35.xml" ContentType="application/vnd.openxmlformats-officedocument.presentationml.tags+xml"/>
  <Override PartName="/ppt/tags/tag82.xml" ContentType="application/vnd.openxmlformats-officedocument.presentationml.tags+xml"/>
  <Override PartName="/ppt/tags/tag197.xml" ContentType="application/vnd.openxmlformats-officedocument.presentationml.tags+xml"/>
  <Override PartName="/ppt/tags/tag336.xml" ContentType="application/vnd.openxmlformats-officedocument.presentationml.tags+xml"/>
  <Override PartName="/ppt/tags/tag383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459.xml" ContentType="application/vnd.openxmlformats-officedocument.presentationml.tags+xml"/>
  <Override PartName="/ppt/tags/tag522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tags/tag361.xml" ContentType="application/vnd.openxmlformats-officedocument.presentationml.tags+xml"/>
  <Override PartName="/ppt/tags/tag500.xml" ContentType="application/vnd.openxmlformats-officedocument.presentationml.tags+xml"/>
  <Override PartName="/ppt/tags/tag106.xml" ContentType="application/vnd.openxmlformats-officedocument.presentationml.tags+xml"/>
  <Override PartName="/ppt/tags/tag153.xml" ContentType="application/vnd.openxmlformats-officedocument.presentationml.tags+xml"/>
  <Override PartName="/ppt/tags/tag437.xml" ContentType="application/vnd.openxmlformats-officedocument.presentationml.tags+xml"/>
  <Override PartName="/ppt/tags/tag484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tags/tag415.xml" ContentType="application/vnd.openxmlformats-officedocument.presentationml.tags+xml"/>
  <Override PartName="/ppt/tags/tag462.xml" ContentType="application/vnd.openxmlformats-officedocument.presentationml.tags+xml"/>
  <Override PartName="/ppt/tags/tag98.xml" ContentType="application/vnd.openxmlformats-officedocument.presentationml.tags+xml"/>
  <Override PartName="/ppt/tags/tag207.xml" ContentType="application/vnd.openxmlformats-officedocument.presentationml.tags+xml"/>
  <Override PartName="/ppt/tags/tag254.xml" ContentType="application/vnd.openxmlformats-officedocument.presentationml.tags+xml"/>
  <Override PartName="/ppt/tags/tag399.xml" ContentType="application/vnd.openxmlformats-officedocument.presentationml.tags+xml"/>
  <Override PartName="/ppt/tags/tag2.xml" ContentType="application/vnd.openxmlformats-officedocument.presentationml.tags+xml"/>
  <Override PartName="/ppt/tags/tag440.xml" ContentType="application/vnd.openxmlformats-officedocument.presentationml.tags+xml"/>
  <Override PartName="/ppt/tags/tag538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377.xml" ContentType="application/vnd.openxmlformats-officedocument.presentationml.tags+xml"/>
  <Override PartName="/ppt/tags/tag516.xml" ContentType="application/vnd.openxmlformats-officedocument.presentationml.tags+xml"/>
  <Override PartName="/ppt/tags/tag563.xml" ContentType="application/vnd.openxmlformats-officedocument.presentationml.tags+xml"/>
  <Override PartName="/ppt/tags/tag54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308.xml" ContentType="application/vnd.openxmlformats-officedocument.presentationml.tags+xml"/>
  <Override PartName="/ppt/tags/tag355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478.xml" ContentType="application/vnd.openxmlformats-officedocument.presentationml.tags+xml"/>
  <Override PartName="/ppt/tags/tag541.xml" ContentType="application/vnd.openxmlformats-officedocument.presentationml.tags+xml"/>
  <Override PartName="/ppt/tags/tag32.xml" ContentType="application/vnd.openxmlformats-officedocument.presentationml.tags+xml"/>
  <Override PartName="/ppt/tags/tag333.xml" ContentType="application/vnd.openxmlformats-officedocument.presentationml.tags+xml"/>
  <Override PartName="/ppt/tags/tag380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125.xml" ContentType="application/vnd.openxmlformats-officedocument.presentationml.tags+xml"/>
  <Override PartName="/ppt/tags/tag172.xml" ContentType="application/vnd.openxmlformats-officedocument.presentationml.tags+xml"/>
  <Override PartName="/ppt/tags/tag311.xml" ContentType="application/vnd.openxmlformats-officedocument.presentationml.tags+xml"/>
  <Override PartName="/ppt/tags/tag409.xml" ContentType="application/vnd.openxmlformats-officedocument.presentationml.tags+xml"/>
  <Override PartName="/ppt/tags/tag456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tags/tag434.xml" ContentType="application/vnd.openxmlformats-officedocument.presentationml.tags+xml"/>
  <Override PartName="/ppt/tags/tag481.xml" ContentType="application/vnd.openxmlformats-officedocument.presentationml.tags+xml"/>
  <Override PartName="/ppt/tags/tag226.xml" ContentType="application/vnd.openxmlformats-officedocument.presentationml.tags+xml"/>
  <Override PartName="/ppt/tags/tag273.xml" ContentType="application/vnd.openxmlformats-officedocument.presentationml.tags+xml"/>
  <Override PartName="/ppt/tags/tag412.xml" ContentType="application/vnd.openxmlformats-officedocument.presentationml.tags+xml"/>
  <Override PartName="/ppt/tags/tag557.xml" ContentType="application/vnd.openxmlformats-officedocument.presentationml.tags+xml"/>
  <Override PartName="/ppt/tags/tag48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204.xml" ContentType="application/vnd.openxmlformats-officedocument.presentationml.tags+xml"/>
  <Override PartName="/ppt/tags/tag251.xml" ContentType="application/vnd.openxmlformats-officedocument.presentationml.tags+xml"/>
  <Override PartName="/ppt/tags/tag349.xml" ContentType="application/vnd.openxmlformats-officedocument.presentationml.tags+xml"/>
  <Override PartName="/ppt/tags/tag396.xml" ContentType="application/vnd.openxmlformats-officedocument.presentationml.tags+xml"/>
  <Override PartName="/ppt/tags/tag535.xml" ContentType="application/vnd.openxmlformats-officedocument.presentationml.tags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327.xml" ContentType="application/vnd.openxmlformats-officedocument.presentationml.tags+xml"/>
  <Override PartName="/ppt/tags/tag374.xml" ContentType="application/vnd.openxmlformats-officedocument.presentationml.tag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497.xml" ContentType="application/vnd.openxmlformats-officedocument.presentationml.tags+xml"/>
  <Override PartName="/ppt/tags/tag513.xml" ContentType="application/vnd.openxmlformats-officedocument.presentationml.tags+xml"/>
  <Override PartName="/ppt/tags/tag560.xml" ContentType="application/vnd.openxmlformats-officedocument.presentationml.tags+xml"/>
  <Override PartName="/ppt/tags/tag51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352.xml" ContentType="application/vnd.openxmlformats-officedocument.presentationml.tags+xml"/>
  <Override PartName="/ppt/tags/tag144.xml" ContentType="application/vnd.openxmlformats-officedocument.presentationml.tags+xml"/>
  <Override PartName="/ppt/tags/tag191.xml" ContentType="application/vnd.openxmlformats-officedocument.presentationml.tags+xml"/>
  <Override PartName="/ppt/tags/tag330.xml" ContentType="application/vnd.openxmlformats-officedocument.presentationml.tags+xml"/>
  <Override PartName="/ppt/tags/tag428.xml" ContentType="application/vnd.openxmlformats-officedocument.presentationml.tags+xml"/>
  <Override PartName="/ppt/tags/tag475.xml" ContentType="application/vnd.openxmlformats-officedocument.presentationml.tags+xml"/>
  <Override PartName="/ppt/tags/tag122.xml" ContentType="application/vnd.openxmlformats-officedocument.presentationml.tags+xml"/>
  <Override PartName="/ppt/tags/tag267.xml" ContentType="application/vnd.openxmlformats-officedocument.presentationml.tags+xml"/>
  <Override PartName="/ppt/tags/tag406.xml" ContentType="application/vnd.openxmlformats-officedocument.presentationml.tags+xml"/>
  <Override PartName="/ppt/tags/tag453.xml" ContentType="application/vnd.openxmlformats-officedocument.presentationml.tags+xml"/>
  <Override PartName="/ppt/slides/slide4.xml" ContentType="application/vnd.openxmlformats-officedocument.presentationml.slide+xml"/>
  <Override PartName="/ppt/tags/tag89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tags/tag529.xml" ContentType="application/vnd.openxmlformats-officedocument.presentationml.tags+xml"/>
  <Override PartName="/ppt/tags/tag100.xml" ContentType="application/vnd.openxmlformats-officedocument.presentationml.tags+xml"/>
  <Override PartName="/ppt/tags/tag368.xml" ContentType="application/vnd.openxmlformats-officedocument.presentationml.tags+xml"/>
  <Override PartName="/ppt/tags/tag431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tags/tag507.xml" ContentType="application/vnd.openxmlformats-officedocument.presentationml.tags+xml"/>
  <Override PartName="/ppt/tags/tag554.xml" ContentType="application/vnd.openxmlformats-officedocument.presentationml.tags+xml"/>
  <Override PartName="/ppt/slides/slide10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201.xml" ContentType="application/vnd.openxmlformats-officedocument.presentationml.tags+xml"/>
  <Override PartName="/ppt/tags/tag346.xml" ContentType="application/vnd.openxmlformats-officedocument.presentationml.tags+xml"/>
  <Override PartName="/ppt/tags/tag393.xml" ContentType="application/vnd.openxmlformats-officedocument.presentationml.tags+xml"/>
  <Override PartName="/ppt/tags/tag532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324.xml" ContentType="application/vnd.openxmlformats-officedocument.presentationml.tags+xml"/>
  <Override PartName="/ppt/tags/tag371.xml" ContentType="application/vnd.openxmlformats-officedocument.presentationml.tags+xml"/>
  <Override PartName="/ppt/tags/tag46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tags/tag360.xml" ContentType="application/vnd.openxmlformats-officedocument.presentationml.tags+xml"/>
  <Override PartName="/ppt/tags/tag458.xml" ContentType="application/vnd.openxmlformats-officedocument.presentationml.tags+xml"/>
  <Override PartName="/ppt/tags/tag51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ppt/tags/tag436.xml" ContentType="application/vnd.openxmlformats-officedocument.presentationml.tags+xml"/>
  <Override PartName="/ppt/tags/tag447.xml" ContentType="application/vnd.openxmlformats-officedocument.presentationml.tags+xml"/>
  <Override PartName="/ppt/tags/tag483.xml" ContentType="application/vnd.openxmlformats-officedocument.presentationml.tags+xml"/>
  <Override PartName="/ppt/tags/tag494.xml" ContentType="application/vnd.openxmlformats-officedocument.presentationml.tags+xml"/>
  <Default Extension="bin" ContentType="application/vnd.openxmlformats-officedocument.oleObject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tags/tag425.xml" ContentType="application/vnd.openxmlformats-officedocument.presentationml.tags+xml"/>
  <Override PartName="/ppt/tags/tag472.xml" ContentType="application/vnd.openxmlformats-officedocument.presentationml.tags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tags/tag414.xml" ContentType="application/vnd.openxmlformats-officedocument.presentationml.tags+xml"/>
  <Override PartName="/ppt/tags/tag461.xml" ContentType="application/vnd.openxmlformats-officedocument.presentationml.tags+xml"/>
  <Override PartName="/ppt/tags/tag548.xml" ContentType="application/vnd.openxmlformats-officedocument.presentationml.tags+xml"/>
  <Override PartName="/ppt/tags/tag559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tags/tag387.xml" ContentType="application/vnd.openxmlformats-officedocument.presentationml.tags+xml"/>
  <Override PartName="/ppt/tags/tag398.xml" ContentType="application/vnd.openxmlformats-officedocument.presentationml.tags+xml"/>
  <Override PartName="/ppt/tags/tag403.xml" ContentType="application/vnd.openxmlformats-officedocument.presentationml.tags+xml"/>
  <Override PartName="/ppt/tags/tag450.xml" ContentType="application/vnd.openxmlformats-officedocument.presentationml.tags+xml"/>
  <Override PartName="/ppt/tags/tag537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329.xml" ContentType="application/vnd.openxmlformats-officedocument.presentationml.tags+xml"/>
  <Override PartName="/ppt/tags/tag376.xml" ContentType="application/vnd.openxmlformats-officedocument.presentationml.tags+xml"/>
  <Override PartName="/ppt/theme/themeOverride2.xml" ContentType="application/vnd.openxmlformats-officedocument.themeOverride+xml"/>
  <Override PartName="/ppt/tags/tag526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tags/tag365.xml" ContentType="application/vnd.openxmlformats-officedocument.presentationml.tags+xml"/>
  <Override PartName="/ppt/tags/tag499.xml" ContentType="application/vnd.openxmlformats-officedocument.presentationml.tags+xml"/>
  <Override PartName="/ppt/tags/tag504.xml" ContentType="application/vnd.openxmlformats-officedocument.presentationml.tags+xml"/>
  <Override PartName="/ppt/tags/tag515.xml" ContentType="application/vnd.openxmlformats-officedocument.presentationml.tags+xml"/>
  <Override PartName="/ppt/tags/tag551.xml" ContentType="application/vnd.openxmlformats-officedocument.presentationml.tags+xml"/>
  <Override PartName="/ppt/tags/tag562.xml" ContentType="application/vnd.openxmlformats-officedocument.presentationml.tags+xml"/>
  <Default Extension="vml" ContentType="application/vnd.openxmlformats-officedocument.vmlDrawing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07.xml" ContentType="application/vnd.openxmlformats-officedocument.presentationml.tags+xml"/>
  <Override PartName="/ppt/tags/tag343.xml" ContentType="application/vnd.openxmlformats-officedocument.presentationml.tags+xml"/>
  <Override PartName="/ppt/tags/tag354.xml" ContentType="application/vnd.openxmlformats-officedocument.presentationml.tags+xml"/>
  <Override PartName="/ppt/tags/tag390.xml" ContentType="application/vnd.openxmlformats-officedocument.presentationml.tags+xml"/>
  <Override PartName="/ppt/tags/tag488.xml" ContentType="application/vnd.openxmlformats-officedocument.presentationml.tags+xml"/>
  <Override PartName="/ppt/tags/tag540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332.xml" ContentType="application/vnd.openxmlformats-officedocument.presentationml.tags+xml"/>
  <Override PartName="/ppt/tags/tag477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ppt/tags/tag408.xml" ContentType="application/vnd.openxmlformats-officedocument.presentationml.tags+xml"/>
  <Override PartName="/ppt/tags/tag419.xml" ContentType="application/vnd.openxmlformats-officedocument.presentationml.tags+xml"/>
  <Override PartName="/ppt/tags/tag455.xml" ContentType="application/vnd.openxmlformats-officedocument.presentationml.tags+xml"/>
  <Override PartName="/ppt/tags/tag46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ppt/tags/tag444.xml" ContentType="application/vnd.openxmlformats-officedocument.presentationml.tags+xml"/>
  <Override PartName="/ppt/tags/tag491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ppt/tags/tag433.xml" ContentType="application/vnd.openxmlformats-officedocument.presentationml.tags+xml"/>
  <Override PartName="/ppt/tags/tag480.xml" ContentType="application/vnd.openxmlformats-officedocument.presentationml.tags+xml"/>
  <Override PartName="/ppt/tags/tag567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Override PartName="/ppt/tags/tag272.xml" ContentType="application/vnd.openxmlformats-officedocument.presentationml.tags+xml"/>
  <Override PartName="/ppt/tags/tag359.xml" ContentType="application/vnd.openxmlformats-officedocument.presentationml.tags+xml"/>
  <Override PartName="/ppt/tags/tag411.xml" ContentType="application/vnd.openxmlformats-officedocument.presentationml.tags+xml"/>
  <Override PartName="/ppt/tags/tag422.xml" ContentType="application/vnd.openxmlformats-officedocument.presentationml.tags+xml"/>
  <Override PartName="/ppt/tags/tag509.xml" ContentType="application/vnd.openxmlformats-officedocument.presentationml.tags+xml"/>
  <Override PartName="/ppt/tags/tag556.xml" ContentType="application/vnd.openxmlformats-officedocument.presentationml.tags+xml"/>
  <Default Extension="rels" ContentType="application/vnd.openxmlformats-package.relationships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tags/tag348.xml" ContentType="application/vnd.openxmlformats-officedocument.presentationml.tags+xml"/>
  <Override PartName="/ppt/tags/tag395.xml" ContentType="application/vnd.openxmlformats-officedocument.presentationml.tags+xml"/>
  <Override PartName="/ppt/tags/tag400.xml" ContentType="application/vnd.openxmlformats-officedocument.presentationml.tags+xml"/>
  <Override PartName="/ppt/tags/tag545.xml" ContentType="application/vnd.openxmlformats-officedocument.presentationml.tags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337.xml" ContentType="application/vnd.openxmlformats-officedocument.presentationml.tags+xml"/>
  <Override PartName="/ppt/tags/tag384.xml" ContentType="application/vnd.openxmlformats-officedocument.presentationml.tags+xml"/>
  <Override PartName="/ppt/tags/tag523.xml" ContentType="application/vnd.openxmlformats-officedocument.presentationml.tags+xml"/>
  <Override PartName="/ppt/tags/tag534.xml" ContentType="application/vnd.openxmlformats-officedocument.presentationml.tags+xml"/>
  <Override PartName="/ppt/tags/tag570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ppt/tags/tag362.xml" ContentType="application/vnd.openxmlformats-officedocument.presentationml.tags+xml"/>
  <Override PartName="/ppt/tags/tag373.xml" ContentType="application/vnd.openxmlformats-officedocument.presentationml.tags+xml"/>
  <Override PartName="/ppt/tags/tag51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tags/tag351.xml" ContentType="application/vnd.openxmlformats-officedocument.presentationml.tags+xml"/>
  <Override PartName="/ppt/tags/tag438.xml" ContentType="application/vnd.openxmlformats-officedocument.presentationml.tags+xml"/>
  <Override PartName="/ppt/tags/tag449.xml" ContentType="application/vnd.openxmlformats-officedocument.presentationml.tags+xml"/>
  <Override PartName="/ppt/tags/tag485.xml" ContentType="application/vnd.openxmlformats-officedocument.presentationml.tags+xml"/>
  <Override PartName="/ppt/tags/tag496.xml" ContentType="application/vnd.openxmlformats-officedocument.presentationml.tags+xml"/>
  <Override PartName="/ppt/tags/tag501.xml" ContentType="application/vnd.openxmlformats-officedocument.presentationml.tags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340.xml" ContentType="application/vnd.openxmlformats-officedocument.presentationml.tags+xml"/>
  <Override PartName="/ppt/tags/tag427.xml" ContentType="application/vnd.openxmlformats-officedocument.presentationml.tags+xml"/>
  <Override PartName="/ppt/tags/tag474.xml" ContentType="application/vnd.openxmlformats-officedocument.presentationml.tags+xml"/>
  <Override PartName="/ppt/charts/chart1.xml" ContentType="application/vnd.openxmlformats-officedocument.drawingml.chart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tags/tag416.xml" ContentType="application/vnd.openxmlformats-officedocument.presentationml.tags+xml"/>
  <Override PartName="/ppt/tags/tag463.xml" ContentType="application/vnd.openxmlformats-officedocument.presentationml.tags+xml"/>
  <Override PartName="/ppt/slides/slide3.xml" ContentType="application/vnd.openxmlformats-officedocument.presentationml.slide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ppt/tags/tag389.xml" ContentType="application/vnd.openxmlformats-officedocument.presentationml.tags+xml"/>
  <Override PartName="/ppt/tags/tag405.xml" ContentType="application/vnd.openxmlformats-officedocument.presentationml.tags+xml"/>
  <Override PartName="/ppt/tags/tag452.xml" ContentType="application/vnd.openxmlformats-officedocument.presentationml.tags+xml"/>
  <Override PartName="/ppt/drawings/drawing1.xml" ContentType="application/vnd.openxmlformats-officedocument.drawingml.chartshapes+xml"/>
  <Override PartName="/ppt/tags/tag539.xml" ContentType="application/vnd.openxmlformats-officedocument.presentationml.tags+xml"/>
  <Override PartName="/ppt/tags/tag3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tags/tag378.xml" ContentType="application/vnd.openxmlformats-officedocument.presentationml.tags+xml"/>
  <Override PartName="/ppt/tags/tag430.xml" ContentType="application/vnd.openxmlformats-officedocument.presentationml.tags+xml"/>
  <Override PartName="/ppt/tags/tag441.xml" ContentType="application/vnd.openxmlformats-officedocument.presentationml.tags+xml"/>
  <Default Extension="jpeg" ContentType="image/jpeg"/>
  <Override PartName="/ppt/tags/tag528.xml" ContentType="application/vnd.openxmlformats-officedocument.presentationml.tags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tags/tag222.xml" ContentType="application/vnd.openxmlformats-officedocument.presentationml.tags+xml"/>
  <Override PartName="/ppt/tags/tag367.xml" ContentType="application/vnd.openxmlformats-officedocument.presentationml.tags+xml"/>
  <Override PartName="/ppt/tags/tag506.xml" ContentType="application/vnd.openxmlformats-officedocument.presentationml.tags+xml"/>
  <Override PartName="/ppt/tags/tag517.xml" ContentType="application/vnd.openxmlformats-officedocument.presentationml.tags+xml"/>
  <Override PartName="/ppt/tags/tag553.xml" ContentType="application/vnd.openxmlformats-officedocument.presentationml.tags+xml"/>
  <Override PartName="/ppt/tags/tag564.xml" ContentType="application/vnd.openxmlformats-officedocument.presentationml.tags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tags/tag309.xml" ContentType="application/vnd.openxmlformats-officedocument.presentationml.tags+xml"/>
  <Override PartName="/ppt/tags/tag345.xml" ContentType="application/vnd.openxmlformats-officedocument.presentationml.tags+xml"/>
  <Override PartName="/ppt/tags/tag356.xml" ContentType="application/vnd.openxmlformats-officedocument.presentationml.tags+xml"/>
  <Override PartName="/ppt/tags/tag392.xml" ContentType="application/vnd.openxmlformats-officedocument.presentationml.tags+xml"/>
  <Override PartName="/ppt/tags/tag542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334.xml" ContentType="application/vnd.openxmlformats-officedocument.presentationml.tags+xml"/>
  <Override PartName="/ppt/tags/tag381.xml" ContentType="application/vnd.openxmlformats-officedocument.presentationml.tags+xml"/>
  <Override PartName="/ppt/tags/tag479.xml" ContentType="application/vnd.openxmlformats-officedocument.presentationml.tags+xml"/>
  <Override PartName="/ppt/tags/tag531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ppt/tags/tag370.xml" ContentType="application/vnd.openxmlformats-officedocument.presentationml.tags+xml"/>
  <Override PartName="/ppt/tags/tag457.xml" ContentType="application/vnd.openxmlformats-officedocument.presentationml.tags+xml"/>
  <Override PartName="/ppt/tags/tag468.xml" ContentType="application/vnd.openxmlformats-officedocument.presentationml.tags+xml"/>
  <Override PartName="/ppt/tags/tag52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ppt/tags/tag446.xml" ContentType="application/vnd.openxmlformats-officedocument.presentationml.tags+xml"/>
  <Override PartName="/ppt/tags/tag493.xml" ContentType="application/vnd.openxmlformats-officedocument.presentationml.tags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tags/tag435.xml" ContentType="application/vnd.openxmlformats-officedocument.presentationml.tags+xml"/>
  <Override PartName="/ppt/tags/tag482.xml" ContentType="application/vnd.openxmlformats-officedocument.presentationml.tags+xml"/>
  <Override PartName="/ppt/notesSlides/notesSlide2.xml" ContentType="application/vnd.openxmlformats-officedocument.presentationml.notesSlide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tags/tag413.xml" ContentType="application/vnd.openxmlformats-officedocument.presentationml.tags+xml"/>
  <Override PartName="/ppt/tags/tag460.xml" ContentType="application/vnd.openxmlformats-officedocument.presentationml.tags+xml"/>
  <Override PartName="/ppt/tags/tag558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tags/tag397.xml" ContentType="application/vnd.openxmlformats-officedocument.presentationml.tags+xml"/>
  <Override PartName="/ppt/notesMasters/notesMaster1.xml" ContentType="application/vnd.openxmlformats-officedocument.presentationml.notesMaster+xml"/>
  <Override PartName="/ppt/tags/tag189.xml" ContentType="application/vnd.openxmlformats-officedocument.presentationml.tags+xml"/>
  <Override PartName="/ppt/theme/themeOverride1.xml" ContentType="application/vnd.openxmlformats-officedocument.themeOverride+xml"/>
  <Override PartName="/ppt/tags/tag536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tags/tag328.xml" ContentType="application/vnd.openxmlformats-officedocument.presentationml.tags+xml"/>
  <Override PartName="/ppt/tags/tag375.xml" ContentType="application/vnd.openxmlformats-officedocument.presentationml.tags+xml"/>
  <Override PartName="/ppt/tags/tag514.xml" ContentType="application/vnd.openxmlformats-officedocument.presentationml.tags+xml"/>
  <Override PartName="/ppt/tags/tag561.xml" ContentType="application/vnd.openxmlformats-officedocument.presentationml.tags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tags/tag306.xml" ContentType="application/vnd.openxmlformats-officedocument.presentationml.tags+xml"/>
  <Override PartName="/ppt/tags/tag353.xml" ContentType="application/vnd.openxmlformats-officedocument.presentationml.tags+xml"/>
  <Override PartName="/ppt/tags/tag498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429.xml" ContentType="application/vnd.openxmlformats-officedocument.presentationml.tags+xml"/>
  <Override PartName="/ppt/tags/tag476.xml" ContentType="application/vnd.openxmlformats-officedocument.presentationml.tags+xml"/>
  <Override PartName="/ppt/tags/tag30.xml" ContentType="application/vnd.openxmlformats-officedocument.presentationml.tags+xml"/>
  <Override PartName="/ppt/tags/tag268.xml" ContentType="application/vnd.openxmlformats-officedocument.presentationml.tags+xml"/>
  <Override PartName="/ppt/tags/tag331.xml" ContentType="application/vnd.openxmlformats-officedocument.presentationml.tags+xml"/>
  <Override PartName="/ppt/slides/slide5.xml" ContentType="application/vnd.openxmlformats-officedocument.presentationml.slide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407.xml" ContentType="application/vnd.openxmlformats-officedocument.presentationml.tags+xml"/>
  <Override PartName="/ppt/tags/tag454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tags/tag432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tags/tag369.xml" ContentType="application/vnd.openxmlformats-officedocument.presentationml.tags+xml"/>
  <Override PartName="/ppt/tags/tag508.xml" ContentType="application/vnd.openxmlformats-officedocument.presentationml.tags+xml"/>
  <Override PartName="/ppt/tags/tag555.xml" ContentType="application/vnd.openxmlformats-officedocument.presentationml.tags+xml"/>
  <Override PartName="/ppt/presentation.xml" ContentType="application/vnd.openxmlformats-officedocument.presentationml.presentation.main+xml"/>
  <Override PartName="/ppt/tags/tag347.xml" ContentType="application/vnd.openxmlformats-officedocument.presentationml.tags+xml"/>
  <Override PartName="/ppt/tags/tag394.xml" ContentType="application/vnd.openxmlformats-officedocument.presentationml.tags+xml"/>
  <Override PartName="/ppt/tags/tag410.xml" ContentType="application/vnd.openxmlformats-officedocument.presentationml.tags+xml"/>
  <Override PartName="/docProps/app.xml" ContentType="application/vnd.openxmlformats-officedocument.extended-properties+xml"/>
  <Override PartName="/ppt/tags/tag46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202.xml" ContentType="application/vnd.openxmlformats-officedocument.presentationml.tags+xml"/>
  <Override PartName="/ppt/tags/tag533.xml" ContentType="application/vnd.openxmlformats-officedocument.presentationml.tags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325.xml" ContentType="application/vnd.openxmlformats-officedocument.presentationml.tags+xml"/>
  <Override PartName="/ppt/tags/tag372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448.xml" ContentType="application/vnd.openxmlformats-officedocument.presentationml.tags+xml"/>
  <Override PartName="/ppt/tags/tag495.xml" ContentType="application/vnd.openxmlformats-officedocument.presentationml.tags+xml"/>
  <Override PartName="/ppt/tags/tag511.xml" ContentType="application/vnd.openxmlformats-officedocument.presentationml.tags+xml"/>
  <Override PartName="/ppt/tags/tag142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tags/tag350.xml" ContentType="application/vnd.openxmlformats-officedocument.presentationml.tags+xml"/>
  <Override PartName="/ppt/tags/tag426.xml" ContentType="application/vnd.openxmlformats-officedocument.presentationml.tags+xml"/>
  <Override PartName="/ppt/tags/tag473.xml" ContentType="application/vnd.openxmlformats-officedocument.presentationml.tags+xml"/>
  <Override PartName="/ppt/tags/tag120.xml" ContentType="application/vnd.openxmlformats-officedocument.presentationml.tags+xml"/>
  <Override PartName="/ppt/tags/tag218.xml" ContentType="application/vnd.openxmlformats-officedocument.presentationml.tags+xml"/>
  <Override PartName="/ppt/tags/tag265.xml" ContentType="application/vnd.openxmlformats-officedocument.presentationml.tags+xml"/>
  <Override PartName="/ppt/tags/tag404.xml" ContentType="application/vnd.openxmlformats-officedocument.presentationml.tags+xml"/>
  <Override PartName="/ppt/tags/tag451.xml" ContentType="application/vnd.openxmlformats-officedocument.presentationml.tags+xml"/>
  <Override PartName="/ppt/tags/tag549.xml" ContentType="application/vnd.openxmlformats-officedocument.presentationml.tags+xml"/>
  <Override PartName="/ppt/slides/slide2.xml" ContentType="application/vnd.openxmlformats-officedocument.presentationml.slide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tags/tag290.xml" ContentType="application/vnd.openxmlformats-officedocument.presentationml.tags+xml"/>
  <Override PartName="/ppt/tags/tag388.xml" ContentType="application/vnd.openxmlformats-officedocument.presentationml.tags+xml"/>
  <Override PartName="/ppt/tags/tag527.xml" ContentType="application/vnd.openxmlformats-officedocument.presentationml.tags+xml"/>
  <Override PartName="/ppt/tags/tag319.xml" ContentType="application/vnd.openxmlformats-officedocument.presentationml.tags+xml"/>
  <Override PartName="/ppt/tags/tag366.xml" ContentType="application/vnd.openxmlformats-officedocument.presentationml.tags+xml"/>
  <Override PartName="/ppt/tags/tag18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221.xml" ContentType="application/vnd.openxmlformats-officedocument.presentationml.tags+xml"/>
  <Override PartName="/ppt/tags/tag505.xml" ContentType="application/vnd.openxmlformats-officedocument.presentationml.tags+xml"/>
  <Override PartName="/ppt/tags/tag552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344.xml" ContentType="application/vnd.openxmlformats-officedocument.presentationml.tags+xml"/>
  <Override PartName="/ppt/tags/tag391.xml" ContentType="application/vnd.openxmlformats-officedocument.presentationml.tags+xml"/>
  <Override PartName="/ppt/tags/tag489.xml" ContentType="application/vnd.openxmlformats-officedocument.presentationml.tags+xml"/>
  <Override PartName="/ppt/tags/tag530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tags/tag322.xml" ContentType="application/vnd.openxmlformats-officedocument.presentationml.tags+xml"/>
  <Override PartName="/ppt/tags/tag467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61.xml" ContentType="application/vnd.openxmlformats-officedocument.presentationml.tags+xml"/>
  <Override PartName="/ppt/tags/tag259.xml" ContentType="application/vnd.openxmlformats-officedocument.presentationml.tags+xml"/>
  <Override PartName="/ppt/tags/tag7.xml" ContentType="application/vnd.openxmlformats-officedocument.presentationml.tags+xml"/>
  <Override PartName="/ppt/tags/tag300.xml" ContentType="application/vnd.openxmlformats-officedocument.presentationml.tags+xml"/>
  <Override PartName="/ppt/tags/tag445.xml" ContentType="application/vnd.openxmlformats-officedocument.presentationml.tags+xml"/>
  <Override PartName="/ppt/tags/tag492.xml" ContentType="application/vnd.openxmlformats-officedocument.presentationml.tags+xml"/>
  <Override PartName="/ppt/tags/tag237.xml" ContentType="application/vnd.openxmlformats-officedocument.presentationml.tags+xml"/>
  <Override PartName="/ppt/tags/tag284.xml" ContentType="application/vnd.openxmlformats-officedocument.presentationml.tags+xml"/>
  <Override PartName="/ppt/tags/tag423.xml" ContentType="application/vnd.openxmlformats-officedocument.presentationml.tags+xml"/>
  <Override PartName="/ppt/tags/tag470.xml" ContentType="application/vnd.openxmlformats-officedocument.presentationml.tags+xml"/>
  <Override PartName="/ppt/tags/tag568.xml" ContentType="application/vnd.openxmlformats-officedocument.presentationml.tags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tags/tag546.xml" ContentType="application/vnd.openxmlformats-officedocument.presentationml.tags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tags/tag84.xml" ContentType="application/vnd.openxmlformats-officedocument.presentationml.tags+xml"/>
  <Override PartName="/ppt/tags/tag199.xml" ContentType="application/vnd.openxmlformats-officedocument.presentationml.tags+xml"/>
  <Override PartName="/ppt/tags/tag338.xml" ContentType="application/vnd.openxmlformats-officedocument.presentationml.tags+xml"/>
  <Override PartName="/ppt/tags/tag385.xml" ContentType="application/vnd.openxmlformats-officedocument.presentationml.tags+xml"/>
  <Override PartName="/ppt/tags/tag401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tags/tag524.xml" ContentType="application/vnd.openxmlformats-officedocument.presentationml.tags+xml"/>
  <Override PartName="/ppt/tags/tag571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316.xml" ContentType="application/vnd.openxmlformats-officedocument.presentationml.tags+xml"/>
  <Override PartName="/ppt/tags/tag363.xml" ContentType="application/vnd.openxmlformats-officedocument.presentationml.tags+xml"/>
  <Override PartName="/ppt/tags/tag502.xml" ContentType="application/vnd.openxmlformats-officedocument.presentationml.tags+xml"/>
  <Override PartName="/ppt/tags/tag40.xml" ContentType="application/vnd.openxmlformats-officedocument.presentationml.tags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tags/tag341.xml" ContentType="application/vnd.openxmlformats-officedocument.presentationml.tags+xml"/>
  <Override PartName="/ppt/tags/tag439.xml" ContentType="application/vnd.openxmlformats-officedocument.presentationml.tags+xml"/>
  <Override PartName="/ppt/tags/tag486.xml" ContentType="application/vnd.openxmlformats-officedocument.presentationml.tags+xml"/>
  <Override PartName="/ppt/tags/tag133.xml" ContentType="application/vnd.openxmlformats-officedocument.presentationml.tags+xml"/>
  <Override PartName="/ppt/tags/tag180.xml" ContentType="application/vnd.openxmlformats-officedocument.presentationml.tags+xml"/>
  <Override PartName="/ppt/tags/tag278.xml" ContentType="application/vnd.openxmlformats-officedocument.presentationml.tags+xml"/>
  <Override PartName="/ppt/tags/tag417.xml" ContentType="application/vnd.openxmlformats-officedocument.presentationml.tags+xml"/>
  <Override PartName="/ppt/charts/chart2.xml" ContentType="application/vnd.openxmlformats-officedocument.drawingml.chart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464.xml" ContentType="application/vnd.openxmlformats-officedocument.presentationml.tags+xml"/>
  <Override PartName="/ppt/tags/tag4.xml" ContentType="application/vnd.openxmlformats-officedocument.presentationml.tags+xml"/>
  <Override PartName="/ppt/tags/tag111.xml" ContentType="application/vnd.openxmlformats-officedocument.presentationml.tags+xml"/>
  <Override PartName="/ppt/tags/tag442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ppt/tags/tag379.xml" ContentType="application/vnd.openxmlformats-officedocument.presentationml.tags+xml"/>
  <Override PartName="/ppt/tags/tag518.xml" ContentType="application/vnd.openxmlformats-officedocument.presentationml.tags+xml"/>
  <Override PartName="/ppt/tags/tag565.xml" ContentType="application/vnd.openxmlformats-officedocument.presentationml.tags+xml"/>
  <Override PartName="/ppt/tags/tag56.xml" ContentType="application/vnd.openxmlformats-officedocument.presentationml.tags+xml"/>
  <Override PartName="/ppt/tags/tag357.xml" ContentType="application/vnd.openxmlformats-officedocument.presentationml.tags+xml"/>
  <Override PartName="/ppt/tags/tag420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12.xml" ContentType="application/vnd.openxmlformats-officedocument.presentationml.tags+xml"/>
  <Override PartName="/ppt/tags/tag54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335.xml" ContentType="application/vnd.openxmlformats-officedocument.presentationml.tags+xml"/>
  <Override PartName="/ppt/tags/tag382.xml" ContentType="application/vnd.openxmlformats-officedocument.presentationml.tags+xml"/>
  <Override PartName="/ppt/tags/tag5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504" r:id="rId2"/>
    <p:sldId id="505" r:id="rId3"/>
    <p:sldId id="503" r:id="rId4"/>
    <p:sldId id="508" r:id="rId5"/>
    <p:sldId id="500" r:id="rId6"/>
    <p:sldId id="501" r:id="rId7"/>
    <p:sldId id="506" r:id="rId8"/>
    <p:sldId id="509" r:id="rId9"/>
    <p:sldId id="499" r:id="rId10"/>
    <p:sldId id="502" r:id="rId11"/>
  </p:sldIdLst>
  <p:sldSz cx="9906000" cy="6858000" type="A4"/>
  <p:notesSz cx="6670675" cy="9875838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824A4"/>
    <a:srgbClr val="2919F3"/>
    <a:srgbClr val="B3C9E3"/>
    <a:srgbClr val="3399FF"/>
    <a:srgbClr val="99FF99"/>
    <a:srgbClr val="FF9999"/>
    <a:srgbClr val="00B050"/>
    <a:srgbClr val="CC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Помірний стиль 1 –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Помірний стиль 4 –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ітлий стиль 2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Помірний стиль 2 –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із теми 1 –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5849" autoAdjust="0"/>
  </p:normalViewPr>
  <p:slideViewPr>
    <p:cSldViewPr>
      <p:cViewPr>
        <p:scale>
          <a:sx n="100" d="100"/>
          <a:sy n="100" d="100"/>
        </p:scale>
        <p:origin x="-1068" y="-26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3948" y="-102"/>
      </p:cViewPr>
      <p:guideLst>
        <p:guide orient="horz" pos="3111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harshovSI\Desktop\&#1050;&#1110;&#1083;&#1100;&#1082;&#1110;&#1089;&#1090;&#1100;%20&#1054;&#1058;&#1043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SharshovSI\Desktop\&#1050;&#1110;&#1083;&#1100;&#1082;&#1110;&#1089;&#1090;&#1100;%20&#1054;&#1058;&#1043;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uk-UA" sz="1800" noProof="0">
                <a:solidFill>
                  <a:schemeClr val="tx1"/>
                </a:solidFill>
              </a:defRPr>
            </a:pPr>
            <a:r>
              <a:rPr lang="uk-UA" sz="1800" noProof="0" dirty="0">
                <a:solidFill>
                  <a:schemeClr val="tx1"/>
                </a:solidFill>
              </a:rPr>
              <a:t>Частка місцевих бюджетів (з трансфертами) у зведеному бюджеті України, %</a:t>
            </a:r>
          </a:p>
        </c:rich>
      </c:tx>
      <c:layout>
        <c:manualLayout>
          <c:xMode val="edge"/>
          <c:yMode val="edge"/>
          <c:x val="0.17485412673179809"/>
          <c:y val="0.10324056134684222"/>
        </c:manualLayout>
      </c:layout>
      <c:spPr>
        <a:solidFill>
          <a:sysClr val="window" lastClr="FFFFFF"/>
        </a:solidFill>
      </c:spPr>
    </c:title>
    <c:view3D>
      <c:rAngAx val="1"/>
    </c:view3D>
    <c:floor>
      <c:spPr>
        <a:solidFill>
          <a:srgbClr val="D3E5EA">
            <a:alpha val="40000"/>
          </a:srgbClr>
        </a:solidFill>
        <a:ln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'[Кількість ОТГ.xlsx]Аркуш2'!$A$2</c:f>
              <c:strCache>
                <c:ptCount val="1"/>
                <c:pt idx="0">
                  <c:v>Частка місцевого бюджету у зведеному</c:v>
                </c:pt>
              </c:strCache>
            </c:strRef>
          </c:tx>
          <c:spPr>
            <a:solidFill>
              <a:srgbClr val="1A9BD5"/>
            </a:solidFill>
          </c:spPr>
          <c:dLbls>
            <c:dLbl>
              <c:idx val="0"/>
              <c:layout>
                <c:manualLayout>
                  <c:x val="1.3114835270810484E-4"/>
                  <c:y val="0.13335205302391878"/>
                </c:manualLayout>
              </c:layout>
              <c:tx>
                <c:rich>
                  <a:bodyPr/>
                  <a:lstStyle/>
                  <a:p>
                    <a:pPr>
                      <a:defRPr lang="uk-UA" sz="1600" b="1">
                        <a:solidFill>
                          <a:schemeClr val="bg1"/>
                        </a:solidFill>
                      </a:defRPr>
                    </a:pPr>
                    <a:r>
                      <a:rPr lang="uk-UA" dirty="0" smtClean="0"/>
                      <a:t>45,6</a:t>
                    </a:r>
                    <a:endParaRPr lang="en-US" dirty="0"/>
                  </a:p>
                </c:rich>
              </c:tx>
              <c:spPr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16-4502-90B2-EB68F9384803}"/>
                </c:ext>
              </c:extLst>
            </c:dLbl>
            <c:dLbl>
              <c:idx val="1"/>
              <c:layout>
                <c:manualLayout>
                  <c:x val="1.5037731079968215E-3"/>
                  <c:y val="0.20217909392181357"/>
                </c:manualLayout>
              </c:layout>
              <c:tx>
                <c:rich>
                  <a:bodyPr/>
                  <a:lstStyle/>
                  <a:p>
                    <a:pPr>
                      <a:defRPr lang="uk-UA" sz="1600" b="1">
                        <a:solidFill>
                          <a:schemeClr val="bg1"/>
                        </a:solidFill>
                      </a:defRPr>
                    </a:pPr>
                    <a:r>
                      <a:rPr lang="uk-UA" dirty="0" smtClean="0"/>
                      <a:t>47,5</a:t>
                    </a:r>
                    <a:endParaRPr lang="en-US" dirty="0"/>
                  </a:p>
                </c:rich>
              </c:tx>
              <c:spPr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16-4502-90B2-EB68F9384803}"/>
                </c:ext>
              </c:extLst>
            </c:dLbl>
            <c:dLbl>
              <c:idx val="2"/>
              <c:layout>
                <c:manualLayout>
                  <c:x val="1.0622347445107983E-3"/>
                  <c:y val="0.23659295308651343"/>
                </c:manualLayout>
              </c:layout>
              <c:tx>
                <c:rich>
                  <a:bodyPr/>
                  <a:lstStyle/>
                  <a:p>
                    <a:pPr>
                      <a:defRPr lang="uk-UA" sz="1600" b="1">
                        <a:solidFill>
                          <a:schemeClr val="bg1"/>
                        </a:solidFill>
                      </a:defRPr>
                    </a:pPr>
                    <a:r>
                      <a:rPr lang="uk-UA" dirty="0" smtClean="0"/>
                      <a:t>49,3</a:t>
                    </a:r>
                    <a:endParaRPr lang="en-US" dirty="0"/>
                  </a:p>
                </c:rich>
              </c:tx>
              <c:spPr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16-4502-90B2-EB68F93848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uk-UA"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'[Кількість ОТГ.xlsx]Аркуш2'!$B$1:$D$1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'[Кількість ОТГ.xlsx]Аркуш2'!$B$2:$D$2</c:f>
              <c:numCache>
                <c:formatCode>General</c:formatCode>
                <c:ptCount val="3"/>
                <c:pt idx="0">
                  <c:v>0.45600000000000002</c:v>
                </c:pt>
                <c:pt idx="1">
                  <c:v>0.47500000000000009</c:v>
                </c:pt>
                <c:pt idx="2">
                  <c:v>0.49300000000000016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316-4502-90B2-EB68F9384803}"/>
            </c:ext>
          </c:extLst>
        </c:ser>
        <c:shape val="box"/>
        <c:axId val="24832640"/>
        <c:axId val="24805760"/>
        <c:axId val="0"/>
      </c:bar3DChart>
      <c:catAx>
        <c:axId val="248326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uk-UA" sz="1600" b="1">
                <a:solidFill>
                  <a:schemeClr val="tx2">
                    <a:lumMod val="75000"/>
                  </a:schemeClr>
                </a:solidFill>
              </a:defRPr>
            </a:pPr>
            <a:endParaRPr lang="ru-RU"/>
          </a:p>
        </c:txPr>
        <c:crossAx val="24805760"/>
        <c:crosses val="autoZero"/>
        <c:auto val="1"/>
        <c:lblAlgn val="ctr"/>
        <c:lblOffset val="100"/>
      </c:catAx>
      <c:valAx>
        <c:axId val="24805760"/>
        <c:scaling>
          <c:orientation val="minMax"/>
        </c:scaling>
        <c:delete val="1"/>
        <c:axPos val="l"/>
        <c:numFmt formatCode="General" sourceLinked="1"/>
        <c:tickLblPos val="nextTo"/>
        <c:crossAx val="24832640"/>
        <c:crosses val="autoZero"/>
        <c:crossBetween val="between"/>
      </c:valAx>
    </c:plotArea>
    <c:plotVisOnly val="1"/>
    <c:dispBlanksAs val="gap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uk-UA" sz="1800">
                <a:solidFill>
                  <a:schemeClr val="tx1"/>
                </a:solidFill>
              </a:defRPr>
            </a:pPr>
            <a:r>
              <a:rPr lang="uk-UA" sz="1800" dirty="0" smtClean="0">
                <a:solidFill>
                  <a:schemeClr val="tx1"/>
                </a:solidFill>
              </a:rPr>
              <a:t>Власні доходи місцевих бюджетів,</a:t>
            </a:r>
            <a:r>
              <a:rPr lang="uk-UA" sz="1800" baseline="0" dirty="0" smtClean="0">
                <a:solidFill>
                  <a:schemeClr val="tx1"/>
                </a:solidFill>
              </a:rPr>
              <a:t> млрд. </a:t>
            </a:r>
            <a:r>
              <a:rPr lang="uk-UA" sz="1800" baseline="0" dirty="0" err="1" smtClean="0">
                <a:solidFill>
                  <a:schemeClr val="tx1"/>
                </a:solidFill>
              </a:rPr>
              <a:t>грн</a:t>
            </a:r>
            <a:endParaRPr lang="uk-UA" sz="18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2409525665811223"/>
          <c:y val="9.463718123460535E-2"/>
        </c:manualLayout>
      </c:layout>
      <c:spPr>
        <a:solidFill>
          <a:sysClr val="window" lastClr="FFFFFF"/>
        </a:solidFill>
      </c:spPr>
    </c:title>
    <c:view3D>
      <c:rAngAx val="1"/>
    </c:view3D>
    <c:floor>
      <c:spPr>
        <a:solidFill>
          <a:srgbClr val="D3E5EA">
            <a:alpha val="40000"/>
          </a:srgbClr>
        </a:solidFill>
        <a:ln>
          <a:noFill/>
        </a:ln>
      </c:spPr>
    </c:floor>
    <c:sideWall>
      <c:spPr>
        <a:ln>
          <a:noFill/>
        </a:ln>
      </c:spPr>
    </c:sideWall>
    <c:backWall>
      <c:spPr>
        <a:ln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'[Кількість ОТГ.xlsx]Аркуш4'!$A$2</c:f>
              <c:strCache>
                <c:ptCount val="1"/>
                <c:pt idx="0">
                  <c:v>Зростання місцевих бюджетів</c:v>
                </c:pt>
              </c:strCache>
            </c:strRef>
          </c:tx>
          <c:spPr>
            <a:solidFill>
              <a:srgbClr val="EFC319">
                <a:alpha val="97000"/>
              </a:srgbClr>
            </a:solidFill>
          </c:spPr>
          <c:cat>
            <c:numRef>
              <c:f>'[Кількість ОТГ.xlsx]Аркуш4'!$B$1:$E$1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'[Кількість ОТГ.xlsx]Аркуш4'!$B$2:$E$2</c:f>
              <c:numCache>
                <c:formatCode>General</c:formatCode>
                <c:ptCount val="4"/>
                <c:pt idx="0">
                  <c:v>68.599999999999994</c:v>
                </c:pt>
                <c:pt idx="1">
                  <c:v>98.2</c:v>
                </c:pt>
                <c:pt idx="2">
                  <c:v>146.6</c:v>
                </c:pt>
                <c:pt idx="3">
                  <c:v>170.7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F6-4BC6-806B-2AF8A3727C2B}"/>
            </c:ext>
          </c:extLst>
        </c:ser>
        <c:shape val="box"/>
        <c:axId val="24949120"/>
        <c:axId val="24950656"/>
        <c:axId val="0"/>
      </c:bar3DChart>
      <c:catAx>
        <c:axId val="249491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uk-UA" sz="1600" b="1">
                <a:solidFill>
                  <a:schemeClr val="tx1"/>
                </a:solidFill>
              </a:defRPr>
            </a:pPr>
            <a:endParaRPr lang="ru-RU"/>
          </a:p>
        </c:txPr>
        <c:crossAx val="24950656"/>
        <c:crosses val="autoZero"/>
        <c:auto val="1"/>
        <c:lblAlgn val="ctr"/>
        <c:lblOffset val="100"/>
      </c:catAx>
      <c:valAx>
        <c:axId val="24950656"/>
        <c:scaling>
          <c:orientation val="minMax"/>
        </c:scaling>
        <c:delete val="1"/>
        <c:axPos val="l"/>
        <c:numFmt formatCode="General" sourceLinked="1"/>
        <c:tickLblPos val="nextTo"/>
        <c:crossAx val="24949120"/>
        <c:crosses val="autoZero"/>
        <c:crossBetween val="between"/>
      </c:valAx>
    </c:plotArea>
    <c:plotVisOnly val="1"/>
    <c:dispBlanksAs val="gap"/>
  </c:chart>
  <c:externalData r:id="rId2"/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6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0.27163</cdr:x>
      <cdr:y>0.6875</cdr:y>
    </cdr:from>
    <cdr:to>
      <cdr:x>0.29525</cdr:x>
      <cdr:y>0.78125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83768" y="1584176"/>
          <a:ext cx="21602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0.25588</cdr:x>
      <cdr:y>0.60317</cdr:y>
    </cdr:from>
    <cdr:to>
      <cdr:x>0.28738</cdr:x>
      <cdr:y>0.75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39752" y="1389856"/>
          <a:ext cx="288032" cy="338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0326" tIns="45162" rIns="90326" bIns="45162" rtlCol="0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wrap="square" lIns="90326" tIns="45162" rIns="90326" bIns="4516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A213A81-BBEB-4661-869B-75F3CA059F4B}" type="datetime1">
              <a:rPr lang="uk-UA"/>
              <a:pPr>
                <a:defRPr/>
              </a:pPr>
              <a:t>07.09.2017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0538"/>
            <a:ext cx="2890838" cy="493712"/>
          </a:xfrm>
          <a:prstGeom prst="rect">
            <a:avLst/>
          </a:prstGeom>
        </p:spPr>
        <p:txBody>
          <a:bodyPr vert="horz" lIns="90326" tIns="45162" rIns="90326" bIns="45162" rtlCol="0" anchor="b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380538"/>
            <a:ext cx="2890838" cy="493712"/>
          </a:xfrm>
          <a:prstGeom prst="rect">
            <a:avLst/>
          </a:prstGeom>
        </p:spPr>
        <p:txBody>
          <a:bodyPr vert="horz" wrap="square" lIns="90326" tIns="45162" rIns="90326" bIns="4516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9106D058-48F3-4E81-B206-53274250C34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4" tIns="45073" rIns="90144" bIns="45073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4" tIns="45073" rIns="90144" bIns="4507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61988" y="741363"/>
            <a:ext cx="5346700" cy="3703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91063"/>
            <a:ext cx="5337175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4" tIns="45073" rIns="90144" bIns="450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2125"/>
            <a:ext cx="28908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4" tIns="45073" rIns="90144" bIns="4507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382125"/>
            <a:ext cx="28908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4" tIns="45073" rIns="90144" bIns="4507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2E9D8DA-8C3F-48D4-979E-37B40E7374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>
              <a:ea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6.xml"/><Relationship Id="rId7" Type="http://schemas.openxmlformats.org/officeDocument/2006/relationships/oleObject" Target="../embeddings/oleObject1.bin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/>
          <a:srcRect b="12531"/>
          <a:stretch>
            <a:fillRect/>
          </a:stretch>
        </p:blipFill>
        <p:spPr bwMode="auto">
          <a:xfrm>
            <a:off x="811213" y="3573463"/>
            <a:ext cx="909796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452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236913" y="4941888"/>
            <a:ext cx="6672262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6561" name="think-cell Slide" r:id="rId7" imgW="360" imgH="360" progId="">
              <p:embed/>
            </p:oleObj>
          </a:graphicData>
        </a:graphic>
      </p:graphicFrame>
      <p:sp>
        <p:nvSpPr>
          <p:cNvPr id="3" name="Rectangle 12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906000" cy="801145"/>
          </a:xfrm>
          <a:prstGeom prst="rect">
            <a:avLst/>
          </a:prstGeom>
          <a:gradFill flip="none" rotWithShape="1">
            <a:gsLst>
              <a:gs pos="98000">
                <a:srgbClr val="F14124">
                  <a:lumMod val="20000"/>
                  <a:lumOff val="80000"/>
                </a:srgbClr>
              </a:gs>
              <a:gs pos="81000">
                <a:sysClr val="window" lastClr="FFFFFF">
                  <a:alpha val="62000"/>
                </a:sysClr>
              </a:gs>
              <a:gs pos="0">
                <a:srgbClr val="B4DCFA">
                  <a:alpha val="79000"/>
                </a:srgbClr>
              </a:gs>
            </a:gsLst>
            <a:lin ang="2400000" scaled="0"/>
            <a:tileRect/>
          </a:gradFill>
          <a:ln w="158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800" kern="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2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635875" y="0"/>
            <a:ext cx="22669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9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0" y="6640513"/>
            <a:ext cx="9906000" cy="217487"/>
          </a:xfrm>
          <a:prstGeom prst="rect">
            <a:avLst/>
          </a:prstGeom>
          <a:solidFill>
            <a:srgbClr val="C8D6F0"/>
          </a:solidFill>
          <a:ln>
            <a:noFill/>
          </a:ln>
          <a:extLst/>
        </p:spPr>
        <p:txBody>
          <a:bodyPr wrap="none" tIns="91440" bIns="91440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fld id="{D86339D1-DA7D-47C0-BC5D-69B77C1DDA30}" type="slidenum">
              <a:rPr lang="uk-UA" altLang="uk-UA" sz="1200" b="1" smtClean="0">
                <a:cs typeface="+mn-cs"/>
              </a:rPr>
              <a:pPr algn="ctr" eaLnBrk="1" hangingPunct="1">
                <a:defRPr/>
              </a:pPr>
              <a:t>‹#›</a:t>
            </a:fld>
            <a:endParaRPr lang="uk-UA" altLang="uk-UA" sz="1200" b="1" smtClean="0"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294A8A-9AB3-4819-A8F4-FE28909E2C5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D58DF765-6226-4260-AEEC-A789815E8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34" charset="-128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  <a:cs typeface="ＭＳ Ｐゴシック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26" Type="http://schemas.openxmlformats.org/officeDocument/2006/relationships/tags" Target="../tags/tag33.xml"/><Relationship Id="rId39" Type="http://schemas.openxmlformats.org/officeDocument/2006/relationships/tags" Target="../tags/tag46.xml"/><Relationship Id="rId3" Type="http://schemas.openxmlformats.org/officeDocument/2006/relationships/tags" Target="../tags/tag10.xml"/><Relationship Id="rId21" Type="http://schemas.openxmlformats.org/officeDocument/2006/relationships/tags" Target="../tags/tag28.xml"/><Relationship Id="rId34" Type="http://schemas.openxmlformats.org/officeDocument/2006/relationships/tags" Target="../tags/tag41.xml"/><Relationship Id="rId42" Type="http://schemas.openxmlformats.org/officeDocument/2006/relationships/tags" Target="../tags/tag49.xml"/><Relationship Id="rId47" Type="http://schemas.openxmlformats.org/officeDocument/2006/relationships/image" Target="../media/image8.emf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tags" Target="../tags/tag40.xml"/><Relationship Id="rId38" Type="http://schemas.openxmlformats.org/officeDocument/2006/relationships/tags" Target="../tags/tag45.xml"/><Relationship Id="rId46" Type="http://schemas.openxmlformats.org/officeDocument/2006/relationships/oleObject" Target="../embeddings/oleObject2.bin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tags" Target="../tags/tag27.xml"/><Relationship Id="rId29" Type="http://schemas.openxmlformats.org/officeDocument/2006/relationships/tags" Target="../tags/tag36.xml"/><Relationship Id="rId41" Type="http://schemas.openxmlformats.org/officeDocument/2006/relationships/tags" Target="../tags/tag48.xml"/><Relationship Id="rId1" Type="http://schemas.openxmlformats.org/officeDocument/2006/relationships/vmlDrawing" Target="../drawings/vmlDrawing2.v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tags" Target="../tags/tag39.xml"/><Relationship Id="rId37" Type="http://schemas.openxmlformats.org/officeDocument/2006/relationships/tags" Target="../tags/tag44.xml"/><Relationship Id="rId40" Type="http://schemas.openxmlformats.org/officeDocument/2006/relationships/tags" Target="../tags/tag47.xml"/><Relationship Id="rId45" Type="http://schemas.openxmlformats.org/officeDocument/2006/relationships/notesSlide" Target="../notesSlides/notesSlide1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tags" Target="../tags/tag35.xml"/><Relationship Id="rId36" Type="http://schemas.openxmlformats.org/officeDocument/2006/relationships/tags" Target="../tags/tag43.xml"/><Relationship Id="rId49" Type="http://schemas.openxmlformats.org/officeDocument/2006/relationships/oleObject" Target="../embeddings/oleObject3.bin"/><Relationship Id="rId10" Type="http://schemas.openxmlformats.org/officeDocument/2006/relationships/tags" Target="../tags/tag17.xml"/><Relationship Id="rId19" Type="http://schemas.openxmlformats.org/officeDocument/2006/relationships/tags" Target="../tags/tag26.xml"/><Relationship Id="rId31" Type="http://schemas.openxmlformats.org/officeDocument/2006/relationships/tags" Target="../tags/tag38.xml"/><Relationship Id="rId44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tags" Target="../tags/tag34.xml"/><Relationship Id="rId30" Type="http://schemas.openxmlformats.org/officeDocument/2006/relationships/tags" Target="../tags/tag37.xml"/><Relationship Id="rId35" Type="http://schemas.openxmlformats.org/officeDocument/2006/relationships/tags" Target="../tags/tag42.xml"/><Relationship Id="rId43" Type="http://schemas.openxmlformats.org/officeDocument/2006/relationships/tags" Target="../tags/tag50.xml"/><Relationship Id="rId48" Type="http://schemas.openxmlformats.org/officeDocument/2006/relationships/image" Target="../media/image9.png"/><Relationship Id="rId8" Type="http://schemas.openxmlformats.org/officeDocument/2006/relationships/tags" Target="../tags/tag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54.xml"/><Relationship Id="rId13" Type="http://schemas.openxmlformats.org/officeDocument/2006/relationships/tags" Target="../tags/tag559.xml"/><Relationship Id="rId18" Type="http://schemas.openxmlformats.org/officeDocument/2006/relationships/tags" Target="../tags/tag564.xml"/><Relationship Id="rId26" Type="http://schemas.openxmlformats.org/officeDocument/2006/relationships/tags" Target="../tags/tag572.xml"/><Relationship Id="rId3" Type="http://schemas.openxmlformats.org/officeDocument/2006/relationships/tags" Target="../tags/tag549.xml"/><Relationship Id="rId21" Type="http://schemas.openxmlformats.org/officeDocument/2006/relationships/tags" Target="../tags/tag567.xml"/><Relationship Id="rId7" Type="http://schemas.openxmlformats.org/officeDocument/2006/relationships/tags" Target="../tags/tag553.xml"/><Relationship Id="rId12" Type="http://schemas.openxmlformats.org/officeDocument/2006/relationships/tags" Target="../tags/tag558.xml"/><Relationship Id="rId17" Type="http://schemas.openxmlformats.org/officeDocument/2006/relationships/tags" Target="../tags/tag563.xml"/><Relationship Id="rId25" Type="http://schemas.openxmlformats.org/officeDocument/2006/relationships/tags" Target="../tags/tag571.xml"/><Relationship Id="rId2" Type="http://schemas.openxmlformats.org/officeDocument/2006/relationships/tags" Target="../tags/tag548.xml"/><Relationship Id="rId16" Type="http://schemas.openxmlformats.org/officeDocument/2006/relationships/tags" Target="../tags/tag562.xml"/><Relationship Id="rId20" Type="http://schemas.openxmlformats.org/officeDocument/2006/relationships/tags" Target="../tags/tag566.xml"/><Relationship Id="rId29" Type="http://schemas.openxmlformats.org/officeDocument/2006/relationships/oleObject" Target="../embeddings/oleObject18.bin"/><Relationship Id="rId1" Type="http://schemas.openxmlformats.org/officeDocument/2006/relationships/vmlDrawing" Target="../drawings/vmlDrawing9.vml"/><Relationship Id="rId6" Type="http://schemas.openxmlformats.org/officeDocument/2006/relationships/tags" Target="../tags/tag552.xml"/><Relationship Id="rId11" Type="http://schemas.openxmlformats.org/officeDocument/2006/relationships/tags" Target="../tags/tag557.xml"/><Relationship Id="rId24" Type="http://schemas.openxmlformats.org/officeDocument/2006/relationships/tags" Target="../tags/tag570.xml"/><Relationship Id="rId32" Type="http://schemas.openxmlformats.org/officeDocument/2006/relationships/oleObject" Target="../embeddings/oleObject20.bin"/><Relationship Id="rId5" Type="http://schemas.openxmlformats.org/officeDocument/2006/relationships/tags" Target="../tags/tag551.xml"/><Relationship Id="rId15" Type="http://schemas.openxmlformats.org/officeDocument/2006/relationships/tags" Target="../tags/tag561.xml"/><Relationship Id="rId23" Type="http://schemas.openxmlformats.org/officeDocument/2006/relationships/tags" Target="../tags/tag569.xml"/><Relationship Id="rId28" Type="http://schemas.openxmlformats.org/officeDocument/2006/relationships/notesSlide" Target="../notesSlides/notesSlide2.xml"/><Relationship Id="rId10" Type="http://schemas.openxmlformats.org/officeDocument/2006/relationships/tags" Target="../tags/tag556.xml"/><Relationship Id="rId19" Type="http://schemas.openxmlformats.org/officeDocument/2006/relationships/tags" Target="../tags/tag565.xml"/><Relationship Id="rId31" Type="http://schemas.openxmlformats.org/officeDocument/2006/relationships/oleObject" Target="../embeddings/oleObject19.bin"/><Relationship Id="rId4" Type="http://schemas.openxmlformats.org/officeDocument/2006/relationships/tags" Target="../tags/tag550.xml"/><Relationship Id="rId9" Type="http://schemas.openxmlformats.org/officeDocument/2006/relationships/tags" Target="../tags/tag555.xml"/><Relationship Id="rId14" Type="http://schemas.openxmlformats.org/officeDocument/2006/relationships/tags" Target="../tags/tag560.xml"/><Relationship Id="rId22" Type="http://schemas.openxmlformats.org/officeDocument/2006/relationships/tags" Target="../tags/tag568.xml"/><Relationship Id="rId27" Type="http://schemas.openxmlformats.org/officeDocument/2006/relationships/slideLayout" Target="../slideLayouts/slideLayout3.xml"/><Relationship Id="rId30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26" Type="http://schemas.openxmlformats.org/officeDocument/2006/relationships/tags" Target="../tags/tag75.xml"/><Relationship Id="rId39" Type="http://schemas.openxmlformats.org/officeDocument/2006/relationships/oleObject" Target="../embeddings/oleObject5.bin"/><Relationship Id="rId3" Type="http://schemas.openxmlformats.org/officeDocument/2006/relationships/tags" Target="../tags/tag52.xml"/><Relationship Id="rId21" Type="http://schemas.openxmlformats.org/officeDocument/2006/relationships/tags" Target="../tags/tag70.xml"/><Relationship Id="rId34" Type="http://schemas.openxmlformats.org/officeDocument/2006/relationships/tags" Target="../tags/tag83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tags" Target="../tags/tag66.xml"/><Relationship Id="rId25" Type="http://schemas.openxmlformats.org/officeDocument/2006/relationships/tags" Target="../tags/tag74.xml"/><Relationship Id="rId33" Type="http://schemas.openxmlformats.org/officeDocument/2006/relationships/tags" Target="../tags/tag82.xml"/><Relationship Id="rId38" Type="http://schemas.openxmlformats.org/officeDocument/2006/relationships/image" Target="../media/image9.png"/><Relationship Id="rId2" Type="http://schemas.openxmlformats.org/officeDocument/2006/relationships/tags" Target="../tags/tag51.xml"/><Relationship Id="rId16" Type="http://schemas.openxmlformats.org/officeDocument/2006/relationships/tags" Target="../tags/tag65.xml"/><Relationship Id="rId20" Type="http://schemas.openxmlformats.org/officeDocument/2006/relationships/tags" Target="../tags/tag69.xml"/><Relationship Id="rId29" Type="http://schemas.openxmlformats.org/officeDocument/2006/relationships/tags" Target="../tags/tag78.xml"/><Relationship Id="rId1" Type="http://schemas.openxmlformats.org/officeDocument/2006/relationships/vmlDrawing" Target="../drawings/vmlDrawing3.v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24" Type="http://schemas.openxmlformats.org/officeDocument/2006/relationships/tags" Target="../tags/tag73.xml"/><Relationship Id="rId32" Type="http://schemas.openxmlformats.org/officeDocument/2006/relationships/tags" Target="../tags/tag81.xml"/><Relationship Id="rId37" Type="http://schemas.openxmlformats.org/officeDocument/2006/relationships/oleObject" Target="../embeddings/oleObject4.bin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23" Type="http://schemas.openxmlformats.org/officeDocument/2006/relationships/tags" Target="../tags/tag72.xml"/><Relationship Id="rId28" Type="http://schemas.openxmlformats.org/officeDocument/2006/relationships/tags" Target="../tags/tag77.xml"/><Relationship Id="rId36" Type="http://schemas.openxmlformats.org/officeDocument/2006/relationships/slideLayout" Target="../slideLayouts/slideLayout2.xml"/><Relationship Id="rId10" Type="http://schemas.openxmlformats.org/officeDocument/2006/relationships/tags" Target="../tags/tag59.xml"/><Relationship Id="rId19" Type="http://schemas.openxmlformats.org/officeDocument/2006/relationships/tags" Target="../tags/tag68.xml"/><Relationship Id="rId31" Type="http://schemas.openxmlformats.org/officeDocument/2006/relationships/tags" Target="../tags/tag80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Relationship Id="rId22" Type="http://schemas.openxmlformats.org/officeDocument/2006/relationships/tags" Target="../tags/tag71.xml"/><Relationship Id="rId27" Type="http://schemas.openxmlformats.org/officeDocument/2006/relationships/tags" Target="../tags/tag76.xml"/><Relationship Id="rId30" Type="http://schemas.openxmlformats.org/officeDocument/2006/relationships/tags" Target="../tags/tag79.xml"/><Relationship Id="rId35" Type="http://schemas.openxmlformats.org/officeDocument/2006/relationships/tags" Target="../tags/tag8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18" Type="http://schemas.openxmlformats.org/officeDocument/2006/relationships/tags" Target="../tags/tag101.xml"/><Relationship Id="rId3" Type="http://schemas.openxmlformats.org/officeDocument/2006/relationships/tags" Target="../tags/tag86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tags" Target="../tags/tag100.xml"/><Relationship Id="rId2" Type="http://schemas.openxmlformats.org/officeDocument/2006/relationships/tags" Target="../tags/tag85.xml"/><Relationship Id="rId16" Type="http://schemas.openxmlformats.org/officeDocument/2006/relationships/tags" Target="../tags/tag99.xml"/><Relationship Id="rId20" Type="http://schemas.openxmlformats.org/officeDocument/2006/relationships/tags" Target="../tags/tag103.xml"/><Relationship Id="rId1" Type="http://schemas.openxmlformats.org/officeDocument/2006/relationships/vmlDrawing" Target="../drawings/vmlDrawing4.v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24" Type="http://schemas.openxmlformats.org/officeDocument/2006/relationships/oleObject" Target="../embeddings/oleObject7.bin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23" Type="http://schemas.openxmlformats.org/officeDocument/2006/relationships/image" Target="../media/image8.emf"/><Relationship Id="rId10" Type="http://schemas.openxmlformats.org/officeDocument/2006/relationships/tags" Target="../tags/tag93.xml"/><Relationship Id="rId19" Type="http://schemas.openxmlformats.org/officeDocument/2006/relationships/tags" Target="../tags/tag102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Relationship Id="rId22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tags" Target="../tags/tag219.xml"/><Relationship Id="rId21" Type="http://schemas.openxmlformats.org/officeDocument/2006/relationships/tags" Target="../tags/tag123.xml"/><Relationship Id="rId42" Type="http://schemas.openxmlformats.org/officeDocument/2006/relationships/tags" Target="../tags/tag144.xml"/><Relationship Id="rId63" Type="http://schemas.openxmlformats.org/officeDocument/2006/relationships/tags" Target="../tags/tag165.xml"/><Relationship Id="rId84" Type="http://schemas.openxmlformats.org/officeDocument/2006/relationships/tags" Target="../tags/tag186.xml"/><Relationship Id="rId138" Type="http://schemas.openxmlformats.org/officeDocument/2006/relationships/tags" Target="../tags/tag240.xml"/><Relationship Id="rId159" Type="http://schemas.openxmlformats.org/officeDocument/2006/relationships/tags" Target="../tags/tag261.xml"/><Relationship Id="rId170" Type="http://schemas.openxmlformats.org/officeDocument/2006/relationships/tags" Target="../tags/tag272.xml"/><Relationship Id="rId191" Type="http://schemas.openxmlformats.org/officeDocument/2006/relationships/tags" Target="../tags/tag293.xml"/><Relationship Id="rId196" Type="http://schemas.openxmlformats.org/officeDocument/2006/relationships/oleObject" Target="../embeddings/oleObject8.bin"/><Relationship Id="rId16" Type="http://schemas.openxmlformats.org/officeDocument/2006/relationships/tags" Target="../tags/tag118.xml"/><Relationship Id="rId107" Type="http://schemas.openxmlformats.org/officeDocument/2006/relationships/tags" Target="../tags/tag209.xml"/><Relationship Id="rId11" Type="http://schemas.openxmlformats.org/officeDocument/2006/relationships/tags" Target="../tags/tag113.xml"/><Relationship Id="rId32" Type="http://schemas.openxmlformats.org/officeDocument/2006/relationships/tags" Target="../tags/tag134.xml"/><Relationship Id="rId37" Type="http://schemas.openxmlformats.org/officeDocument/2006/relationships/tags" Target="../tags/tag139.xml"/><Relationship Id="rId53" Type="http://schemas.openxmlformats.org/officeDocument/2006/relationships/tags" Target="../tags/tag155.xml"/><Relationship Id="rId58" Type="http://schemas.openxmlformats.org/officeDocument/2006/relationships/tags" Target="../tags/tag160.xml"/><Relationship Id="rId74" Type="http://schemas.openxmlformats.org/officeDocument/2006/relationships/tags" Target="../tags/tag176.xml"/><Relationship Id="rId79" Type="http://schemas.openxmlformats.org/officeDocument/2006/relationships/tags" Target="../tags/tag181.xml"/><Relationship Id="rId102" Type="http://schemas.openxmlformats.org/officeDocument/2006/relationships/tags" Target="../tags/tag204.xml"/><Relationship Id="rId123" Type="http://schemas.openxmlformats.org/officeDocument/2006/relationships/tags" Target="../tags/tag225.xml"/><Relationship Id="rId128" Type="http://schemas.openxmlformats.org/officeDocument/2006/relationships/tags" Target="../tags/tag230.xml"/><Relationship Id="rId144" Type="http://schemas.openxmlformats.org/officeDocument/2006/relationships/tags" Target="../tags/tag246.xml"/><Relationship Id="rId149" Type="http://schemas.openxmlformats.org/officeDocument/2006/relationships/tags" Target="../tags/tag251.xml"/><Relationship Id="rId5" Type="http://schemas.openxmlformats.org/officeDocument/2006/relationships/tags" Target="../tags/tag107.xml"/><Relationship Id="rId90" Type="http://schemas.openxmlformats.org/officeDocument/2006/relationships/tags" Target="../tags/tag192.xml"/><Relationship Id="rId95" Type="http://schemas.openxmlformats.org/officeDocument/2006/relationships/tags" Target="../tags/tag197.xml"/><Relationship Id="rId160" Type="http://schemas.openxmlformats.org/officeDocument/2006/relationships/tags" Target="../tags/tag262.xml"/><Relationship Id="rId165" Type="http://schemas.openxmlformats.org/officeDocument/2006/relationships/tags" Target="../tags/tag267.xml"/><Relationship Id="rId181" Type="http://schemas.openxmlformats.org/officeDocument/2006/relationships/tags" Target="../tags/tag283.xml"/><Relationship Id="rId186" Type="http://schemas.openxmlformats.org/officeDocument/2006/relationships/tags" Target="../tags/tag288.xml"/><Relationship Id="rId22" Type="http://schemas.openxmlformats.org/officeDocument/2006/relationships/tags" Target="../tags/tag124.xml"/><Relationship Id="rId27" Type="http://schemas.openxmlformats.org/officeDocument/2006/relationships/tags" Target="../tags/tag129.xml"/><Relationship Id="rId43" Type="http://schemas.openxmlformats.org/officeDocument/2006/relationships/tags" Target="../tags/tag145.xml"/><Relationship Id="rId48" Type="http://schemas.openxmlformats.org/officeDocument/2006/relationships/tags" Target="../tags/tag150.xml"/><Relationship Id="rId64" Type="http://schemas.openxmlformats.org/officeDocument/2006/relationships/tags" Target="../tags/tag166.xml"/><Relationship Id="rId69" Type="http://schemas.openxmlformats.org/officeDocument/2006/relationships/tags" Target="../tags/tag171.xml"/><Relationship Id="rId113" Type="http://schemas.openxmlformats.org/officeDocument/2006/relationships/tags" Target="../tags/tag215.xml"/><Relationship Id="rId118" Type="http://schemas.openxmlformats.org/officeDocument/2006/relationships/tags" Target="../tags/tag220.xml"/><Relationship Id="rId134" Type="http://schemas.openxmlformats.org/officeDocument/2006/relationships/tags" Target="../tags/tag236.xml"/><Relationship Id="rId139" Type="http://schemas.openxmlformats.org/officeDocument/2006/relationships/tags" Target="../tags/tag241.xml"/><Relationship Id="rId80" Type="http://schemas.openxmlformats.org/officeDocument/2006/relationships/tags" Target="../tags/tag182.xml"/><Relationship Id="rId85" Type="http://schemas.openxmlformats.org/officeDocument/2006/relationships/tags" Target="../tags/tag187.xml"/><Relationship Id="rId150" Type="http://schemas.openxmlformats.org/officeDocument/2006/relationships/tags" Target="../tags/tag252.xml"/><Relationship Id="rId155" Type="http://schemas.openxmlformats.org/officeDocument/2006/relationships/tags" Target="../tags/tag257.xml"/><Relationship Id="rId171" Type="http://schemas.openxmlformats.org/officeDocument/2006/relationships/tags" Target="../tags/tag273.xml"/><Relationship Id="rId176" Type="http://schemas.openxmlformats.org/officeDocument/2006/relationships/tags" Target="../tags/tag278.xml"/><Relationship Id="rId192" Type="http://schemas.openxmlformats.org/officeDocument/2006/relationships/tags" Target="../tags/tag294.xml"/><Relationship Id="rId197" Type="http://schemas.openxmlformats.org/officeDocument/2006/relationships/image" Target="../media/image8.emf"/><Relationship Id="rId12" Type="http://schemas.openxmlformats.org/officeDocument/2006/relationships/tags" Target="../tags/tag114.xml"/><Relationship Id="rId17" Type="http://schemas.openxmlformats.org/officeDocument/2006/relationships/tags" Target="../tags/tag119.xml"/><Relationship Id="rId33" Type="http://schemas.openxmlformats.org/officeDocument/2006/relationships/tags" Target="../tags/tag135.xml"/><Relationship Id="rId38" Type="http://schemas.openxmlformats.org/officeDocument/2006/relationships/tags" Target="../tags/tag140.xml"/><Relationship Id="rId59" Type="http://schemas.openxmlformats.org/officeDocument/2006/relationships/tags" Target="../tags/tag161.xml"/><Relationship Id="rId103" Type="http://schemas.openxmlformats.org/officeDocument/2006/relationships/tags" Target="../tags/tag205.xml"/><Relationship Id="rId108" Type="http://schemas.openxmlformats.org/officeDocument/2006/relationships/tags" Target="../tags/tag210.xml"/><Relationship Id="rId124" Type="http://schemas.openxmlformats.org/officeDocument/2006/relationships/tags" Target="../tags/tag226.xml"/><Relationship Id="rId129" Type="http://schemas.openxmlformats.org/officeDocument/2006/relationships/tags" Target="../tags/tag231.xml"/><Relationship Id="rId54" Type="http://schemas.openxmlformats.org/officeDocument/2006/relationships/tags" Target="../tags/tag156.xml"/><Relationship Id="rId70" Type="http://schemas.openxmlformats.org/officeDocument/2006/relationships/tags" Target="../tags/tag172.xml"/><Relationship Id="rId75" Type="http://schemas.openxmlformats.org/officeDocument/2006/relationships/tags" Target="../tags/tag177.xml"/><Relationship Id="rId91" Type="http://schemas.openxmlformats.org/officeDocument/2006/relationships/tags" Target="../tags/tag193.xml"/><Relationship Id="rId96" Type="http://schemas.openxmlformats.org/officeDocument/2006/relationships/tags" Target="../tags/tag198.xml"/><Relationship Id="rId140" Type="http://schemas.openxmlformats.org/officeDocument/2006/relationships/tags" Target="../tags/tag242.xml"/><Relationship Id="rId145" Type="http://schemas.openxmlformats.org/officeDocument/2006/relationships/tags" Target="../tags/tag247.xml"/><Relationship Id="rId161" Type="http://schemas.openxmlformats.org/officeDocument/2006/relationships/tags" Target="../tags/tag263.xml"/><Relationship Id="rId166" Type="http://schemas.openxmlformats.org/officeDocument/2006/relationships/tags" Target="../tags/tag268.xml"/><Relationship Id="rId182" Type="http://schemas.openxmlformats.org/officeDocument/2006/relationships/tags" Target="../tags/tag284.xml"/><Relationship Id="rId187" Type="http://schemas.openxmlformats.org/officeDocument/2006/relationships/tags" Target="../tags/tag289.xml"/><Relationship Id="rId1" Type="http://schemas.openxmlformats.org/officeDocument/2006/relationships/vmlDrawing" Target="../drawings/vmlDrawing5.vml"/><Relationship Id="rId6" Type="http://schemas.openxmlformats.org/officeDocument/2006/relationships/tags" Target="../tags/tag108.xml"/><Relationship Id="rId23" Type="http://schemas.openxmlformats.org/officeDocument/2006/relationships/tags" Target="../tags/tag125.xml"/><Relationship Id="rId28" Type="http://schemas.openxmlformats.org/officeDocument/2006/relationships/tags" Target="../tags/tag130.xml"/><Relationship Id="rId49" Type="http://schemas.openxmlformats.org/officeDocument/2006/relationships/tags" Target="../tags/tag151.xml"/><Relationship Id="rId114" Type="http://schemas.openxmlformats.org/officeDocument/2006/relationships/tags" Target="../tags/tag216.xml"/><Relationship Id="rId119" Type="http://schemas.openxmlformats.org/officeDocument/2006/relationships/tags" Target="../tags/tag221.xml"/><Relationship Id="rId44" Type="http://schemas.openxmlformats.org/officeDocument/2006/relationships/tags" Target="../tags/tag146.xml"/><Relationship Id="rId60" Type="http://schemas.openxmlformats.org/officeDocument/2006/relationships/tags" Target="../tags/tag162.xml"/><Relationship Id="rId65" Type="http://schemas.openxmlformats.org/officeDocument/2006/relationships/tags" Target="../tags/tag167.xml"/><Relationship Id="rId81" Type="http://schemas.openxmlformats.org/officeDocument/2006/relationships/tags" Target="../tags/tag183.xml"/><Relationship Id="rId86" Type="http://schemas.openxmlformats.org/officeDocument/2006/relationships/tags" Target="../tags/tag188.xml"/><Relationship Id="rId130" Type="http://schemas.openxmlformats.org/officeDocument/2006/relationships/tags" Target="../tags/tag232.xml"/><Relationship Id="rId135" Type="http://schemas.openxmlformats.org/officeDocument/2006/relationships/tags" Target="../tags/tag237.xml"/><Relationship Id="rId151" Type="http://schemas.openxmlformats.org/officeDocument/2006/relationships/tags" Target="../tags/tag253.xml"/><Relationship Id="rId156" Type="http://schemas.openxmlformats.org/officeDocument/2006/relationships/tags" Target="../tags/tag258.xml"/><Relationship Id="rId177" Type="http://schemas.openxmlformats.org/officeDocument/2006/relationships/tags" Target="../tags/tag279.xml"/><Relationship Id="rId198" Type="http://schemas.openxmlformats.org/officeDocument/2006/relationships/oleObject" Target="../embeddings/oleObject9.bin"/><Relationship Id="rId172" Type="http://schemas.openxmlformats.org/officeDocument/2006/relationships/tags" Target="../tags/tag274.xml"/><Relationship Id="rId193" Type="http://schemas.openxmlformats.org/officeDocument/2006/relationships/tags" Target="../tags/tag295.xml"/><Relationship Id="rId13" Type="http://schemas.openxmlformats.org/officeDocument/2006/relationships/tags" Target="../tags/tag115.xml"/><Relationship Id="rId18" Type="http://schemas.openxmlformats.org/officeDocument/2006/relationships/tags" Target="../tags/tag120.xml"/><Relationship Id="rId39" Type="http://schemas.openxmlformats.org/officeDocument/2006/relationships/tags" Target="../tags/tag141.xml"/><Relationship Id="rId109" Type="http://schemas.openxmlformats.org/officeDocument/2006/relationships/tags" Target="../tags/tag211.xml"/><Relationship Id="rId34" Type="http://schemas.openxmlformats.org/officeDocument/2006/relationships/tags" Target="../tags/tag136.xml"/><Relationship Id="rId50" Type="http://schemas.openxmlformats.org/officeDocument/2006/relationships/tags" Target="../tags/tag152.xml"/><Relationship Id="rId55" Type="http://schemas.openxmlformats.org/officeDocument/2006/relationships/tags" Target="../tags/tag157.xml"/><Relationship Id="rId76" Type="http://schemas.openxmlformats.org/officeDocument/2006/relationships/tags" Target="../tags/tag178.xml"/><Relationship Id="rId97" Type="http://schemas.openxmlformats.org/officeDocument/2006/relationships/tags" Target="../tags/tag199.xml"/><Relationship Id="rId104" Type="http://schemas.openxmlformats.org/officeDocument/2006/relationships/tags" Target="../tags/tag206.xml"/><Relationship Id="rId120" Type="http://schemas.openxmlformats.org/officeDocument/2006/relationships/tags" Target="../tags/tag222.xml"/><Relationship Id="rId125" Type="http://schemas.openxmlformats.org/officeDocument/2006/relationships/tags" Target="../tags/tag227.xml"/><Relationship Id="rId141" Type="http://schemas.openxmlformats.org/officeDocument/2006/relationships/tags" Target="../tags/tag243.xml"/><Relationship Id="rId146" Type="http://schemas.openxmlformats.org/officeDocument/2006/relationships/tags" Target="../tags/tag248.xml"/><Relationship Id="rId167" Type="http://schemas.openxmlformats.org/officeDocument/2006/relationships/tags" Target="../tags/tag269.xml"/><Relationship Id="rId188" Type="http://schemas.openxmlformats.org/officeDocument/2006/relationships/tags" Target="../tags/tag290.xml"/><Relationship Id="rId7" Type="http://schemas.openxmlformats.org/officeDocument/2006/relationships/tags" Target="../tags/tag109.xml"/><Relationship Id="rId71" Type="http://schemas.openxmlformats.org/officeDocument/2006/relationships/tags" Target="../tags/tag173.xml"/><Relationship Id="rId92" Type="http://schemas.openxmlformats.org/officeDocument/2006/relationships/tags" Target="../tags/tag194.xml"/><Relationship Id="rId162" Type="http://schemas.openxmlformats.org/officeDocument/2006/relationships/tags" Target="../tags/tag264.xml"/><Relationship Id="rId183" Type="http://schemas.openxmlformats.org/officeDocument/2006/relationships/tags" Target="../tags/tag285.xml"/><Relationship Id="rId2" Type="http://schemas.openxmlformats.org/officeDocument/2006/relationships/tags" Target="../tags/tag104.xml"/><Relationship Id="rId29" Type="http://schemas.openxmlformats.org/officeDocument/2006/relationships/tags" Target="../tags/tag131.xml"/><Relationship Id="rId24" Type="http://schemas.openxmlformats.org/officeDocument/2006/relationships/tags" Target="../tags/tag126.xml"/><Relationship Id="rId40" Type="http://schemas.openxmlformats.org/officeDocument/2006/relationships/tags" Target="../tags/tag142.xml"/><Relationship Id="rId45" Type="http://schemas.openxmlformats.org/officeDocument/2006/relationships/tags" Target="../tags/tag147.xml"/><Relationship Id="rId66" Type="http://schemas.openxmlformats.org/officeDocument/2006/relationships/tags" Target="../tags/tag168.xml"/><Relationship Id="rId87" Type="http://schemas.openxmlformats.org/officeDocument/2006/relationships/tags" Target="../tags/tag189.xml"/><Relationship Id="rId110" Type="http://schemas.openxmlformats.org/officeDocument/2006/relationships/tags" Target="../tags/tag212.xml"/><Relationship Id="rId115" Type="http://schemas.openxmlformats.org/officeDocument/2006/relationships/tags" Target="../tags/tag217.xml"/><Relationship Id="rId131" Type="http://schemas.openxmlformats.org/officeDocument/2006/relationships/tags" Target="../tags/tag233.xml"/><Relationship Id="rId136" Type="http://schemas.openxmlformats.org/officeDocument/2006/relationships/tags" Target="../tags/tag238.xml"/><Relationship Id="rId157" Type="http://schemas.openxmlformats.org/officeDocument/2006/relationships/tags" Target="../tags/tag259.xml"/><Relationship Id="rId178" Type="http://schemas.openxmlformats.org/officeDocument/2006/relationships/tags" Target="../tags/tag280.xml"/><Relationship Id="rId61" Type="http://schemas.openxmlformats.org/officeDocument/2006/relationships/tags" Target="../tags/tag163.xml"/><Relationship Id="rId82" Type="http://schemas.openxmlformats.org/officeDocument/2006/relationships/tags" Target="../tags/tag184.xml"/><Relationship Id="rId152" Type="http://schemas.openxmlformats.org/officeDocument/2006/relationships/tags" Target="../tags/tag254.xml"/><Relationship Id="rId173" Type="http://schemas.openxmlformats.org/officeDocument/2006/relationships/tags" Target="../tags/tag275.xml"/><Relationship Id="rId194" Type="http://schemas.openxmlformats.org/officeDocument/2006/relationships/tags" Target="../tags/tag296.xml"/><Relationship Id="rId199" Type="http://schemas.openxmlformats.org/officeDocument/2006/relationships/image" Target="../media/image9.png"/><Relationship Id="rId19" Type="http://schemas.openxmlformats.org/officeDocument/2006/relationships/tags" Target="../tags/tag121.xml"/><Relationship Id="rId14" Type="http://schemas.openxmlformats.org/officeDocument/2006/relationships/tags" Target="../tags/tag116.xml"/><Relationship Id="rId30" Type="http://schemas.openxmlformats.org/officeDocument/2006/relationships/tags" Target="../tags/tag132.xml"/><Relationship Id="rId35" Type="http://schemas.openxmlformats.org/officeDocument/2006/relationships/tags" Target="../tags/tag137.xml"/><Relationship Id="rId56" Type="http://schemas.openxmlformats.org/officeDocument/2006/relationships/tags" Target="../tags/tag158.xml"/><Relationship Id="rId77" Type="http://schemas.openxmlformats.org/officeDocument/2006/relationships/tags" Target="../tags/tag179.xml"/><Relationship Id="rId100" Type="http://schemas.openxmlformats.org/officeDocument/2006/relationships/tags" Target="../tags/tag202.xml"/><Relationship Id="rId105" Type="http://schemas.openxmlformats.org/officeDocument/2006/relationships/tags" Target="../tags/tag207.xml"/><Relationship Id="rId126" Type="http://schemas.openxmlformats.org/officeDocument/2006/relationships/tags" Target="../tags/tag228.xml"/><Relationship Id="rId147" Type="http://schemas.openxmlformats.org/officeDocument/2006/relationships/tags" Target="../tags/tag249.xml"/><Relationship Id="rId168" Type="http://schemas.openxmlformats.org/officeDocument/2006/relationships/tags" Target="../tags/tag270.xml"/><Relationship Id="rId8" Type="http://schemas.openxmlformats.org/officeDocument/2006/relationships/tags" Target="../tags/tag110.xml"/><Relationship Id="rId51" Type="http://schemas.openxmlformats.org/officeDocument/2006/relationships/tags" Target="../tags/tag153.xml"/><Relationship Id="rId72" Type="http://schemas.openxmlformats.org/officeDocument/2006/relationships/tags" Target="../tags/tag174.xml"/><Relationship Id="rId93" Type="http://schemas.openxmlformats.org/officeDocument/2006/relationships/tags" Target="../tags/tag195.xml"/><Relationship Id="rId98" Type="http://schemas.openxmlformats.org/officeDocument/2006/relationships/tags" Target="../tags/tag200.xml"/><Relationship Id="rId121" Type="http://schemas.openxmlformats.org/officeDocument/2006/relationships/tags" Target="../tags/tag223.xml"/><Relationship Id="rId142" Type="http://schemas.openxmlformats.org/officeDocument/2006/relationships/tags" Target="../tags/tag244.xml"/><Relationship Id="rId163" Type="http://schemas.openxmlformats.org/officeDocument/2006/relationships/tags" Target="../tags/tag265.xml"/><Relationship Id="rId184" Type="http://schemas.openxmlformats.org/officeDocument/2006/relationships/tags" Target="../tags/tag286.xml"/><Relationship Id="rId189" Type="http://schemas.openxmlformats.org/officeDocument/2006/relationships/tags" Target="../tags/tag291.xml"/><Relationship Id="rId3" Type="http://schemas.openxmlformats.org/officeDocument/2006/relationships/tags" Target="../tags/tag105.xml"/><Relationship Id="rId25" Type="http://schemas.openxmlformats.org/officeDocument/2006/relationships/tags" Target="../tags/tag127.xml"/><Relationship Id="rId46" Type="http://schemas.openxmlformats.org/officeDocument/2006/relationships/tags" Target="../tags/tag148.xml"/><Relationship Id="rId67" Type="http://schemas.openxmlformats.org/officeDocument/2006/relationships/tags" Target="../tags/tag169.xml"/><Relationship Id="rId116" Type="http://schemas.openxmlformats.org/officeDocument/2006/relationships/tags" Target="../tags/tag218.xml"/><Relationship Id="rId137" Type="http://schemas.openxmlformats.org/officeDocument/2006/relationships/tags" Target="../tags/tag239.xml"/><Relationship Id="rId158" Type="http://schemas.openxmlformats.org/officeDocument/2006/relationships/tags" Target="../tags/tag260.xml"/><Relationship Id="rId20" Type="http://schemas.openxmlformats.org/officeDocument/2006/relationships/tags" Target="../tags/tag122.xml"/><Relationship Id="rId41" Type="http://schemas.openxmlformats.org/officeDocument/2006/relationships/tags" Target="../tags/tag143.xml"/><Relationship Id="rId62" Type="http://schemas.openxmlformats.org/officeDocument/2006/relationships/tags" Target="../tags/tag164.xml"/><Relationship Id="rId83" Type="http://schemas.openxmlformats.org/officeDocument/2006/relationships/tags" Target="../tags/tag185.xml"/><Relationship Id="rId88" Type="http://schemas.openxmlformats.org/officeDocument/2006/relationships/tags" Target="../tags/tag190.xml"/><Relationship Id="rId111" Type="http://schemas.openxmlformats.org/officeDocument/2006/relationships/tags" Target="../tags/tag213.xml"/><Relationship Id="rId132" Type="http://schemas.openxmlformats.org/officeDocument/2006/relationships/tags" Target="../tags/tag234.xml"/><Relationship Id="rId153" Type="http://schemas.openxmlformats.org/officeDocument/2006/relationships/tags" Target="../tags/tag255.xml"/><Relationship Id="rId174" Type="http://schemas.openxmlformats.org/officeDocument/2006/relationships/tags" Target="../tags/tag276.xml"/><Relationship Id="rId179" Type="http://schemas.openxmlformats.org/officeDocument/2006/relationships/tags" Target="../tags/tag281.xml"/><Relationship Id="rId195" Type="http://schemas.openxmlformats.org/officeDocument/2006/relationships/slideLayout" Target="../slideLayouts/slideLayout3.xml"/><Relationship Id="rId190" Type="http://schemas.openxmlformats.org/officeDocument/2006/relationships/tags" Target="../tags/tag292.xml"/><Relationship Id="rId15" Type="http://schemas.openxmlformats.org/officeDocument/2006/relationships/tags" Target="../tags/tag117.xml"/><Relationship Id="rId36" Type="http://schemas.openxmlformats.org/officeDocument/2006/relationships/tags" Target="../tags/tag138.xml"/><Relationship Id="rId57" Type="http://schemas.openxmlformats.org/officeDocument/2006/relationships/tags" Target="../tags/tag159.xml"/><Relationship Id="rId106" Type="http://schemas.openxmlformats.org/officeDocument/2006/relationships/tags" Target="../tags/tag208.xml"/><Relationship Id="rId127" Type="http://schemas.openxmlformats.org/officeDocument/2006/relationships/tags" Target="../tags/tag229.xml"/><Relationship Id="rId10" Type="http://schemas.openxmlformats.org/officeDocument/2006/relationships/tags" Target="../tags/tag112.xml"/><Relationship Id="rId31" Type="http://schemas.openxmlformats.org/officeDocument/2006/relationships/tags" Target="../tags/tag133.xml"/><Relationship Id="rId52" Type="http://schemas.openxmlformats.org/officeDocument/2006/relationships/tags" Target="../tags/tag154.xml"/><Relationship Id="rId73" Type="http://schemas.openxmlformats.org/officeDocument/2006/relationships/tags" Target="../tags/tag175.xml"/><Relationship Id="rId78" Type="http://schemas.openxmlformats.org/officeDocument/2006/relationships/tags" Target="../tags/tag180.xml"/><Relationship Id="rId94" Type="http://schemas.openxmlformats.org/officeDocument/2006/relationships/tags" Target="../tags/tag196.xml"/><Relationship Id="rId99" Type="http://schemas.openxmlformats.org/officeDocument/2006/relationships/tags" Target="../tags/tag201.xml"/><Relationship Id="rId101" Type="http://schemas.openxmlformats.org/officeDocument/2006/relationships/tags" Target="../tags/tag203.xml"/><Relationship Id="rId122" Type="http://schemas.openxmlformats.org/officeDocument/2006/relationships/tags" Target="../tags/tag224.xml"/><Relationship Id="rId143" Type="http://schemas.openxmlformats.org/officeDocument/2006/relationships/tags" Target="../tags/tag245.xml"/><Relationship Id="rId148" Type="http://schemas.openxmlformats.org/officeDocument/2006/relationships/tags" Target="../tags/tag250.xml"/><Relationship Id="rId164" Type="http://schemas.openxmlformats.org/officeDocument/2006/relationships/tags" Target="../tags/tag266.xml"/><Relationship Id="rId169" Type="http://schemas.openxmlformats.org/officeDocument/2006/relationships/tags" Target="../tags/tag271.xml"/><Relationship Id="rId185" Type="http://schemas.openxmlformats.org/officeDocument/2006/relationships/tags" Target="../tags/tag287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80" Type="http://schemas.openxmlformats.org/officeDocument/2006/relationships/tags" Target="../tags/tag282.xml"/><Relationship Id="rId26" Type="http://schemas.openxmlformats.org/officeDocument/2006/relationships/tags" Target="../tags/tag128.xml"/><Relationship Id="rId47" Type="http://schemas.openxmlformats.org/officeDocument/2006/relationships/tags" Target="../tags/tag149.xml"/><Relationship Id="rId68" Type="http://schemas.openxmlformats.org/officeDocument/2006/relationships/tags" Target="../tags/tag170.xml"/><Relationship Id="rId89" Type="http://schemas.openxmlformats.org/officeDocument/2006/relationships/tags" Target="../tags/tag191.xml"/><Relationship Id="rId112" Type="http://schemas.openxmlformats.org/officeDocument/2006/relationships/tags" Target="../tags/tag214.xml"/><Relationship Id="rId133" Type="http://schemas.openxmlformats.org/officeDocument/2006/relationships/tags" Target="../tags/tag235.xml"/><Relationship Id="rId154" Type="http://schemas.openxmlformats.org/officeDocument/2006/relationships/tags" Target="../tags/tag256.xml"/><Relationship Id="rId175" Type="http://schemas.openxmlformats.org/officeDocument/2006/relationships/tags" Target="../tags/tag277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321.xml"/><Relationship Id="rId21" Type="http://schemas.openxmlformats.org/officeDocument/2006/relationships/tags" Target="../tags/tag316.xml"/><Relationship Id="rId42" Type="http://schemas.openxmlformats.org/officeDocument/2006/relationships/tags" Target="../tags/tag337.xml"/><Relationship Id="rId47" Type="http://schemas.openxmlformats.org/officeDocument/2006/relationships/tags" Target="../tags/tag342.xml"/><Relationship Id="rId63" Type="http://schemas.openxmlformats.org/officeDocument/2006/relationships/tags" Target="../tags/tag358.xml"/><Relationship Id="rId68" Type="http://schemas.openxmlformats.org/officeDocument/2006/relationships/tags" Target="../tags/tag363.xml"/><Relationship Id="rId84" Type="http://schemas.openxmlformats.org/officeDocument/2006/relationships/tags" Target="../tags/tag379.xml"/><Relationship Id="rId89" Type="http://schemas.openxmlformats.org/officeDocument/2006/relationships/tags" Target="../tags/tag384.xml"/><Relationship Id="rId112" Type="http://schemas.openxmlformats.org/officeDocument/2006/relationships/tags" Target="../tags/tag407.xml"/><Relationship Id="rId16" Type="http://schemas.openxmlformats.org/officeDocument/2006/relationships/tags" Target="../tags/tag311.xml"/><Relationship Id="rId107" Type="http://schemas.openxmlformats.org/officeDocument/2006/relationships/tags" Target="../tags/tag402.xml"/><Relationship Id="rId11" Type="http://schemas.openxmlformats.org/officeDocument/2006/relationships/tags" Target="../tags/tag306.xml"/><Relationship Id="rId24" Type="http://schemas.openxmlformats.org/officeDocument/2006/relationships/tags" Target="../tags/tag319.xml"/><Relationship Id="rId32" Type="http://schemas.openxmlformats.org/officeDocument/2006/relationships/tags" Target="../tags/tag327.xml"/><Relationship Id="rId37" Type="http://schemas.openxmlformats.org/officeDocument/2006/relationships/tags" Target="../tags/tag332.xml"/><Relationship Id="rId40" Type="http://schemas.openxmlformats.org/officeDocument/2006/relationships/tags" Target="../tags/tag335.xml"/><Relationship Id="rId45" Type="http://schemas.openxmlformats.org/officeDocument/2006/relationships/tags" Target="../tags/tag340.xml"/><Relationship Id="rId53" Type="http://schemas.openxmlformats.org/officeDocument/2006/relationships/tags" Target="../tags/tag348.xml"/><Relationship Id="rId58" Type="http://schemas.openxmlformats.org/officeDocument/2006/relationships/tags" Target="../tags/tag353.xml"/><Relationship Id="rId66" Type="http://schemas.openxmlformats.org/officeDocument/2006/relationships/tags" Target="../tags/tag361.xml"/><Relationship Id="rId74" Type="http://schemas.openxmlformats.org/officeDocument/2006/relationships/tags" Target="../tags/tag369.xml"/><Relationship Id="rId79" Type="http://schemas.openxmlformats.org/officeDocument/2006/relationships/tags" Target="../tags/tag374.xml"/><Relationship Id="rId87" Type="http://schemas.openxmlformats.org/officeDocument/2006/relationships/tags" Target="../tags/tag382.xml"/><Relationship Id="rId102" Type="http://schemas.openxmlformats.org/officeDocument/2006/relationships/tags" Target="../tags/tag397.xml"/><Relationship Id="rId110" Type="http://schemas.openxmlformats.org/officeDocument/2006/relationships/tags" Target="../tags/tag405.xml"/><Relationship Id="rId115" Type="http://schemas.openxmlformats.org/officeDocument/2006/relationships/image" Target="../media/image8.emf"/><Relationship Id="rId5" Type="http://schemas.openxmlformats.org/officeDocument/2006/relationships/tags" Target="../tags/tag300.xml"/><Relationship Id="rId61" Type="http://schemas.openxmlformats.org/officeDocument/2006/relationships/tags" Target="../tags/tag356.xml"/><Relationship Id="rId82" Type="http://schemas.openxmlformats.org/officeDocument/2006/relationships/tags" Target="../tags/tag377.xml"/><Relationship Id="rId90" Type="http://schemas.openxmlformats.org/officeDocument/2006/relationships/tags" Target="../tags/tag385.xml"/><Relationship Id="rId95" Type="http://schemas.openxmlformats.org/officeDocument/2006/relationships/tags" Target="../tags/tag390.xml"/><Relationship Id="rId19" Type="http://schemas.openxmlformats.org/officeDocument/2006/relationships/tags" Target="../tags/tag314.xml"/><Relationship Id="rId14" Type="http://schemas.openxmlformats.org/officeDocument/2006/relationships/tags" Target="../tags/tag309.xml"/><Relationship Id="rId22" Type="http://schemas.openxmlformats.org/officeDocument/2006/relationships/tags" Target="../tags/tag317.xml"/><Relationship Id="rId27" Type="http://schemas.openxmlformats.org/officeDocument/2006/relationships/tags" Target="../tags/tag322.xml"/><Relationship Id="rId30" Type="http://schemas.openxmlformats.org/officeDocument/2006/relationships/tags" Target="../tags/tag325.xml"/><Relationship Id="rId35" Type="http://schemas.openxmlformats.org/officeDocument/2006/relationships/tags" Target="../tags/tag330.xml"/><Relationship Id="rId43" Type="http://schemas.openxmlformats.org/officeDocument/2006/relationships/tags" Target="../tags/tag338.xml"/><Relationship Id="rId48" Type="http://schemas.openxmlformats.org/officeDocument/2006/relationships/tags" Target="../tags/tag343.xml"/><Relationship Id="rId56" Type="http://schemas.openxmlformats.org/officeDocument/2006/relationships/tags" Target="../tags/tag351.xml"/><Relationship Id="rId64" Type="http://schemas.openxmlformats.org/officeDocument/2006/relationships/tags" Target="../tags/tag359.xml"/><Relationship Id="rId69" Type="http://schemas.openxmlformats.org/officeDocument/2006/relationships/tags" Target="../tags/tag364.xml"/><Relationship Id="rId77" Type="http://schemas.openxmlformats.org/officeDocument/2006/relationships/tags" Target="../tags/tag372.xml"/><Relationship Id="rId100" Type="http://schemas.openxmlformats.org/officeDocument/2006/relationships/tags" Target="../tags/tag395.xml"/><Relationship Id="rId105" Type="http://schemas.openxmlformats.org/officeDocument/2006/relationships/tags" Target="../tags/tag400.xml"/><Relationship Id="rId113" Type="http://schemas.openxmlformats.org/officeDocument/2006/relationships/slideLayout" Target="../slideLayouts/slideLayout2.xml"/><Relationship Id="rId8" Type="http://schemas.openxmlformats.org/officeDocument/2006/relationships/tags" Target="../tags/tag303.xml"/><Relationship Id="rId51" Type="http://schemas.openxmlformats.org/officeDocument/2006/relationships/tags" Target="../tags/tag346.xml"/><Relationship Id="rId72" Type="http://schemas.openxmlformats.org/officeDocument/2006/relationships/tags" Target="../tags/tag367.xml"/><Relationship Id="rId80" Type="http://schemas.openxmlformats.org/officeDocument/2006/relationships/tags" Target="../tags/tag375.xml"/><Relationship Id="rId85" Type="http://schemas.openxmlformats.org/officeDocument/2006/relationships/tags" Target="../tags/tag380.xml"/><Relationship Id="rId93" Type="http://schemas.openxmlformats.org/officeDocument/2006/relationships/tags" Target="../tags/tag388.xml"/><Relationship Id="rId98" Type="http://schemas.openxmlformats.org/officeDocument/2006/relationships/tags" Target="../tags/tag393.xml"/><Relationship Id="rId3" Type="http://schemas.openxmlformats.org/officeDocument/2006/relationships/tags" Target="../tags/tag298.xml"/><Relationship Id="rId12" Type="http://schemas.openxmlformats.org/officeDocument/2006/relationships/tags" Target="../tags/tag307.xml"/><Relationship Id="rId17" Type="http://schemas.openxmlformats.org/officeDocument/2006/relationships/tags" Target="../tags/tag312.xml"/><Relationship Id="rId25" Type="http://schemas.openxmlformats.org/officeDocument/2006/relationships/tags" Target="../tags/tag320.xml"/><Relationship Id="rId33" Type="http://schemas.openxmlformats.org/officeDocument/2006/relationships/tags" Target="../tags/tag328.xml"/><Relationship Id="rId38" Type="http://schemas.openxmlformats.org/officeDocument/2006/relationships/tags" Target="../tags/tag333.xml"/><Relationship Id="rId46" Type="http://schemas.openxmlformats.org/officeDocument/2006/relationships/tags" Target="../tags/tag341.xml"/><Relationship Id="rId59" Type="http://schemas.openxmlformats.org/officeDocument/2006/relationships/tags" Target="../tags/tag354.xml"/><Relationship Id="rId67" Type="http://schemas.openxmlformats.org/officeDocument/2006/relationships/tags" Target="../tags/tag362.xml"/><Relationship Id="rId103" Type="http://schemas.openxmlformats.org/officeDocument/2006/relationships/tags" Target="../tags/tag398.xml"/><Relationship Id="rId108" Type="http://schemas.openxmlformats.org/officeDocument/2006/relationships/tags" Target="../tags/tag403.xml"/><Relationship Id="rId116" Type="http://schemas.openxmlformats.org/officeDocument/2006/relationships/oleObject" Target="../embeddings/oleObject11.bin"/><Relationship Id="rId20" Type="http://schemas.openxmlformats.org/officeDocument/2006/relationships/tags" Target="../tags/tag315.xml"/><Relationship Id="rId41" Type="http://schemas.openxmlformats.org/officeDocument/2006/relationships/tags" Target="../tags/tag336.xml"/><Relationship Id="rId54" Type="http://schemas.openxmlformats.org/officeDocument/2006/relationships/tags" Target="../tags/tag349.xml"/><Relationship Id="rId62" Type="http://schemas.openxmlformats.org/officeDocument/2006/relationships/tags" Target="../tags/tag357.xml"/><Relationship Id="rId70" Type="http://schemas.openxmlformats.org/officeDocument/2006/relationships/tags" Target="../tags/tag365.xml"/><Relationship Id="rId75" Type="http://schemas.openxmlformats.org/officeDocument/2006/relationships/tags" Target="../tags/tag370.xml"/><Relationship Id="rId83" Type="http://schemas.openxmlformats.org/officeDocument/2006/relationships/tags" Target="../tags/tag378.xml"/><Relationship Id="rId88" Type="http://schemas.openxmlformats.org/officeDocument/2006/relationships/tags" Target="../tags/tag383.xml"/><Relationship Id="rId91" Type="http://schemas.openxmlformats.org/officeDocument/2006/relationships/tags" Target="../tags/tag386.xml"/><Relationship Id="rId96" Type="http://schemas.openxmlformats.org/officeDocument/2006/relationships/tags" Target="../tags/tag391.xml"/><Relationship Id="rId111" Type="http://schemas.openxmlformats.org/officeDocument/2006/relationships/tags" Target="../tags/tag406.xml"/><Relationship Id="rId1" Type="http://schemas.openxmlformats.org/officeDocument/2006/relationships/vmlDrawing" Target="../drawings/vmlDrawing6.vml"/><Relationship Id="rId6" Type="http://schemas.openxmlformats.org/officeDocument/2006/relationships/tags" Target="../tags/tag301.xml"/><Relationship Id="rId15" Type="http://schemas.openxmlformats.org/officeDocument/2006/relationships/tags" Target="../tags/tag310.xml"/><Relationship Id="rId23" Type="http://schemas.openxmlformats.org/officeDocument/2006/relationships/tags" Target="../tags/tag318.xml"/><Relationship Id="rId28" Type="http://schemas.openxmlformats.org/officeDocument/2006/relationships/tags" Target="../tags/tag323.xml"/><Relationship Id="rId36" Type="http://schemas.openxmlformats.org/officeDocument/2006/relationships/tags" Target="../tags/tag331.xml"/><Relationship Id="rId49" Type="http://schemas.openxmlformats.org/officeDocument/2006/relationships/tags" Target="../tags/tag344.xml"/><Relationship Id="rId57" Type="http://schemas.openxmlformats.org/officeDocument/2006/relationships/tags" Target="../tags/tag352.xml"/><Relationship Id="rId106" Type="http://schemas.openxmlformats.org/officeDocument/2006/relationships/tags" Target="../tags/tag401.xml"/><Relationship Id="rId114" Type="http://schemas.openxmlformats.org/officeDocument/2006/relationships/oleObject" Target="../embeddings/oleObject10.bin"/><Relationship Id="rId10" Type="http://schemas.openxmlformats.org/officeDocument/2006/relationships/tags" Target="../tags/tag305.xml"/><Relationship Id="rId31" Type="http://schemas.openxmlformats.org/officeDocument/2006/relationships/tags" Target="../tags/tag326.xml"/><Relationship Id="rId44" Type="http://schemas.openxmlformats.org/officeDocument/2006/relationships/tags" Target="../tags/tag339.xml"/><Relationship Id="rId52" Type="http://schemas.openxmlformats.org/officeDocument/2006/relationships/tags" Target="../tags/tag347.xml"/><Relationship Id="rId60" Type="http://schemas.openxmlformats.org/officeDocument/2006/relationships/tags" Target="../tags/tag355.xml"/><Relationship Id="rId65" Type="http://schemas.openxmlformats.org/officeDocument/2006/relationships/tags" Target="../tags/tag360.xml"/><Relationship Id="rId73" Type="http://schemas.openxmlformats.org/officeDocument/2006/relationships/tags" Target="../tags/tag368.xml"/><Relationship Id="rId78" Type="http://schemas.openxmlformats.org/officeDocument/2006/relationships/tags" Target="../tags/tag373.xml"/><Relationship Id="rId81" Type="http://schemas.openxmlformats.org/officeDocument/2006/relationships/tags" Target="../tags/tag376.xml"/><Relationship Id="rId86" Type="http://schemas.openxmlformats.org/officeDocument/2006/relationships/tags" Target="../tags/tag381.xml"/><Relationship Id="rId94" Type="http://schemas.openxmlformats.org/officeDocument/2006/relationships/tags" Target="../tags/tag389.xml"/><Relationship Id="rId99" Type="http://schemas.openxmlformats.org/officeDocument/2006/relationships/tags" Target="../tags/tag394.xml"/><Relationship Id="rId101" Type="http://schemas.openxmlformats.org/officeDocument/2006/relationships/tags" Target="../tags/tag396.xml"/><Relationship Id="rId4" Type="http://schemas.openxmlformats.org/officeDocument/2006/relationships/tags" Target="../tags/tag299.xml"/><Relationship Id="rId9" Type="http://schemas.openxmlformats.org/officeDocument/2006/relationships/tags" Target="../tags/tag304.xml"/><Relationship Id="rId13" Type="http://schemas.openxmlformats.org/officeDocument/2006/relationships/tags" Target="../tags/tag308.xml"/><Relationship Id="rId18" Type="http://schemas.openxmlformats.org/officeDocument/2006/relationships/tags" Target="../tags/tag313.xml"/><Relationship Id="rId39" Type="http://schemas.openxmlformats.org/officeDocument/2006/relationships/tags" Target="../tags/tag334.xml"/><Relationship Id="rId109" Type="http://schemas.openxmlformats.org/officeDocument/2006/relationships/tags" Target="../tags/tag404.xml"/><Relationship Id="rId34" Type="http://schemas.openxmlformats.org/officeDocument/2006/relationships/tags" Target="../tags/tag329.xml"/><Relationship Id="rId50" Type="http://schemas.openxmlformats.org/officeDocument/2006/relationships/tags" Target="../tags/tag345.xml"/><Relationship Id="rId55" Type="http://schemas.openxmlformats.org/officeDocument/2006/relationships/tags" Target="../tags/tag350.xml"/><Relationship Id="rId76" Type="http://schemas.openxmlformats.org/officeDocument/2006/relationships/tags" Target="../tags/tag371.xml"/><Relationship Id="rId97" Type="http://schemas.openxmlformats.org/officeDocument/2006/relationships/tags" Target="../tags/tag392.xml"/><Relationship Id="rId104" Type="http://schemas.openxmlformats.org/officeDocument/2006/relationships/tags" Target="../tags/tag399.xml"/><Relationship Id="rId7" Type="http://schemas.openxmlformats.org/officeDocument/2006/relationships/tags" Target="../tags/tag302.xml"/><Relationship Id="rId71" Type="http://schemas.openxmlformats.org/officeDocument/2006/relationships/tags" Target="../tags/tag366.xml"/><Relationship Id="rId92" Type="http://schemas.openxmlformats.org/officeDocument/2006/relationships/tags" Target="../tags/tag387.xml"/><Relationship Id="rId2" Type="http://schemas.openxmlformats.org/officeDocument/2006/relationships/tags" Target="../tags/tag297.xml"/><Relationship Id="rId29" Type="http://schemas.openxmlformats.org/officeDocument/2006/relationships/tags" Target="../tags/tag324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419.xml"/><Relationship Id="rId18" Type="http://schemas.openxmlformats.org/officeDocument/2006/relationships/tags" Target="../tags/tag424.xml"/><Relationship Id="rId26" Type="http://schemas.openxmlformats.org/officeDocument/2006/relationships/tags" Target="../tags/tag432.xml"/><Relationship Id="rId39" Type="http://schemas.openxmlformats.org/officeDocument/2006/relationships/tags" Target="../tags/tag445.xml"/><Relationship Id="rId21" Type="http://schemas.openxmlformats.org/officeDocument/2006/relationships/tags" Target="../tags/tag427.xml"/><Relationship Id="rId34" Type="http://schemas.openxmlformats.org/officeDocument/2006/relationships/tags" Target="../tags/tag440.xml"/><Relationship Id="rId42" Type="http://schemas.openxmlformats.org/officeDocument/2006/relationships/tags" Target="../tags/tag448.xml"/><Relationship Id="rId47" Type="http://schemas.openxmlformats.org/officeDocument/2006/relationships/tags" Target="../tags/tag453.xml"/><Relationship Id="rId50" Type="http://schemas.openxmlformats.org/officeDocument/2006/relationships/tags" Target="../tags/tag456.xml"/><Relationship Id="rId55" Type="http://schemas.openxmlformats.org/officeDocument/2006/relationships/tags" Target="../tags/tag461.xml"/><Relationship Id="rId63" Type="http://schemas.openxmlformats.org/officeDocument/2006/relationships/tags" Target="../tags/tag469.xml"/><Relationship Id="rId68" Type="http://schemas.openxmlformats.org/officeDocument/2006/relationships/tags" Target="../tags/tag474.xml"/><Relationship Id="rId76" Type="http://schemas.openxmlformats.org/officeDocument/2006/relationships/image" Target="../media/image9.png"/><Relationship Id="rId7" Type="http://schemas.openxmlformats.org/officeDocument/2006/relationships/tags" Target="../tags/tag413.xml"/><Relationship Id="rId71" Type="http://schemas.openxmlformats.org/officeDocument/2006/relationships/tags" Target="../tags/tag477.xml"/><Relationship Id="rId2" Type="http://schemas.openxmlformats.org/officeDocument/2006/relationships/tags" Target="../tags/tag408.xml"/><Relationship Id="rId16" Type="http://schemas.openxmlformats.org/officeDocument/2006/relationships/tags" Target="../tags/tag422.xml"/><Relationship Id="rId29" Type="http://schemas.openxmlformats.org/officeDocument/2006/relationships/tags" Target="../tags/tag435.xml"/><Relationship Id="rId11" Type="http://schemas.openxmlformats.org/officeDocument/2006/relationships/tags" Target="../tags/tag417.xml"/><Relationship Id="rId24" Type="http://schemas.openxmlformats.org/officeDocument/2006/relationships/tags" Target="../tags/tag430.xml"/><Relationship Id="rId32" Type="http://schemas.openxmlformats.org/officeDocument/2006/relationships/tags" Target="../tags/tag438.xml"/><Relationship Id="rId37" Type="http://schemas.openxmlformats.org/officeDocument/2006/relationships/tags" Target="../tags/tag443.xml"/><Relationship Id="rId40" Type="http://schemas.openxmlformats.org/officeDocument/2006/relationships/tags" Target="../tags/tag446.xml"/><Relationship Id="rId45" Type="http://schemas.openxmlformats.org/officeDocument/2006/relationships/tags" Target="../tags/tag451.xml"/><Relationship Id="rId53" Type="http://schemas.openxmlformats.org/officeDocument/2006/relationships/tags" Target="../tags/tag459.xml"/><Relationship Id="rId58" Type="http://schemas.openxmlformats.org/officeDocument/2006/relationships/tags" Target="../tags/tag464.xml"/><Relationship Id="rId66" Type="http://schemas.openxmlformats.org/officeDocument/2006/relationships/tags" Target="../tags/tag472.xml"/><Relationship Id="rId74" Type="http://schemas.openxmlformats.org/officeDocument/2006/relationships/slideLayout" Target="../slideLayouts/slideLayout3.xml"/><Relationship Id="rId5" Type="http://schemas.openxmlformats.org/officeDocument/2006/relationships/tags" Target="../tags/tag411.xml"/><Relationship Id="rId15" Type="http://schemas.openxmlformats.org/officeDocument/2006/relationships/tags" Target="../tags/tag421.xml"/><Relationship Id="rId23" Type="http://schemas.openxmlformats.org/officeDocument/2006/relationships/tags" Target="../tags/tag429.xml"/><Relationship Id="rId28" Type="http://schemas.openxmlformats.org/officeDocument/2006/relationships/tags" Target="../tags/tag434.xml"/><Relationship Id="rId36" Type="http://schemas.openxmlformats.org/officeDocument/2006/relationships/tags" Target="../tags/tag442.xml"/><Relationship Id="rId49" Type="http://schemas.openxmlformats.org/officeDocument/2006/relationships/tags" Target="../tags/tag455.xml"/><Relationship Id="rId57" Type="http://schemas.openxmlformats.org/officeDocument/2006/relationships/tags" Target="../tags/tag463.xml"/><Relationship Id="rId61" Type="http://schemas.openxmlformats.org/officeDocument/2006/relationships/tags" Target="../tags/tag467.xml"/><Relationship Id="rId10" Type="http://schemas.openxmlformats.org/officeDocument/2006/relationships/tags" Target="../tags/tag416.xml"/><Relationship Id="rId19" Type="http://schemas.openxmlformats.org/officeDocument/2006/relationships/tags" Target="../tags/tag425.xml"/><Relationship Id="rId31" Type="http://schemas.openxmlformats.org/officeDocument/2006/relationships/tags" Target="../tags/tag437.xml"/><Relationship Id="rId44" Type="http://schemas.openxmlformats.org/officeDocument/2006/relationships/tags" Target="../tags/tag450.xml"/><Relationship Id="rId52" Type="http://schemas.openxmlformats.org/officeDocument/2006/relationships/tags" Target="../tags/tag458.xml"/><Relationship Id="rId60" Type="http://schemas.openxmlformats.org/officeDocument/2006/relationships/tags" Target="../tags/tag466.xml"/><Relationship Id="rId65" Type="http://schemas.openxmlformats.org/officeDocument/2006/relationships/tags" Target="../tags/tag471.xml"/><Relationship Id="rId73" Type="http://schemas.openxmlformats.org/officeDocument/2006/relationships/tags" Target="../tags/tag479.xml"/><Relationship Id="rId78" Type="http://schemas.openxmlformats.org/officeDocument/2006/relationships/oleObject" Target="../embeddings/oleObject14.bin"/><Relationship Id="rId4" Type="http://schemas.openxmlformats.org/officeDocument/2006/relationships/tags" Target="../tags/tag410.xml"/><Relationship Id="rId9" Type="http://schemas.openxmlformats.org/officeDocument/2006/relationships/tags" Target="../tags/tag415.xml"/><Relationship Id="rId14" Type="http://schemas.openxmlformats.org/officeDocument/2006/relationships/tags" Target="../tags/tag420.xml"/><Relationship Id="rId22" Type="http://schemas.openxmlformats.org/officeDocument/2006/relationships/tags" Target="../tags/tag428.xml"/><Relationship Id="rId27" Type="http://schemas.openxmlformats.org/officeDocument/2006/relationships/tags" Target="../tags/tag433.xml"/><Relationship Id="rId30" Type="http://schemas.openxmlformats.org/officeDocument/2006/relationships/tags" Target="../tags/tag436.xml"/><Relationship Id="rId35" Type="http://schemas.openxmlformats.org/officeDocument/2006/relationships/tags" Target="../tags/tag441.xml"/><Relationship Id="rId43" Type="http://schemas.openxmlformats.org/officeDocument/2006/relationships/tags" Target="../tags/tag449.xml"/><Relationship Id="rId48" Type="http://schemas.openxmlformats.org/officeDocument/2006/relationships/tags" Target="../tags/tag454.xml"/><Relationship Id="rId56" Type="http://schemas.openxmlformats.org/officeDocument/2006/relationships/tags" Target="../tags/tag462.xml"/><Relationship Id="rId64" Type="http://schemas.openxmlformats.org/officeDocument/2006/relationships/tags" Target="../tags/tag470.xml"/><Relationship Id="rId69" Type="http://schemas.openxmlformats.org/officeDocument/2006/relationships/tags" Target="../tags/tag475.xml"/><Relationship Id="rId77" Type="http://schemas.openxmlformats.org/officeDocument/2006/relationships/oleObject" Target="../embeddings/oleObject13.bin"/><Relationship Id="rId8" Type="http://schemas.openxmlformats.org/officeDocument/2006/relationships/tags" Target="../tags/tag414.xml"/><Relationship Id="rId51" Type="http://schemas.openxmlformats.org/officeDocument/2006/relationships/tags" Target="../tags/tag457.xml"/><Relationship Id="rId72" Type="http://schemas.openxmlformats.org/officeDocument/2006/relationships/tags" Target="../tags/tag478.xml"/><Relationship Id="rId3" Type="http://schemas.openxmlformats.org/officeDocument/2006/relationships/tags" Target="../tags/tag409.xml"/><Relationship Id="rId12" Type="http://schemas.openxmlformats.org/officeDocument/2006/relationships/tags" Target="../tags/tag418.xml"/><Relationship Id="rId17" Type="http://schemas.openxmlformats.org/officeDocument/2006/relationships/tags" Target="../tags/tag423.xml"/><Relationship Id="rId25" Type="http://schemas.openxmlformats.org/officeDocument/2006/relationships/tags" Target="../tags/tag431.xml"/><Relationship Id="rId33" Type="http://schemas.openxmlformats.org/officeDocument/2006/relationships/tags" Target="../tags/tag439.xml"/><Relationship Id="rId38" Type="http://schemas.openxmlformats.org/officeDocument/2006/relationships/tags" Target="../tags/tag444.xml"/><Relationship Id="rId46" Type="http://schemas.openxmlformats.org/officeDocument/2006/relationships/tags" Target="../tags/tag452.xml"/><Relationship Id="rId59" Type="http://schemas.openxmlformats.org/officeDocument/2006/relationships/tags" Target="../tags/tag465.xml"/><Relationship Id="rId67" Type="http://schemas.openxmlformats.org/officeDocument/2006/relationships/tags" Target="../tags/tag473.xml"/><Relationship Id="rId20" Type="http://schemas.openxmlformats.org/officeDocument/2006/relationships/tags" Target="../tags/tag426.xml"/><Relationship Id="rId41" Type="http://schemas.openxmlformats.org/officeDocument/2006/relationships/tags" Target="../tags/tag447.xml"/><Relationship Id="rId54" Type="http://schemas.openxmlformats.org/officeDocument/2006/relationships/tags" Target="../tags/tag460.xml"/><Relationship Id="rId62" Type="http://schemas.openxmlformats.org/officeDocument/2006/relationships/tags" Target="../tags/tag468.xml"/><Relationship Id="rId70" Type="http://schemas.openxmlformats.org/officeDocument/2006/relationships/tags" Target="../tags/tag476.xml"/><Relationship Id="rId75" Type="http://schemas.openxmlformats.org/officeDocument/2006/relationships/oleObject" Target="../embeddings/oleObject12.bin"/><Relationship Id="rId1" Type="http://schemas.openxmlformats.org/officeDocument/2006/relationships/vmlDrawing" Target="../drawings/vmlDrawing7.vml"/><Relationship Id="rId6" Type="http://schemas.openxmlformats.org/officeDocument/2006/relationships/tags" Target="../tags/tag4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1.xml"/><Relationship Id="rId1" Type="http://schemas.openxmlformats.org/officeDocument/2006/relationships/tags" Target="../tags/tag480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493.xml"/><Relationship Id="rId18" Type="http://schemas.openxmlformats.org/officeDocument/2006/relationships/tags" Target="../tags/tag498.xml"/><Relationship Id="rId26" Type="http://schemas.openxmlformats.org/officeDocument/2006/relationships/tags" Target="../tags/tag506.xml"/><Relationship Id="rId39" Type="http://schemas.openxmlformats.org/officeDocument/2006/relationships/tags" Target="../tags/tag519.xml"/><Relationship Id="rId21" Type="http://schemas.openxmlformats.org/officeDocument/2006/relationships/tags" Target="../tags/tag501.xml"/><Relationship Id="rId34" Type="http://schemas.openxmlformats.org/officeDocument/2006/relationships/tags" Target="../tags/tag514.xml"/><Relationship Id="rId42" Type="http://schemas.openxmlformats.org/officeDocument/2006/relationships/tags" Target="../tags/tag522.xml"/><Relationship Id="rId47" Type="http://schemas.openxmlformats.org/officeDocument/2006/relationships/tags" Target="../tags/tag527.xml"/><Relationship Id="rId50" Type="http://schemas.openxmlformats.org/officeDocument/2006/relationships/tags" Target="../tags/tag530.xml"/><Relationship Id="rId55" Type="http://schemas.openxmlformats.org/officeDocument/2006/relationships/tags" Target="../tags/tag535.xml"/><Relationship Id="rId63" Type="http://schemas.openxmlformats.org/officeDocument/2006/relationships/tags" Target="../tags/tag543.xml"/><Relationship Id="rId68" Type="http://schemas.openxmlformats.org/officeDocument/2006/relationships/slideLayout" Target="../slideLayouts/slideLayout3.xml"/><Relationship Id="rId7" Type="http://schemas.openxmlformats.org/officeDocument/2006/relationships/tags" Target="../tags/tag487.xml"/><Relationship Id="rId71" Type="http://schemas.openxmlformats.org/officeDocument/2006/relationships/oleObject" Target="../embeddings/oleObject16.bin"/><Relationship Id="rId2" Type="http://schemas.openxmlformats.org/officeDocument/2006/relationships/tags" Target="../tags/tag482.xml"/><Relationship Id="rId16" Type="http://schemas.openxmlformats.org/officeDocument/2006/relationships/tags" Target="../tags/tag496.xml"/><Relationship Id="rId29" Type="http://schemas.openxmlformats.org/officeDocument/2006/relationships/tags" Target="../tags/tag509.xml"/><Relationship Id="rId1" Type="http://schemas.openxmlformats.org/officeDocument/2006/relationships/vmlDrawing" Target="../drawings/vmlDrawing8.vml"/><Relationship Id="rId6" Type="http://schemas.openxmlformats.org/officeDocument/2006/relationships/tags" Target="../tags/tag486.xml"/><Relationship Id="rId11" Type="http://schemas.openxmlformats.org/officeDocument/2006/relationships/tags" Target="../tags/tag491.xml"/><Relationship Id="rId24" Type="http://schemas.openxmlformats.org/officeDocument/2006/relationships/tags" Target="../tags/tag504.xml"/><Relationship Id="rId32" Type="http://schemas.openxmlformats.org/officeDocument/2006/relationships/tags" Target="../tags/tag512.xml"/><Relationship Id="rId37" Type="http://schemas.openxmlformats.org/officeDocument/2006/relationships/tags" Target="../tags/tag517.xml"/><Relationship Id="rId40" Type="http://schemas.openxmlformats.org/officeDocument/2006/relationships/tags" Target="../tags/tag520.xml"/><Relationship Id="rId45" Type="http://schemas.openxmlformats.org/officeDocument/2006/relationships/tags" Target="../tags/tag525.xml"/><Relationship Id="rId53" Type="http://schemas.openxmlformats.org/officeDocument/2006/relationships/tags" Target="../tags/tag533.xml"/><Relationship Id="rId58" Type="http://schemas.openxmlformats.org/officeDocument/2006/relationships/tags" Target="../tags/tag538.xml"/><Relationship Id="rId66" Type="http://schemas.openxmlformats.org/officeDocument/2006/relationships/tags" Target="../tags/tag546.xml"/><Relationship Id="rId5" Type="http://schemas.openxmlformats.org/officeDocument/2006/relationships/tags" Target="../tags/tag485.xml"/><Relationship Id="rId15" Type="http://schemas.openxmlformats.org/officeDocument/2006/relationships/tags" Target="../tags/tag495.xml"/><Relationship Id="rId23" Type="http://schemas.openxmlformats.org/officeDocument/2006/relationships/tags" Target="../tags/tag503.xml"/><Relationship Id="rId28" Type="http://schemas.openxmlformats.org/officeDocument/2006/relationships/tags" Target="../tags/tag508.xml"/><Relationship Id="rId36" Type="http://schemas.openxmlformats.org/officeDocument/2006/relationships/tags" Target="../tags/tag516.xml"/><Relationship Id="rId49" Type="http://schemas.openxmlformats.org/officeDocument/2006/relationships/tags" Target="../tags/tag529.xml"/><Relationship Id="rId57" Type="http://schemas.openxmlformats.org/officeDocument/2006/relationships/tags" Target="../tags/tag537.xml"/><Relationship Id="rId61" Type="http://schemas.openxmlformats.org/officeDocument/2006/relationships/tags" Target="../tags/tag541.xml"/><Relationship Id="rId10" Type="http://schemas.openxmlformats.org/officeDocument/2006/relationships/tags" Target="../tags/tag490.xml"/><Relationship Id="rId19" Type="http://schemas.openxmlformats.org/officeDocument/2006/relationships/tags" Target="../tags/tag499.xml"/><Relationship Id="rId31" Type="http://schemas.openxmlformats.org/officeDocument/2006/relationships/tags" Target="../tags/tag511.xml"/><Relationship Id="rId44" Type="http://schemas.openxmlformats.org/officeDocument/2006/relationships/tags" Target="../tags/tag524.xml"/><Relationship Id="rId52" Type="http://schemas.openxmlformats.org/officeDocument/2006/relationships/tags" Target="../tags/tag532.xml"/><Relationship Id="rId60" Type="http://schemas.openxmlformats.org/officeDocument/2006/relationships/tags" Target="../tags/tag540.xml"/><Relationship Id="rId65" Type="http://schemas.openxmlformats.org/officeDocument/2006/relationships/tags" Target="../tags/tag545.xml"/><Relationship Id="rId4" Type="http://schemas.openxmlformats.org/officeDocument/2006/relationships/tags" Target="../tags/tag484.xml"/><Relationship Id="rId9" Type="http://schemas.openxmlformats.org/officeDocument/2006/relationships/tags" Target="../tags/tag489.xml"/><Relationship Id="rId14" Type="http://schemas.openxmlformats.org/officeDocument/2006/relationships/tags" Target="../tags/tag494.xml"/><Relationship Id="rId22" Type="http://schemas.openxmlformats.org/officeDocument/2006/relationships/tags" Target="../tags/tag502.xml"/><Relationship Id="rId27" Type="http://schemas.openxmlformats.org/officeDocument/2006/relationships/tags" Target="../tags/tag507.xml"/><Relationship Id="rId30" Type="http://schemas.openxmlformats.org/officeDocument/2006/relationships/tags" Target="../tags/tag510.xml"/><Relationship Id="rId35" Type="http://schemas.openxmlformats.org/officeDocument/2006/relationships/tags" Target="../tags/tag515.xml"/><Relationship Id="rId43" Type="http://schemas.openxmlformats.org/officeDocument/2006/relationships/tags" Target="../tags/tag523.xml"/><Relationship Id="rId48" Type="http://schemas.openxmlformats.org/officeDocument/2006/relationships/tags" Target="../tags/tag528.xml"/><Relationship Id="rId56" Type="http://schemas.openxmlformats.org/officeDocument/2006/relationships/tags" Target="../tags/tag536.xml"/><Relationship Id="rId64" Type="http://schemas.openxmlformats.org/officeDocument/2006/relationships/tags" Target="../tags/tag544.xml"/><Relationship Id="rId69" Type="http://schemas.openxmlformats.org/officeDocument/2006/relationships/oleObject" Target="../embeddings/oleObject15.bin"/><Relationship Id="rId8" Type="http://schemas.openxmlformats.org/officeDocument/2006/relationships/tags" Target="../tags/tag488.xml"/><Relationship Id="rId51" Type="http://schemas.openxmlformats.org/officeDocument/2006/relationships/tags" Target="../tags/tag531.xml"/><Relationship Id="rId72" Type="http://schemas.openxmlformats.org/officeDocument/2006/relationships/oleObject" Target="../embeddings/oleObject17.bin"/><Relationship Id="rId3" Type="http://schemas.openxmlformats.org/officeDocument/2006/relationships/tags" Target="../tags/tag483.xml"/><Relationship Id="rId12" Type="http://schemas.openxmlformats.org/officeDocument/2006/relationships/tags" Target="../tags/tag492.xml"/><Relationship Id="rId17" Type="http://schemas.openxmlformats.org/officeDocument/2006/relationships/tags" Target="../tags/tag497.xml"/><Relationship Id="rId25" Type="http://schemas.openxmlformats.org/officeDocument/2006/relationships/tags" Target="../tags/tag505.xml"/><Relationship Id="rId33" Type="http://schemas.openxmlformats.org/officeDocument/2006/relationships/tags" Target="../tags/tag513.xml"/><Relationship Id="rId38" Type="http://schemas.openxmlformats.org/officeDocument/2006/relationships/tags" Target="../tags/tag518.xml"/><Relationship Id="rId46" Type="http://schemas.openxmlformats.org/officeDocument/2006/relationships/tags" Target="../tags/tag526.xml"/><Relationship Id="rId59" Type="http://schemas.openxmlformats.org/officeDocument/2006/relationships/tags" Target="../tags/tag539.xml"/><Relationship Id="rId67" Type="http://schemas.openxmlformats.org/officeDocument/2006/relationships/tags" Target="../tags/tag547.xml"/><Relationship Id="rId20" Type="http://schemas.openxmlformats.org/officeDocument/2006/relationships/tags" Target="../tags/tag500.xml"/><Relationship Id="rId41" Type="http://schemas.openxmlformats.org/officeDocument/2006/relationships/tags" Target="../tags/tag521.xml"/><Relationship Id="rId54" Type="http://schemas.openxmlformats.org/officeDocument/2006/relationships/tags" Target="../tags/tag534.xml"/><Relationship Id="rId62" Type="http://schemas.openxmlformats.org/officeDocument/2006/relationships/tags" Target="../tags/tag542.xml"/><Relationship Id="rId70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1" name="Object 17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81000" y="0"/>
          <a:ext cx="158750" cy="158750"/>
        </p:xfrm>
        <a:graphic>
          <a:graphicData uri="http://schemas.openxmlformats.org/presentationml/2006/ole">
            <p:oleObj spid="_x0000_s1041" name="think-cell Slide" r:id="rId46" imgW="360" imgH="360" progId="">
              <p:embed/>
            </p:oleObj>
          </a:graphicData>
        </a:graphic>
      </p:graphicFrame>
      <p:sp>
        <p:nvSpPr>
          <p:cNvPr id="6" name="Прямокутник 5" hidden="1"/>
          <p:cNvSpPr/>
          <p:nvPr>
            <p:custDataLst>
              <p:tags r:id="rId3"/>
            </p:custDataLst>
          </p:nvPr>
        </p:nvSpPr>
        <p:spPr bwMode="auto">
          <a:xfrm>
            <a:off x="381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uk-UA" sz="1000">
              <a:latin typeface="Calibri"/>
              <a:sym typeface="Calibri"/>
            </a:endParaRPr>
          </a:p>
        </p:txBody>
      </p:sp>
      <p:pic>
        <p:nvPicPr>
          <p:cNvPr id="1044" name="Picture 96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47"/>
          <a:srcRect/>
          <a:stretch>
            <a:fillRect/>
          </a:stretch>
        </p:blipFill>
        <p:spPr bwMode="auto">
          <a:xfrm>
            <a:off x="38100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кутник 19"/>
          <p:cNvSpPr/>
          <p:nvPr>
            <p:custDataLst>
              <p:tags r:id="rId5"/>
            </p:custDataLst>
          </p:nvPr>
        </p:nvSpPr>
        <p:spPr bwMode="auto">
          <a:xfrm>
            <a:off x="1682750" y="6664325"/>
            <a:ext cx="317500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endParaRPr lang="uk-UA" sz="1400" b="1" dirty="0">
              <a:solidFill>
                <a:srgbClr val="C00000"/>
              </a:solidFill>
              <a:ea typeface="ＭＳ Ｐゴシック"/>
              <a:sym typeface="Arial"/>
            </a:endParaRPr>
          </a:p>
        </p:txBody>
      </p:sp>
      <p:sp>
        <p:nvSpPr>
          <p:cNvPr id="21" name="Прямокутник 20"/>
          <p:cNvSpPr/>
          <p:nvPr>
            <p:custDataLst>
              <p:tags r:id="rId6"/>
            </p:custDataLst>
          </p:nvPr>
        </p:nvSpPr>
        <p:spPr bwMode="auto">
          <a:xfrm>
            <a:off x="434975" y="6310313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endParaRPr lang="uk-UA" sz="700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22" name="Прямокутник 21"/>
          <p:cNvSpPr/>
          <p:nvPr>
            <p:custDataLst>
              <p:tags r:id="rId7"/>
            </p:custDataLst>
          </p:nvPr>
        </p:nvSpPr>
        <p:spPr bwMode="auto">
          <a:xfrm>
            <a:off x="587375" y="6162675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endParaRPr lang="uk-UA" sz="700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25" name="Прямокутник 24"/>
          <p:cNvSpPr/>
          <p:nvPr>
            <p:custDataLst>
              <p:tags r:id="rId8"/>
            </p:custDataLst>
          </p:nvPr>
        </p:nvSpPr>
        <p:spPr>
          <a:xfrm>
            <a:off x="-3813175" y="1168400"/>
            <a:ext cx="392112" cy="3222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49" name="Rectangle 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81113" y="220663"/>
            <a:ext cx="82438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60" tIns="44633" rIns="89260" bIns="44633" anchor="ctr"/>
          <a:lstStyle/>
          <a:p>
            <a:pPr>
              <a:spcBef>
                <a:spcPct val="20000"/>
              </a:spcBef>
              <a:buFont typeface="Arial" charset="0"/>
              <a:buNone/>
              <a:tabLst>
                <a:tab pos="877888" algn="l"/>
              </a:tabLst>
            </a:pPr>
            <a:r>
              <a:rPr lang="ru-RU" sz="2800" b="1">
                <a:solidFill>
                  <a:srgbClr val="000000"/>
                </a:solidFill>
              </a:rPr>
              <a:t>Підготовка об'єктів соціально-культурного призначення станом на 01.09.2017</a:t>
            </a:r>
            <a:endParaRPr lang="uk-UA" sz="2800" b="1">
              <a:solidFill>
                <a:srgbClr val="000000"/>
              </a:solidFill>
            </a:endParaRPr>
          </a:p>
        </p:txBody>
      </p:sp>
      <p:pic>
        <p:nvPicPr>
          <p:cNvPr id="1050" name="Изображение 1" descr="minregion_logo_concept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8"/>
          <a:srcRect/>
          <a:stretch>
            <a:fillRect/>
          </a:stretch>
        </p:blipFill>
        <p:spPr bwMode="auto">
          <a:xfrm>
            <a:off x="636588" y="192088"/>
            <a:ext cx="6238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"/>
          <p:cNvSpPr/>
          <p:nvPr>
            <p:custDataLst>
              <p:tags r:id="rId11"/>
            </p:custDataLst>
          </p:nvPr>
        </p:nvSpPr>
        <p:spPr>
          <a:xfrm flipV="1">
            <a:off x="771525" y="1223963"/>
            <a:ext cx="8370888" cy="46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1052" name="Номер слайда 5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8991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71742EE-BF28-42BE-84B7-ADAFBA0F4B3B}" type="slidenum">
              <a:rPr lang="uk-UA" sz="1200">
                <a:solidFill>
                  <a:srgbClr val="898989"/>
                </a:solidFill>
              </a:rPr>
              <a:pPr algn="r"/>
              <a:t>1</a:t>
            </a:fld>
            <a:endParaRPr lang="uk-UA" sz="1200">
              <a:solidFill>
                <a:srgbClr val="898989"/>
              </a:solidFill>
            </a:endParaRPr>
          </a:p>
        </p:txBody>
      </p:sp>
      <p:graphicFrame>
        <p:nvGraphicFramePr>
          <p:cNvPr id="30" name="Таблиця 29"/>
          <p:cNvGraphicFramePr>
            <a:graphicFrameLocks noGrp="1"/>
          </p:cNvGraphicFramePr>
          <p:nvPr>
            <p:custDataLst>
              <p:tags r:id="rId13"/>
            </p:custDataLst>
          </p:nvPr>
        </p:nvGraphicFramePr>
        <p:xfrm>
          <a:off x="2936875" y="1952625"/>
          <a:ext cx="6348413" cy="43068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80121"/>
                <a:gridCol w="357801"/>
                <a:gridCol w="465595"/>
                <a:gridCol w="463726"/>
                <a:gridCol w="465595"/>
                <a:gridCol w="465595"/>
                <a:gridCol w="463726"/>
                <a:gridCol w="465595"/>
                <a:gridCol w="465595"/>
                <a:gridCol w="463726"/>
                <a:gridCol w="471205"/>
                <a:gridCol w="386227"/>
                <a:gridCol w="334722"/>
              </a:tblGrid>
              <a:tr h="143078">
                <a:tc rowSpan="3">
                  <a:txBody>
                    <a:bodyPr/>
                    <a:lstStyle/>
                    <a:p>
                      <a:pPr algn="ctr" fontAlgn="ctr"/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Всього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в тому числі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4307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школи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дитячі садки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лікарні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4307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>
                          <a:effectLst/>
                        </a:rPr>
                        <a:t>план</a:t>
                      </a:r>
                      <a:endParaRPr lang="uk-UA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факт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>
                          <a:effectLst/>
                        </a:rPr>
                        <a:t>%</a:t>
                      </a:r>
                      <a:endParaRPr lang="uk-UA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>
                          <a:effectLst/>
                        </a:rPr>
                        <a:t>план</a:t>
                      </a:r>
                      <a:endParaRPr lang="uk-UA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>
                          <a:effectLst/>
                        </a:rPr>
                        <a:t>факт</a:t>
                      </a:r>
                      <a:endParaRPr lang="uk-UA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>
                          <a:effectLst/>
                        </a:rPr>
                        <a:t>%</a:t>
                      </a:r>
                      <a:endParaRPr lang="uk-UA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план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факт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%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план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факт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%</a:t>
                      </a:r>
                      <a:endParaRPr lang="uk-UA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5" marR="6245" marT="6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9218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ВСЬОГО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36 533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93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м.Київ</a:t>
                      </a:r>
                      <a:endParaRPr lang="uk-UA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93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Тернопільська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93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Черкаська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Харківська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Чернівецька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Львівська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Луганська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Вінницька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Кіровоградська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Запорізька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Чернігівська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93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Хмельницька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Івано-Франківська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93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Миколаївська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Закарпатська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Житомирська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Київська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93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Полтавська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Волинська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Дніпропетровська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Донецька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Одеська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41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Рівненська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39" name="TextBox 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309813" y="1490663"/>
            <a:ext cx="6681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/>
              <a:t>Зведена інформація щодо підготовки об’єктів до опалювального сезону</a:t>
            </a:r>
          </a:p>
        </p:txBody>
      </p:sp>
      <p:graphicFrame>
        <p:nvGraphicFramePr>
          <p:cNvPr id="1042" name="Object 18"/>
          <p:cNvGraphicFramePr>
            <a:graphicFrameLocks/>
          </p:cNvGraphicFramePr>
          <p:nvPr>
            <p:custDataLst>
              <p:tags r:id="rId15"/>
            </p:custDataLst>
          </p:nvPr>
        </p:nvGraphicFramePr>
        <p:xfrm>
          <a:off x="415925" y="2560638"/>
          <a:ext cx="2619375" cy="3848100"/>
        </p:xfrm>
        <a:graphic>
          <a:graphicData uri="http://schemas.openxmlformats.org/presentationml/2006/ole">
            <p:oleObj spid="_x0000_s1042" name="Діаграма" r:id="rId49" imgW="2619479" imgH="3848040" progId="MSGraph.Chart.8">
              <p:embed followColorScheme="full"/>
            </p:oleObj>
          </a:graphicData>
        </a:graphic>
      </p:graphicFrame>
      <p:sp>
        <p:nvSpPr>
          <p:cNvPr id="45" name="Стрілка вправо 44"/>
          <p:cNvSpPr/>
          <p:nvPr>
            <p:custDataLst>
              <p:tags r:id="rId16"/>
            </p:custDataLst>
          </p:nvPr>
        </p:nvSpPr>
        <p:spPr bwMode="auto">
          <a:xfrm rot="16200000">
            <a:off x="552450" y="6343651"/>
            <a:ext cx="130175" cy="152400"/>
          </a:xfrm>
          <a:prstGeom prst="rightArrow">
            <a:avLst>
              <a:gd name="adj1" fmla="val 100000"/>
              <a:gd name="adj2" fmla="val 84545"/>
            </a:avLst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47" name="Пряма сполучна лінія 46"/>
          <p:cNvCxnSpPr/>
          <p:nvPr>
            <p:custDataLst>
              <p:tags r:id="rId17"/>
            </p:custDataLst>
          </p:nvPr>
        </p:nvCxnSpPr>
        <p:spPr bwMode="gray">
          <a:xfrm flipV="1">
            <a:off x="615950" y="2655888"/>
            <a:ext cx="0" cy="3648075"/>
          </a:xfrm>
          <a:prstGeom prst="line">
            <a:avLst/>
          </a:prstGeom>
          <a:ln w="19050">
            <a:solidFill>
              <a:srgbClr val="C30C3E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кутник 43"/>
          <p:cNvSpPr/>
          <p:nvPr>
            <p:custDataLst>
              <p:tags r:id="rId18"/>
            </p:custDataLst>
          </p:nvPr>
        </p:nvSpPr>
        <p:spPr bwMode="auto">
          <a:xfrm>
            <a:off x="457200" y="6534150"/>
            <a:ext cx="317500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fld id="{770F8F0E-A80D-4A3E-A7AA-8F173C5919FE}" type="datetime'''''''''''''''''''''''9''''''''''5'''''''''',6'''">
              <a:rPr lang="en-US" sz="1400" b="1">
                <a:solidFill>
                  <a:srgbClr val="FF0000"/>
                </a:solidFill>
              </a:rPr>
              <a:pPr algn="ctr">
                <a:defRPr/>
              </a:pPr>
              <a:t>95,6</a:t>
            </a:fld>
            <a:endParaRPr lang="uk-UA" sz="1400" b="1" dirty="0">
              <a:solidFill>
                <a:srgbClr val="FF0000"/>
              </a:solidFill>
              <a:latin typeface="Calibri"/>
              <a:sym typeface="Calibri"/>
            </a:endParaRPr>
          </a:p>
        </p:txBody>
      </p:sp>
      <p:sp useBgFill="1">
        <p:nvSpPr>
          <p:cNvPr id="102" name="Прямокутник 101"/>
          <p:cNvSpPr/>
          <p:nvPr>
            <p:custDataLst>
              <p:tags r:id="rId19"/>
            </p:custDataLst>
          </p:nvPr>
        </p:nvSpPr>
        <p:spPr bwMode="auto">
          <a:xfrm>
            <a:off x="1533525" y="6151563"/>
            <a:ext cx="327025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4F30F690-AE79-4E60-A3F5-A07D4A576A86}" type="datetime'''''''''1''''''''''0''''''''''0'',0''''''''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100,0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8" name="Прямокутник 77"/>
          <p:cNvSpPr/>
          <p:nvPr>
            <p:custDataLst>
              <p:tags r:id="rId20"/>
            </p:custDataLst>
          </p:nvPr>
        </p:nvSpPr>
        <p:spPr bwMode="auto">
          <a:xfrm>
            <a:off x="1876425" y="2646363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7036A5E5-D760-433C-8D35-78AB9886D96D}" type="datetime'''''7''''''''''''3'''''''''''''''''',''''''''''''''8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73,8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9" name="Прямокутник 78"/>
          <p:cNvSpPr/>
          <p:nvPr>
            <p:custDataLst>
              <p:tags r:id="rId21"/>
            </p:custDataLst>
          </p:nvPr>
        </p:nvSpPr>
        <p:spPr bwMode="auto">
          <a:xfrm>
            <a:off x="1800225" y="2794000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D84C0AEC-1044-4041-96BB-09DBEF8DE7D0}" type="datetime'''8''''''''''''''''''''0'''''',''''''''''''2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80,2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0" name="Прямокутник 79"/>
          <p:cNvSpPr/>
          <p:nvPr>
            <p:custDataLst>
              <p:tags r:id="rId22"/>
            </p:custDataLst>
          </p:nvPr>
        </p:nvSpPr>
        <p:spPr bwMode="auto">
          <a:xfrm>
            <a:off x="1771650" y="2941638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754B3423-F1FA-4DEA-B232-85F94144846A}" type="datetime'82,''''''''''''''''''''''''''''9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82,9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1" name="Прямокутник 80"/>
          <p:cNvSpPr/>
          <p:nvPr>
            <p:custDataLst>
              <p:tags r:id="rId23"/>
            </p:custDataLst>
          </p:nvPr>
        </p:nvSpPr>
        <p:spPr bwMode="auto">
          <a:xfrm>
            <a:off x="1662113" y="3084513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67708554-7050-4E01-97C4-44B41623A5A5}" type="datetime'''''''91'''''''''''''''''''''''''''''''',''''''''''9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91,9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2" name="Прямокутник 81"/>
          <p:cNvSpPr/>
          <p:nvPr>
            <p:custDataLst>
              <p:tags r:id="rId24"/>
            </p:custDataLst>
          </p:nvPr>
        </p:nvSpPr>
        <p:spPr bwMode="auto">
          <a:xfrm>
            <a:off x="1657350" y="3232150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FDD617DA-DD8E-4B89-B325-E054472857EC}" type="datetime'''''''''9''''''''''''''''''''''2'',''''''5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92,5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3" name="Прямокутник 82"/>
          <p:cNvSpPr/>
          <p:nvPr>
            <p:custDataLst>
              <p:tags r:id="rId25"/>
            </p:custDataLst>
          </p:nvPr>
        </p:nvSpPr>
        <p:spPr bwMode="auto">
          <a:xfrm>
            <a:off x="1652588" y="3379788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83186E39-E5CB-43D3-A1E1-BE9A52DBE532}" type="datetime'''9''2'''''''''''''''''''',''''''''''''''''''''''''''''''''6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92,6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4" name="Прямокутник 83"/>
          <p:cNvSpPr/>
          <p:nvPr>
            <p:custDataLst>
              <p:tags r:id="rId26"/>
            </p:custDataLst>
          </p:nvPr>
        </p:nvSpPr>
        <p:spPr bwMode="auto">
          <a:xfrm>
            <a:off x="1604963" y="3522663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D811A4E7-72A5-444A-8702-E2B09FAECEFA}" type="datetime'''''''''9''''6'''''''''''''''',''''8''''''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96,8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5" name="Прямокутник 84"/>
          <p:cNvSpPr/>
          <p:nvPr>
            <p:custDataLst>
              <p:tags r:id="rId27"/>
            </p:custDataLst>
          </p:nvPr>
        </p:nvSpPr>
        <p:spPr bwMode="auto">
          <a:xfrm>
            <a:off x="1600200" y="3670300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9BA8DF70-F278-4118-AF23-B335B2B19CEF}" type="datetime'''''''9''''''7,2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97,2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7" name="Прямокутник 86"/>
          <p:cNvSpPr/>
          <p:nvPr>
            <p:custDataLst>
              <p:tags r:id="rId28"/>
            </p:custDataLst>
          </p:nvPr>
        </p:nvSpPr>
        <p:spPr bwMode="auto">
          <a:xfrm>
            <a:off x="1581150" y="3960813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F6D758EE-327D-4FE7-81DD-205A9547CCCE}" type="datetime'''''''9''''''''''''''''''''''''''''''''''''''8,8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98,8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8" name="Прямокутник 87"/>
          <p:cNvSpPr/>
          <p:nvPr>
            <p:custDataLst>
              <p:tags r:id="rId29"/>
            </p:custDataLst>
          </p:nvPr>
        </p:nvSpPr>
        <p:spPr bwMode="auto">
          <a:xfrm>
            <a:off x="1576388" y="4108450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1AF6E1FA-A87B-4B1E-B2B9-FEEF7917DBAB}" type="datetime'''''''''9''''''''''9,''''''''0''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99,0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9" name="Прямокутник 88"/>
          <p:cNvSpPr/>
          <p:nvPr>
            <p:custDataLst>
              <p:tags r:id="rId30"/>
            </p:custDataLst>
          </p:nvPr>
        </p:nvSpPr>
        <p:spPr bwMode="auto">
          <a:xfrm>
            <a:off x="1576388" y="4256088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F25DD038-38FF-4319-AEA3-51A533788027}" type="datetime'''''''''''''''''''''''''99'',''''''''''''''''''''1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99,1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0" name="Прямокутник 89"/>
          <p:cNvSpPr/>
          <p:nvPr>
            <p:custDataLst>
              <p:tags r:id="rId31"/>
            </p:custDataLst>
          </p:nvPr>
        </p:nvSpPr>
        <p:spPr bwMode="auto">
          <a:xfrm>
            <a:off x="1576388" y="4398963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84D432D6-43B7-4453-A0A4-73BA29E4CDA5}" type="datetime'''''''''''''''''9''''''''''''9,''''2''''''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99,2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1" name="Прямокутник 90"/>
          <p:cNvSpPr/>
          <p:nvPr>
            <p:custDataLst>
              <p:tags r:id="rId32"/>
            </p:custDataLst>
          </p:nvPr>
        </p:nvSpPr>
        <p:spPr bwMode="auto">
          <a:xfrm>
            <a:off x="1576388" y="4541838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4A8CBEE1-D1C6-4853-B7C3-82116636B709}" type="datetime'9''''''''''9'''''''''''''''''''''',4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99,4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2" name="Прямокутник 91"/>
          <p:cNvSpPr/>
          <p:nvPr>
            <p:custDataLst>
              <p:tags r:id="rId33"/>
            </p:custDataLst>
          </p:nvPr>
        </p:nvSpPr>
        <p:spPr bwMode="auto">
          <a:xfrm>
            <a:off x="1571625" y="4689475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C9F6E8A4-38F4-4DB4-981D-E796B52DDD88}" type="datetime'''''9''''''9'''',''''''''''''''''''''''''4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99,4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4" name="Прямокутник 93"/>
          <p:cNvSpPr/>
          <p:nvPr>
            <p:custDataLst>
              <p:tags r:id="rId34"/>
            </p:custDataLst>
          </p:nvPr>
        </p:nvSpPr>
        <p:spPr bwMode="auto">
          <a:xfrm>
            <a:off x="1571625" y="4979988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21FCB573-BBE9-4D31-A56E-49D9DDED41A7}" type="datetime'''9''''''''''9'''''',''''''''''''''5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99,5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5" name="Прямокутник 94"/>
          <p:cNvSpPr/>
          <p:nvPr>
            <p:custDataLst>
              <p:tags r:id="rId35"/>
            </p:custDataLst>
          </p:nvPr>
        </p:nvSpPr>
        <p:spPr bwMode="auto">
          <a:xfrm>
            <a:off x="1566863" y="5127625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1C5A6A15-B31E-4423-80F1-7F01F18B3D66}" type="datetime'''''''''''9''''''''''''9'''''''''',''''8''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99,8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6" name="Прямокутник 95"/>
          <p:cNvSpPr/>
          <p:nvPr>
            <p:custDataLst>
              <p:tags r:id="rId36"/>
            </p:custDataLst>
          </p:nvPr>
        </p:nvSpPr>
        <p:spPr bwMode="auto">
          <a:xfrm>
            <a:off x="1566863" y="5275263"/>
            <a:ext cx="261937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CD079EFD-4549-4108-8C68-C5F5C61FC81E}" type="datetime'''''''''''''''''9''''9'''''''''''''',''''''''''''9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99,9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7" name="Прямокутник 96"/>
          <p:cNvSpPr/>
          <p:nvPr>
            <p:custDataLst>
              <p:tags r:id="rId37"/>
            </p:custDataLst>
          </p:nvPr>
        </p:nvSpPr>
        <p:spPr bwMode="auto">
          <a:xfrm>
            <a:off x="1533525" y="5418138"/>
            <a:ext cx="327025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DDCB297C-3781-41ED-86F9-4A177F4D9AEF}" type="datetime'''''''''1''''''''''''''''00'',''''''''''''0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100,0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8" name="Прямокутник 97"/>
          <p:cNvSpPr/>
          <p:nvPr>
            <p:custDataLst>
              <p:tags r:id="rId38"/>
            </p:custDataLst>
          </p:nvPr>
        </p:nvSpPr>
        <p:spPr bwMode="auto">
          <a:xfrm>
            <a:off x="1533525" y="5565775"/>
            <a:ext cx="327025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6247CD6C-C235-4BFD-AB56-6B5CCC53BFAC}" type="datetime'''''''''''''''''''1''0''''0'''',''''''''''''''''''''''''0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100,0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3" name="Прямокутник 92"/>
          <p:cNvSpPr/>
          <p:nvPr>
            <p:custDataLst>
              <p:tags r:id="rId39"/>
            </p:custDataLst>
          </p:nvPr>
        </p:nvSpPr>
        <p:spPr bwMode="auto">
          <a:xfrm>
            <a:off x="1571625" y="4837113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10CED0CA-B45F-45A8-B19C-16657EF9C1A9}" type="datetime'9''9'''''''''''''''''''''''''''''''''''''''''',5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99,5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86" name="Прямокутник 85"/>
          <p:cNvSpPr/>
          <p:nvPr>
            <p:custDataLst>
              <p:tags r:id="rId40"/>
            </p:custDataLst>
          </p:nvPr>
        </p:nvSpPr>
        <p:spPr bwMode="auto">
          <a:xfrm>
            <a:off x="1581150" y="3817938"/>
            <a:ext cx="261938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0F2931A2-1FCD-49A5-9E91-27A7EC5F6B2B}" type="datetime'''9''''''''''''''''8'''',''''''''''''''''8'">
              <a:rPr lang="en-US" sz="1000">
                <a:solidFill>
                  <a:schemeClr val="tx1"/>
                </a:solidFill>
              </a:rPr>
              <a:pPr algn="ctr">
                <a:defRPr/>
              </a:pPr>
              <a:t>98,8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99" name="Прямокутник 98"/>
          <p:cNvSpPr/>
          <p:nvPr>
            <p:custDataLst>
              <p:tags r:id="rId41"/>
            </p:custDataLst>
          </p:nvPr>
        </p:nvSpPr>
        <p:spPr bwMode="auto">
          <a:xfrm>
            <a:off x="1533525" y="5713413"/>
            <a:ext cx="327025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9D647C67-A599-43A2-B225-3D7BF22CE896}" type="datetime'1''00'''''',''''0''''''''''''''''''''''''''''''''''''''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100,0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100" name="Прямокутник 99"/>
          <p:cNvSpPr/>
          <p:nvPr>
            <p:custDataLst>
              <p:tags r:id="rId42"/>
            </p:custDataLst>
          </p:nvPr>
        </p:nvSpPr>
        <p:spPr bwMode="auto">
          <a:xfrm>
            <a:off x="1533525" y="5856288"/>
            <a:ext cx="327025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5AE0FC07-02FD-4158-A69D-FD7392327EC3}" type="datetime'''''''''''''''1''''''0''''''''0'''''''''',''''''''''''0'''''''">
              <a:rPr lang="en-US" sz="1000">
                <a:solidFill>
                  <a:schemeClr val="tx1"/>
                </a:solidFill>
              </a:rPr>
              <a:pPr algn="ctr">
                <a:defRPr/>
              </a:pPr>
              <a:t>100,0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101" name="Прямокутник 100"/>
          <p:cNvSpPr/>
          <p:nvPr>
            <p:custDataLst>
              <p:tags r:id="rId43"/>
            </p:custDataLst>
          </p:nvPr>
        </p:nvSpPr>
        <p:spPr bwMode="auto">
          <a:xfrm>
            <a:off x="1533525" y="6003925"/>
            <a:ext cx="327025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344B9C02-8780-4ED6-BDAF-D901008D928D}" type="datetime'''''''''1''''''0''''''''''''0'''''''',''''''''''''''''''0'">
              <a:rPr lang="en-US" sz="1000">
                <a:solidFill>
                  <a:schemeClr val="tx1"/>
                </a:solidFill>
              </a:rPr>
              <a:pPr algn="ctr">
                <a:defRPr/>
              </a:pPr>
              <a:t>100,0</a:t>
            </a:fld>
            <a:endParaRPr lang="uk-UA" sz="1000">
              <a:solidFill>
                <a:schemeClr val="tx1"/>
              </a:solidFill>
              <a:latin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241" name="Object 65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50241" name="think-cell Slide" r:id="rId29" imgW="360" imgH="360" progId="">
              <p:embed/>
            </p:oleObj>
          </a:graphicData>
        </a:graphic>
      </p:graphicFrame>
      <p:sp>
        <p:nvSpPr>
          <p:cNvPr id="9" name="Прямокутник 8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uk-UA" sz="1400">
              <a:ea typeface="ＭＳ Ｐゴシック"/>
              <a:sym typeface="Arial"/>
            </a:endParaRPr>
          </a:p>
        </p:txBody>
      </p:sp>
      <p:sp>
        <p:nvSpPr>
          <p:cNvPr id="50245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0288" y="333375"/>
            <a:ext cx="8461375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60" tIns="44633" rIns="89260" bIns="44633" anchor="ctr"/>
          <a:lstStyle/>
          <a:p>
            <a:pPr>
              <a:spcBef>
                <a:spcPct val="20000"/>
              </a:spcBef>
              <a:buFont typeface="Arial" charset="0"/>
              <a:buNone/>
              <a:tabLst>
                <a:tab pos="877888" algn="l"/>
              </a:tabLst>
            </a:pPr>
            <a:r>
              <a:rPr lang="uk-UA" b="1">
                <a:solidFill>
                  <a:srgbClr val="000000"/>
                </a:solidFill>
              </a:rPr>
              <a:t>Стан реалізації Закону 1730</a:t>
            </a:r>
          </a:p>
        </p:txBody>
      </p:sp>
      <p:pic>
        <p:nvPicPr>
          <p:cNvPr id="50246" name="Изображение 1" descr="minregion_logo_concept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0"/>
          <a:srcRect/>
          <a:stretch>
            <a:fillRect/>
          </a:stretch>
        </p:blipFill>
        <p:spPr bwMode="auto">
          <a:xfrm>
            <a:off x="276225" y="192088"/>
            <a:ext cx="6762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2"/>
          <p:cNvSpPr/>
          <p:nvPr>
            <p:custDataLst>
              <p:tags r:id="rId6"/>
            </p:custDataLst>
          </p:nvPr>
        </p:nvSpPr>
        <p:spPr>
          <a:xfrm flipV="1">
            <a:off x="422275" y="1079500"/>
            <a:ext cx="9067800" cy="460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7" name="Пряма сполучна лінія 16"/>
          <p:cNvCxnSpPr/>
          <p:nvPr>
            <p:custDataLst>
              <p:tags r:id="rId7"/>
            </p:custDataLst>
          </p:nvPr>
        </p:nvCxnSpPr>
        <p:spPr bwMode="auto">
          <a:xfrm>
            <a:off x="1565275" y="2630488"/>
            <a:ext cx="21907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сполучна лінія 17"/>
          <p:cNvCxnSpPr/>
          <p:nvPr>
            <p:custDataLst>
              <p:tags r:id="rId8"/>
            </p:custDataLst>
          </p:nvPr>
        </p:nvCxnSpPr>
        <p:spPr bwMode="auto">
          <a:xfrm>
            <a:off x="2879725" y="3478213"/>
            <a:ext cx="21907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242" name="Object 66"/>
          <p:cNvGraphicFramePr>
            <a:graphicFrameLocks/>
          </p:cNvGraphicFramePr>
          <p:nvPr>
            <p:custDataLst>
              <p:tags r:id="rId9"/>
            </p:custDataLst>
          </p:nvPr>
        </p:nvGraphicFramePr>
        <p:xfrm>
          <a:off x="279400" y="2535238"/>
          <a:ext cx="4124325" cy="1371600"/>
        </p:xfrm>
        <a:graphic>
          <a:graphicData uri="http://schemas.openxmlformats.org/presentationml/2006/ole">
            <p:oleObj spid="_x0000_s50242" name="Діаграма" r:id="rId31" imgW="4124390" imgH="1371600" progId="MSGraph.Chart.8">
              <p:embed followColorScheme="full"/>
            </p:oleObj>
          </a:graphicData>
        </a:graphic>
      </p:graphicFrame>
      <p:sp>
        <p:nvSpPr>
          <p:cNvPr id="11" name="Прямокутник 10"/>
          <p:cNvSpPr/>
          <p:nvPr>
            <p:custDataLst>
              <p:tags r:id="rId10"/>
            </p:custDataLst>
          </p:nvPr>
        </p:nvSpPr>
        <p:spPr bwMode="auto">
          <a:xfrm>
            <a:off x="3476625" y="3846513"/>
            <a:ext cx="331788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4A45FA2B-A677-4783-A8A5-DBA38E16F9AA}" type="datetime'''''''''В''''''''''''''''''''К''''Г'''''">
              <a:rPr lang="en-US" sz="1400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ВКГ</a:t>
            </a:fld>
            <a:endParaRPr lang="uk-UA" sz="1400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10" name="Прямокутник 9"/>
          <p:cNvSpPr/>
          <p:nvPr>
            <p:custDataLst>
              <p:tags r:id="rId11"/>
            </p:custDataLst>
          </p:nvPr>
        </p:nvSpPr>
        <p:spPr bwMode="auto">
          <a:xfrm>
            <a:off x="2160588" y="3846513"/>
            <a:ext cx="342900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9BF598AD-D652-4FA4-8A8B-3113960FA4F1}" type="datetime'''''''''''''''''''''Т''''''''''''''''''''''''''КЕ'''''">
              <a:rPr lang="en-US" sz="1400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ТКЕ</a:t>
            </a:fld>
            <a:endParaRPr lang="uk-UA" sz="1400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8" name="Прямокутник 7"/>
          <p:cNvSpPr/>
          <p:nvPr>
            <p:custDataLst>
              <p:tags r:id="rId12"/>
            </p:custDataLst>
          </p:nvPr>
        </p:nvSpPr>
        <p:spPr bwMode="auto">
          <a:xfrm>
            <a:off x="647700" y="3846513"/>
            <a:ext cx="750888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CADAC7F8-A9FF-4D11-8A9F-6F2EECEB56A4}" type="datetime'ВСЬ''''''''''О''''''''''''''''''''''''''''''ГО'''''''''''">
              <a:rPr lang="en-US" sz="1400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ВСЬОГО</a:t>
            </a:fld>
            <a:endParaRPr lang="uk-UA" sz="1400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47" name="Прямокутник 46"/>
          <p:cNvSpPr/>
          <p:nvPr>
            <p:custDataLst>
              <p:tags r:id="rId13"/>
            </p:custDataLst>
          </p:nvPr>
        </p:nvSpPr>
        <p:spPr bwMode="gray">
          <a:xfrm>
            <a:off x="874713" y="3081338"/>
            <a:ext cx="296862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4E4A1374-A600-4A63-9B6B-A425FEE19BFB}" type="datetime'''6'''''''''''''''',''''''2'''''''''''''''''''''''''''''''''''">
              <a:rPr lang="en-US" sz="1400">
                <a:solidFill>
                  <a:schemeClr val="bg1"/>
                </a:solidFill>
                <a:ea typeface="ＭＳ Ｐゴシック"/>
              </a:rPr>
              <a:pPr algn="ctr">
                <a:defRPr/>
              </a:pPr>
              <a:t>6,2</a:t>
            </a:fld>
            <a:endParaRPr lang="uk-UA" sz="1400">
              <a:solidFill>
                <a:schemeClr val="bg1"/>
              </a:solidFill>
              <a:ea typeface="ＭＳ Ｐゴシック"/>
              <a:sym typeface="Arial"/>
            </a:endParaRPr>
          </a:p>
        </p:txBody>
      </p:sp>
      <p:sp>
        <p:nvSpPr>
          <p:cNvPr id="50254" name="TextBox 2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65100" y="1268413"/>
            <a:ext cx="9575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/>
              <a:t>Станом на 01.01.2017 Мінрегіоном отримано заяви від 191 підприємства, з яких опрацьовано та </a:t>
            </a:r>
            <a:r>
              <a:rPr lang="uk-UA" sz="1200" b="1"/>
              <a:t>прийнято рішення про включення у Реєстр 151 підприємства</a:t>
            </a:r>
            <a:r>
              <a:rPr lang="uk-UA" sz="1200"/>
              <a:t> (135 – ТКЕ, та 16 – ВКГ) та 40 заяв знаходяться у стадії розгляду</a:t>
            </a:r>
          </a:p>
        </p:txBody>
      </p:sp>
      <p:sp>
        <p:nvSpPr>
          <p:cNvPr id="50255" name="TextBox 2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2075" y="2092325"/>
            <a:ext cx="4681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000" b="1"/>
              <a:t>Загальний обсяг кредиторської заборгованості, що підлягає реструктуризації по підприємствах включених до реєстру, млрд грн</a:t>
            </a:r>
          </a:p>
        </p:txBody>
      </p:sp>
      <p:sp>
        <p:nvSpPr>
          <p:cNvPr id="50256" name="TextBox 28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2075" y="4332288"/>
            <a:ext cx="4679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000" b="1"/>
              <a:t>Сума пені, штрафних і фінансових санкцій, що підлягає списанню згідно Закону 1730 по підприємствах включених до реєстру, млрд грн</a:t>
            </a:r>
          </a:p>
        </p:txBody>
      </p:sp>
      <p:cxnSp>
        <p:nvCxnSpPr>
          <p:cNvPr id="31" name="Пряма сполучна лінія 30"/>
          <p:cNvCxnSpPr/>
          <p:nvPr>
            <p:custDataLst>
              <p:tags r:id="rId17"/>
            </p:custDataLst>
          </p:nvPr>
        </p:nvCxnSpPr>
        <p:spPr bwMode="auto">
          <a:xfrm>
            <a:off x="2806700" y="5964238"/>
            <a:ext cx="21907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 сполучна лінія 29"/>
          <p:cNvCxnSpPr/>
          <p:nvPr>
            <p:custDataLst>
              <p:tags r:id="rId18"/>
            </p:custDataLst>
          </p:nvPr>
        </p:nvCxnSpPr>
        <p:spPr bwMode="auto">
          <a:xfrm>
            <a:off x="1492250" y="4906963"/>
            <a:ext cx="21907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243" name="Object 67"/>
          <p:cNvGraphicFramePr>
            <a:graphicFrameLocks/>
          </p:cNvGraphicFramePr>
          <p:nvPr>
            <p:custDataLst>
              <p:tags r:id="rId19"/>
            </p:custDataLst>
          </p:nvPr>
        </p:nvGraphicFramePr>
        <p:xfrm>
          <a:off x="206375" y="4811713"/>
          <a:ext cx="4124325" cy="1476375"/>
        </p:xfrm>
        <a:graphic>
          <a:graphicData uri="http://schemas.openxmlformats.org/presentationml/2006/ole">
            <p:oleObj spid="_x0000_s50243" name="Діаграма" r:id="rId32" imgW="4124390" imgH="1476360" progId="MSGraph.Chart.8">
              <p:embed followColorScheme="full"/>
            </p:oleObj>
          </a:graphicData>
        </a:graphic>
      </p:graphicFrame>
      <p:sp>
        <p:nvSpPr>
          <p:cNvPr id="34" name="Прямокутник 33"/>
          <p:cNvSpPr/>
          <p:nvPr>
            <p:custDataLst>
              <p:tags r:id="rId20"/>
            </p:custDataLst>
          </p:nvPr>
        </p:nvSpPr>
        <p:spPr bwMode="auto">
          <a:xfrm>
            <a:off x="2087563" y="6253163"/>
            <a:ext cx="342900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6AF12DE7-0129-4B97-8133-19FA8675CFA8}" type="datetime'''''''''''''''''''ТК''''''''''Е'''''''''''''">
              <a:rPr lang="en-US" sz="1400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ТКЕ</a:t>
            </a:fld>
            <a:endParaRPr lang="uk-UA" sz="1400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33" name="Прямокутник 32"/>
          <p:cNvSpPr/>
          <p:nvPr>
            <p:custDataLst>
              <p:tags r:id="rId21"/>
            </p:custDataLst>
          </p:nvPr>
        </p:nvSpPr>
        <p:spPr bwMode="auto">
          <a:xfrm>
            <a:off x="3403600" y="6253163"/>
            <a:ext cx="331788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F957C77A-7A46-49D7-A8A2-EA09554AC23A}" type="datetime'''''''''В''К''''''''''''''''''Г'''''">
              <a:rPr lang="en-US" sz="1400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ВКГ</a:t>
            </a:fld>
            <a:endParaRPr lang="uk-UA" sz="1400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35" name="Прямокутник 34"/>
          <p:cNvSpPr/>
          <p:nvPr>
            <p:custDataLst>
              <p:tags r:id="rId22"/>
            </p:custDataLst>
          </p:nvPr>
        </p:nvSpPr>
        <p:spPr bwMode="auto">
          <a:xfrm>
            <a:off x="574675" y="6253163"/>
            <a:ext cx="750888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7B20719E-817D-460E-87B7-ABE520E839D1}" type="datetime'В''''''С''Ь''О''''''''''''''''''''''''''Г''''''''''О'">
              <a:rPr lang="en-US" sz="1400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ВСЬОГО</a:t>
            </a:fld>
            <a:endParaRPr lang="uk-UA" sz="1400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45" name="Прямокутник 44"/>
          <p:cNvSpPr/>
          <p:nvPr>
            <p:custDataLst>
              <p:tags r:id="rId23"/>
            </p:custDataLst>
          </p:nvPr>
        </p:nvSpPr>
        <p:spPr bwMode="gray">
          <a:xfrm>
            <a:off x="801688" y="5410200"/>
            <a:ext cx="296862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08CBE18B-2399-4988-AB8D-5C40F0D65828}" type="datetime'4'''''''''''''''''''''''''',''''''''''5'''''''''''''">
              <a:rPr lang="en-US" sz="1400">
                <a:solidFill>
                  <a:schemeClr val="bg1"/>
                </a:solidFill>
                <a:ea typeface="ＭＳ Ｐゴシック"/>
              </a:rPr>
              <a:pPr algn="ctr">
                <a:defRPr/>
              </a:pPr>
              <a:t>4,5</a:t>
            </a:fld>
            <a:endParaRPr lang="uk-UA" sz="1400">
              <a:solidFill>
                <a:schemeClr val="bg1"/>
              </a:solidFill>
              <a:ea typeface="ＭＳ Ｐゴシック"/>
              <a:sym typeface="Arial"/>
            </a:endParaRPr>
          </a:p>
        </p:txBody>
      </p:sp>
      <p:sp>
        <p:nvSpPr>
          <p:cNvPr id="42" name="Прямокутник 41"/>
          <p:cNvSpPr/>
          <p:nvPr>
            <p:custDataLst>
              <p:tags r:id="rId24"/>
            </p:custDataLst>
          </p:nvPr>
        </p:nvSpPr>
        <p:spPr bwMode="auto">
          <a:xfrm>
            <a:off x="3421063" y="5938838"/>
            <a:ext cx="296862" cy="212725"/>
          </a:xfrm>
          <a:prstGeom prst="rect">
            <a:avLst/>
          </a:prstGeom>
          <a:solidFill>
            <a:srgbClr val="C3CFE1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4BB1C1E5-075E-4F4D-BB57-0C4E25C97D2F}" type="datetime'''''''''''0'''''''''''''''''''''',''6'''''''''''''''''">
              <a:rPr lang="en-US" sz="1400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0,6</a:t>
            </a:fld>
            <a:endParaRPr lang="uk-UA" sz="1400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50264" name="TextBox 47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929188" y="2073275"/>
            <a:ext cx="46815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000" b="1"/>
              <a:t>Інформація, щодо подання теплопостачальними і теплогенеруючими організаціями включеними до Реєстру звернень до НАК «Нафтогаз України» про реструктуризацію заборгованості та списання пені, штрафних і фінансових санкцій відповідно до Закону 1730</a:t>
            </a:r>
          </a:p>
        </p:txBody>
      </p:sp>
      <p:graphicFrame>
        <p:nvGraphicFramePr>
          <p:cNvPr id="49" name="Таблиця 48"/>
          <p:cNvGraphicFramePr>
            <a:graphicFrameLocks noGrp="1"/>
          </p:cNvGraphicFramePr>
          <p:nvPr>
            <p:custDataLst>
              <p:tags r:id="rId26"/>
            </p:custDataLst>
          </p:nvPr>
        </p:nvGraphicFramePr>
        <p:xfrm>
          <a:off x="4929966" y="2744924"/>
          <a:ext cx="4739557" cy="402970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489927"/>
                <a:gridCol w="768730"/>
                <a:gridCol w="768730"/>
                <a:gridCol w="838614"/>
                <a:gridCol w="873556"/>
              </a:tblGrid>
              <a:tr h="612068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Регіон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Кількість підприємств включених до Реєстру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Кількість підприємств, що звернулись до НАКу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сума основного </a:t>
                      </a:r>
                      <a:r>
                        <a:rPr lang="uk-UA" sz="800" u="none" strike="noStrike" dirty="0" smtClean="0">
                          <a:effectLst/>
                        </a:rPr>
                        <a:t>боргу,</a:t>
                      </a:r>
                      <a:r>
                        <a:rPr lang="uk-UA" sz="800" u="none" strike="noStrike" baseline="0" dirty="0" smtClean="0">
                          <a:effectLst/>
                        </a:rPr>
                        <a:t> грн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u="none" strike="noStrike" dirty="0">
                          <a:effectLst/>
                        </a:rPr>
                        <a:t>Штраф </a:t>
                      </a:r>
                      <a:r>
                        <a:rPr lang="uk-UA" sz="800" u="none" strike="noStrike" dirty="0" smtClean="0">
                          <a:effectLst/>
                        </a:rPr>
                        <a:t>, пеня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Волинська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72 223,44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Вінницька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Дніпропетровська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67 000 142,73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73 904 598,96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Донецька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218934126,9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159 588 295,23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Житомирська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86 030 949,83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67 729 568,42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Запорізька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29 915 862,96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25 395 231,44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Івано-Франківська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39 125 719,67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33 588 403,49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Київська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101 753 425,27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61 050 816,27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Кіровоградська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87 205 872,06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73 638 960,90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Луганська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175 522 608,22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161 200 368,43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Львівська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18 441 517,02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127 693 308,60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Миколаївська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6 363 486,94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4 675 685,47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Одеська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Полтавська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48 003 173,97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131 755 286,31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Рівненська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52 748 602,06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32 336 073,22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14 414 752,13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5 184 581,44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Тернопільської області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5 156 463,82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729 892,74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Харківська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336 028 072,50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139 815 174,36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Херсонська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118 903 360,52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135 779 346,54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Хмельницька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6 557 910,73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8 497 045,16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Черкаська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12 782 734,26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7 684 800,78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Чернігівська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9 868 334,13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476 476,14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Чернівецька область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483">
                <a:tc>
                  <a:txBody>
                    <a:bodyPr/>
                    <a:lstStyle/>
                    <a:p>
                      <a:pPr algn="l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м.Київ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117 165,62</a:t>
                      </a:r>
                    </a:p>
                  </a:txBody>
                  <a:tcPr marL="9525" marR="9525" marT="9525" marB="0" anchor="ctr"/>
                </a:tc>
              </a:tr>
              <a:tr h="262956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u="none" strike="noStrike" dirty="0" smtClean="0">
                          <a:effectLst/>
                        </a:rPr>
                        <a:t>ВСЬОГО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  <a:endParaRPr lang="uk-UA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800" b="1" u="none" strike="noStrike" dirty="0" smtClean="0">
                          <a:effectLst/>
                        </a:rPr>
                        <a:t>1 434 757 115,69</a:t>
                      </a:r>
                      <a:endParaRPr lang="uk-UA" sz="800" b="1" u="none" strike="noStrike" dirty="0">
                        <a:effectLst/>
                      </a:endParaRPr>
                    </a:p>
                  </a:txBody>
                  <a:tcPr marL="7777" marR="7777" marT="777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1 250 913 302,96</a:t>
                      </a:r>
                      <a:endParaRPr lang="uk-UA" sz="8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41" name="Object 17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81000" y="0"/>
          <a:ext cx="158750" cy="158750"/>
        </p:xfrm>
        <a:graphic>
          <a:graphicData uri="http://schemas.openxmlformats.org/presentationml/2006/ole">
            <p:oleObj spid="_x0000_s52241" name="think-cell Slide" r:id="rId37" imgW="360" imgH="360" progId="">
              <p:embed/>
            </p:oleObj>
          </a:graphicData>
        </a:graphic>
      </p:graphicFrame>
      <p:sp>
        <p:nvSpPr>
          <p:cNvPr id="8" name="Прямокутник 7" hidden="1"/>
          <p:cNvSpPr/>
          <p:nvPr>
            <p:custDataLst>
              <p:tags r:id="rId3"/>
            </p:custDataLst>
          </p:nvPr>
        </p:nvSpPr>
        <p:spPr bwMode="auto">
          <a:xfrm>
            <a:off x="38100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uk-UA" sz="1200" b="1">
              <a:latin typeface="Calibri"/>
              <a:sym typeface="Calibri"/>
            </a:endParaRPr>
          </a:p>
        </p:txBody>
      </p:sp>
      <p:pic>
        <p:nvPicPr>
          <p:cNvPr id="52244" name="Изображение 1" descr="minregion_logo_concept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8"/>
          <a:srcRect/>
          <a:stretch>
            <a:fillRect/>
          </a:stretch>
        </p:blipFill>
        <p:spPr bwMode="auto">
          <a:xfrm>
            <a:off x="636588" y="192088"/>
            <a:ext cx="6238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5" name="Text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31913" y="222250"/>
            <a:ext cx="81581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877888" algn="l"/>
              </a:tabLst>
            </a:pPr>
            <a:r>
              <a:rPr lang="ru-RU" b="1"/>
              <a:t> </a:t>
            </a:r>
            <a:r>
              <a:rPr lang="uk-UA" b="1">
                <a:solidFill>
                  <a:srgbClr val="000000"/>
                </a:solidFill>
              </a:rPr>
              <a:t>Стан оснащення будинків приладами </a:t>
            </a:r>
            <a:br>
              <a:rPr lang="uk-UA" b="1">
                <a:solidFill>
                  <a:srgbClr val="000000"/>
                </a:solidFill>
              </a:rPr>
            </a:br>
            <a:r>
              <a:rPr lang="uk-UA" b="1">
                <a:solidFill>
                  <a:srgbClr val="000000"/>
                </a:solidFill>
              </a:rPr>
              <a:t>обліку теплової енергії на 0</a:t>
            </a:r>
            <a:r>
              <a:rPr lang="en-US" b="1">
                <a:solidFill>
                  <a:srgbClr val="000000"/>
                </a:solidFill>
              </a:rPr>
              <a:t>1</a:t>
            </a:r>
            <a:r>
              <a:rPr lang="uk-UA" b="1">
                <a:solidFill>
                  <a:srgbClr val="000000"/>
                </a:solidFill>
              </a:rPr>
              <a:t>.08.2017</a:t>
            </a:r>
          </a:p>
        </p:txBody>
      </p:sp>
      <p:sp>
        <p:nvSpPr>
          <p:cNvPr id="4" name="Прямоугольник 2"/>
          <p:cNvSpPr/>
          <p:nvPr>
            <p:custDataLst>
              <p:tags r:id="rId6"/>
            </p:custDataLst>
          </p:nvPr>
        </p:nvSpPr>
        <p:spPr>
          <a:xfrm flipV="1">
            <a:off x="771525" y="1079500"/>
            <a:ext cx="8370888" cy="460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graphicFrame>
        <p:nvGraphicFramePr>
          <p:cNvPr id="5" name="Таблиця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4448175" y="1341438"/>
          <a:ext cx="4537075" cy="49514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24660"/>
                <a:gridCol w="1823310"/>
                <a:gridCol w="1489058"/>
              </a:tblGrid>
              <a:tr h="857214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 </a:t>
                      </a:r>
                      <a:endParaRPr lang="uk-UA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>
                          <a:effectLst/>
                        </a:rPr>
                        <a:t>Кількість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будинків</a:t>
                      </a:r>
                      <a:r>
                        <a:rPr lang="ru-RU" sz="1000" u="none" strike="noStrike" dirty="0">
                          <a:effectLst/>
                        </a:rPr>
                        <a:t>, </a:t>
                      </a:r>
                      <a:r>
                        <a:rPr lang="ru-RU" sz="1000" u="none" strike="noStrike" dirty="0" err="1">
                          <a:effectLst/>
                        </a:rPr>
                        <a:t>які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мають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централізоване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опалення,од</a:t>
                      </a:r>
                      <a:r>
                        <a:rPr lang="ru-RU" sz="1000" u="none" strike="noStrike" dirty="0">
                          <a:effectLst/>
                        </a:rPr>
                        <a:t>.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З </a:t>
                      </a:r>
                      <a:r>
                        <a:rPr lang="ru-RU" sz="1000" u="none" strike="noStrike" dirty="0" smtClean="0">
                          <a:effectLst/>
                        </a:rPr>
                        <a:t>них</a:t>
                      </a:r>
                      <a:r>
                        <a:rPr lang="ru-RU" sz="10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кількість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будинків</a:t>
                      </a:r>
                      <a:r>
                        <a:rPr lang="ru-RU" sz="1000" u="none" strike="noStrike" dirty="0">
                          <a:effectLst/>
                        </a:rPr>
                        <a:t>, </a:t>
                      </a:r>
                      <a:r>
                        <a:rPr lang="ru-RU" sz="1000" u="none" strike="noStrike" dirty="0" err="1">
                          <a:effectLst/>
                        </a:rPr>
                        <a:t>які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фактично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оснащені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засобами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обліку</a:t>
                      </a:r>
                      <a:r>
                        <a:rPr lang="ru-RU" sz="1000" u="none" strike="noStrike" dirty="0">
                          <a:effectLst/>
                        </a:rPr>
                        <a:t>, од.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b="1" u="none" strike="noStrike" dirty="0" smtClean="0">
                          <a:effectLst/>
                        </a:rPr>
                        <a:t>Всього</a:t>
                      </a:r>
                      <a:endParaRPr lang="uk-UA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b="1" u="none" strike="noStrike" dirty="0">
                          <a:effectLst/>
                        </a:rPr>
                        <a:t>80 255</a:t>
                      </a:r>
                      <a:endParaRPr lang="uk-UA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b="1" u="none" strike="noStrike" dirty="0">
                          <a:effectLst/>
                        </a:rPr>
                        <a:t>57 777</a:t>
                      </a:r>
                      <a:endParaRPr lang="uk-UA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>
                          <a:effectLst/>
                        </a:rPr>
                        <a:t>Тернопільська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819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90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Луганська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1 774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281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Донецька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8 275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3 202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>
                          <a:effectLst/>
                        </a:rPr>
                        <a:t>Волинська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1 628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740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Житомирська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1 799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942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Кіровоградська 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1 293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691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>
                          <a:effectLst/>
                        </a:rPr>
                        <a:t>Чернівецька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611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331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Київська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3 037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1 721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Одеська 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4 760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2 836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>
                          <a:effectLst/>
                        </a:rPr>
                        <a:t>Полтавська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3 257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2 049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Ів-Франківська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1 147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766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>
                          <a:effectLst/>
                        </a:rPr>
                        <a:t>Чернігівська 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2 032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1 384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Харківська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6 046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4 175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Вінницька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1 491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1 144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Черкаська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2 126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1 659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>
                          <a:effectLst/>
                        </a:rPr>
                        <a:t>Запорізька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5 629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4 462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Сумська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2 523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2 054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Рівненська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1 174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970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Хмельницька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2 183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1 823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Львівська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3 744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3 155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Херсонська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1 031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911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Дніпропетровська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12 093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10 758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Миколаївська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2 109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1 942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5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u="none" strike="noStrike" dirty="0">
                          <a:effectLst/>
                        </a:rPr>
                        <a:t>м. Київ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>
                          <a:effectLst/>
                        </a:rPr>
                        <a:t>10 493</a:t>
                      </a:r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000" u="none" strike="noStrike" dirty="0">
                          <a:effectLst/>
                        </a:rPr>
                        <a:t>9 781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2242" name="Object 18"/>
          <p:cNvGraphicFramePr>
            <a:graphicFrameLocks/>
          </p:cNvGraphicFramePr>
          <p:nvPr>
            <p:custDataLst>
              <p:tags r:id="rId8"/>
            </p:custDataLst>
          </p:nvPr>
        </p:nvGraphicFramePr>
        <p:xfrm>
          <a:off x="963613" y="2292350"/>
          <a:ext cx="3467100" cy="4114800"/>
        </p:xfrm>
        <a:graphic>
          <a:graphicData uri="http://schemas.openxmlformats.org/presentationml/2006/ole">
            <p:oleObj spid="_x0000_s52242" name="Діаграма" r:id="rId39" imgW="3467156" imgH="4114800" progId="MSGraph.Chart.8">
              <p:embed followColorScheme="full"/>
            </p:oleObj>
          </a:graphicData>
        </a:graphic>
      </p:graphicFrame>
      <p:sp>
        <p:nvSpPr>
          <p:cNvPr id="79" name="Стрілка вправо 78"/>
          <p:cNvSpPr/>
          <p:nvPr>
            <p:custDataLst>
              <p:tags r:id="rId9"/>
            </p:custDataLst>
          </p:nvPr>
        </p:nvSpPr>
        <p:spPr bwMode="auto">
          <a:xfrm rot="16200000">
            <a:off x="1749425" y="6342063"/>
            <a:ext cx="127000" cy="152400"/>
          </a:xfrm>
          <a:prstGeom prst="rightArrow">
            <a:avLst>
              <a:gd name="adj1" fmla="val 100000"/>
              <a:gd name="adj2" fmla="val 84545"/>
            </a:avLst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80" name="Пряма сполучна лінія 79"/>
          <p:cNvCxnSpPr/>
          <p:nvPr>
            <p:custDataLst>
              <p:tags r:id="rId10"/>
            </p:custDataLst>
          </p:nvPr>
        </p:nvCxnSpPr>
        <p:spPr bwMode="gray">
          <a:xfrm flipV="1">
            <a:off x="1811338" y="2387600"/>
            <a:ext cx="0" cy="3914775"/>
          </a:xfrm>
          <a:prstGeom prst="line">
            <a:avLst/>
          </a:prstGeom>
          <a:ln w="19050">
            <a:solidFill>
              <a:srgbClr val="C30C3E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7" name="Прямокутник 76"/>
          <p:cNvSpPr/>
          <p:nvPr>
            <p:custDataLst>
              <p:tags r:id="rId11"/>
            </p:custDataLst>
          </p:nvPr>
        </p:nvSpPr>
        <p:spPr bwMode="auto">
          <a:xfrm>
            <a:off x="2508250" y="6130925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4244C72C-4891-43A0-984B-F8F00626F303}" type="datetime'93'''',''''''''''''''''''''''''''''''''''''''2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93,2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54" name="Прямокутник 53"/>
          <p:cNvSpPr/>
          <p:nvPr>
            <p:custDataLst>
              <p:tags r:id="rId12"/>
            </p:custDataLst>
          </p:nvPr>
        </p:nvSpPr>
        <p:spPr bwMode="auto">
          <a:xfrm>
            <a:off x="3922713" y="2378075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E3257652-65A2-4997-9843-FC7A70938862}" type="datetime'1''''''1'''''''''''''''''''',''''0''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11,0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55" name="Прямокутник 54"/>
          <p:cNvSpPr/>
          <p:nvPr>
            <p:custDataLst>
              <p:tags r:id="rId13"/>
            </p:custDataLst>
          </p:nvPr>
        </p:nvSpPr>
        <p:spPr bwMode="auto">
          <a:xfrm>
            <a:off x="3841750" y="2540000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45824CD8-860F-40F5-8A0A-AB3CB9F9092A}" type="datetime'1''''''''5'''''''',''''8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15,8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56" name="Прямокутник 55"/>
          <p:cNvSpPr/>
          <p:nvPr>
            <p:custDataLst>
              <p:tags r:id="rId14"/>
            </p:custDataLst>
          </p:nvPr>
        </p:nvSpPr>
        <p:spPr bwMode="auto">
          <a:xfrm>
            <a:off x="3446463" y="2701925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D8A25D23-D584-4378-BA75-057A9E76F360}" type="datetime'''''''''''''''''38'''',7''''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38,7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57" name="Прямокутник 56"/>
          <p:cNvSpPr/>
          <p:nvPr>
            <p:custDataLst>
              <p:tags r:id="rId15"/>
            </p:custDataLst>
          </p:nvPr>
        </p:nvSpPr>
        <p:spPr bwMode="auto">
          <a:xfrm>
            <a:off x="3327400" y="2868613"/>
            <a:ext cx="312738" cy="18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8A001027-F0D8-455E-963D-220C3B8F2CE2}" type="datetime'4''5'''''''''',5''''''''''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45,5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58" name="Прямокутник 57"/>
          <p:cNvSpPr/>
          <p:nvPr>
            <p:custDataLst>
              <p:tags r:id="rId16"/>
            </p:custDataLst>
          </p:nvPr>
        </p:nvSpPr>
        <p:spPr bwMode="auto">
          <a:xfrm>
            <a:off x="3213100" y="3035300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44BC1F98-53EC-4D69-BF88-E15E3364A08B}" type="datetime'5''''2'''''''''''''''''''''''''''''',4''''''''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52,4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59" name="Прямокутник 58"/>
          <p:cNvSpPr/>
          <p:nvPr>
            <p:custDataLst>
              <p:tags r:id="rId17"/>
            </p:custDataLst>
          </p:nvPr>
        </p:nvSpPr>
        <p:spPr bwMode="auto">
          <a:xfrm>
            <a:off x="3194050" y="3197225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2941FE93-1B97-4752-8063-FD06540303CB}" type="datetime'''5''3'''''''''''',4''''''''''''''''''''''''''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53,4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0" name="Прямокутник 59"/>
          <p:cNvSpPr/>
          <p:nvPr>
            <p:custDataLst>
              <p:tags r:id="rId18"/>
            </p:custDataLst>
          </p:nvPr>
        </p:nvSpPr>
        <p:spPr bwMode="auto">
          <a:xfrm>
            <a:off x="3179763" y="3359150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FD82E43B-EBDE-48CA-A670-5C3503ABE403}" type="datetime'''5''4'''''''''''''',''''''''''''''''''''''''''''''''''''2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54,2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1" name="Прямокутник 60"/>
          <p:cNvSpPr/>
          <p:nvPr>
            <p:custDataLst>
              <p:tags r:id="rId19"/>
            </p:custDataLst>
          </p:nvPr>
        </p:nvSpPr>
        <p:spPr bwMode="auto">
          <a:xfrm>
            <a:off x="3136900" y="3521075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5FFA6B48-8401-4C2F-AAF4-CB06B2D83277}" type="datetime'''''''''''''5''''''''''''''6'''',''''7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56,7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2" name="Прямокутник 61"/>
          <p:cNvSpPr/>
          <p:nvPr>
            <p:custDataLst>
              <p:tags r:id="rId20"/>
            </p:custDataLst>
          </p:nvPr>
        </p:nvSpPr>
        <p:spPr bwMode="auto">
          <a:xfrm>
            <a:off x="3084513" y="3683000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0C5F410F-E35E-4440-BC65-1A9644BD2DBA}" type="datetime'''''''''''''59'''''',''6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59,6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3" name="Прямокутник 62"/>
          <p:cNvSpPr/>
          <p:nvPr>
            <p:custDataLst>
              <p:tags r:id="rId21"/>
            </p:custDataLst>
          </p:nvPr>
        </p:nvSpPr>
        <p:spPr bwMode="auto">
          <a:xfrm>
            <a:off x="3032125" y="3844925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A7FD4687-0C6F-4196-95A3-C326011F035F}" type="datetime'''''''''''''''''''''''''''''''''''''''6''2'''',''9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62,9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4" name="Прямокутник 63"/>
          <p:cNvSpPr/>
          <p:nvPr>
            <p:custDataLst>
              <p:tags r:id="rId22"/>
            </p:custDataLst>
          </p:nvPr>
        </p:nvSpPr>
        <p:spPr bwMode="auto">
          <a:xfrm>
            <a:off x="2960688" y="4006850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7585AEB7-8C5D-42A5-81C6-E5606EA9767D}" type="datetime'''6''''''''''''''6'''''''''',''''''''8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66,8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5" name="Прямокутник 64"/>
          <p:cNvSpPr/>
          <p:nvPr>
            <p:custDataLst>
              <p:tags r:id="rId23"/>
            </p:custDataLst>
          </p:nvPr>
        </p:nvSpPr>
        <p:spPr bwMode="auto">
          <a:xfrm>
            <a:off x="2941638" y="4173538"/>
            <a:ext cx="312737" cy="18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C8399D4A-F457-43F4-B860-544C64863981}" type="datetime'68'''''''''''''''''''''''',1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68,1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6" name="Прямокутник 65"/>
          <p:cNvSpPr/>
          <p:nvPr>
            <p:custDataLst>
              <p:tags r:id="rId24"/>
            </p:custDataLst>
          </p:nvPr>
        </p:nvSpPr>
        <p:spPr bwMode="auto">
          <a:xfrm>
            <a:off x="2922588" y="4340225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1470FFB9-0792-4323-A2D9-2D03D9E0196A}" type="datetime'''''''''''6''''9,1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69,1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7" name="Прямокутник 66"/>
          <p:cNvSpPr/>
          <p:nvPr>
            <p:custDataLst>
              <p:tags r:id="rId25"/>
            </p:custDataLst>
          </p:nvPr>
        </p:nvSpPr>
        <p:spPr bwMode="auto">
          <a:xfrm>
            <a:off x="2794000" y="4502150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EA4C49B0-38F4-4BEC-BEB5-4B257BE05907}" type="datetime'''''''7''6'''',''''''''''''''''''''''7''''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76,7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8" name="Прямокутник 67"/>
          <p:cNvSpPr/>
          <p:nvPr>
            <p:custDataLst>
              <p:tags r:id="rId26"/>
            </p:custDataLst>
          </p:nvPr>
        </p:nvSpPr>
        <p:spPr bwMode="auto">
          <a:xfrm>
            <a:off x="2770188" y="4664075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332DA79E-0001-419D-AD56-BACD26A5E5C4}" type="datetime'''7''''8'''''''''''''',''''''''''''''0'">
              <a:rPr lang="en-US" sz="1200">
                <a:solidFill>
                  <a:schemeClr val="tx1"/>
                </a:solidFill>
              </a:rPr>
              <a:pPr algn="ctr">
                <a:defRPr/>
              </a:pPr>
              <a:t>78,0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69" name="Прямокутник 68"/>
          <p:cNvSpPr/>
          <p:nvPr>
            <p:custDataLst>
              <p:tags r:id="rId27"/>
            </p:custDataLst>
          </p:nvPr>
        </p:nvSpPr>
        <p:spPr bwMode="auto">
          <a:xfrm>
            <a:off x="2746375" y="4826000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C1D0B524-035D-47AB-857E-0C357124B4A2}" type="datetime'''''7''''''''''''''''9,''''''''''3''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79,3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0" name="Прямокутник 69"/>
          <p:cNvSpPr/>
          <p:nvPr>
            <p:custDataLst>
              <p:tags r:id="rId28"/>
            </p:custDataLst>
          </p:nvPr>
        </p:nvSpPr>
        <p:spPr bwMode="auto">
          <a:xfrm>
            <a:off x="2713038" y="4987925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C5742894-64FA-4D7B-897F-74E01665A3FE}" type="datetime'''''''8''''1'''''''''''''''''''''''''''''''''''',''''''''''4'">
              <a:rPr lang="en-US" sz="1200">
                <a:solidFill>
                  <a:schemeClr val="tx1"/>
                </a:solidFill>
              </a:rPr>
              <a:pPr algn="ctr">
                <a:defRPr/>
              </a:pPr>
              <a:t>81,4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1" name="Прямокутник 70"/>
          <p:cNvSpPr/>
          <p:nvPr>
            <p:custDataLst>
              <p:tags r:id="rId29"/>
            </p:custDataLst>
          </p:nvPr>
        </p:nvSpPr>
        <p:spPr bwMode="auto">
          <a:xfrm>
            <a:off x="2689225" y="5149850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FEE7DD77-08ED-4A4C-A6BF-66594ED6A486}" type="datetime'''''''''''''''''''''8''''2'''''''''''''',''''''''6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82,6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2" name="Прямокутник 71"/>
          <p:cNvSpPr/>
          <p:nvPr>
            <p:custDataLst>
              <p:tags r:id="rId30"/>
            </p:custDataLst>
          </p:nvPr>
        </p:nvSpPr>
        <p:spPr bwMode="auto">
          <a:xfrm>
            <a:off x="2674938" y="5311775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46F2181A-6A58-421F-BD1F-D18FF15E6681}" type="datetime'''83'''''''''',''''''''''''''''5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83,5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3" name="Прямокутник 72"/>
          <p:cNvSpPr/>
          <p:nvPr>
            <p:custDataLst>
              <p:tags r:id="rId31"/>
            </p:custDataLst>
          </p:nvPr>
        </p:nvSpPr>
        <p:spPr bwMode="auto">
          <a:xfrm>
            <a:off x="2660650" y="5478463"/>
            <a:ext cx="312738" cy="18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A2796AD2-A7F3-4078-BF37-401BE6F9EAF5}" type="datetime'''8''''''''''''''4'''',''''''''''''''''3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84,3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4" name="Прямокутник 73"/>
          <p:cNvSpPr/>
          <p:nvPr>
            <p:custDataLst>
              <p:tags r:id="rId32"/>
            </p:custDataLst>
          </p:nvPr>
        </p:nvSpPr>
        <p:spPr bwMode="auto">
          <a:xfrm>
            <a:off x="2589213" y="5645150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0E28CF9F-2FA0-42B4-98A3-C03E3D121F41}" type="datetime'''''''''''8''''8'''''''''',''4''''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88,4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5" name="Прямокутник 74"/>
          <p:cNvSpPr/>
          <p:nvPr>
            <p:custDataLst>
              <p:tags r:id="rId33"/>
            </p:custDataLst>
          </p:nvPr>
        </p:nvSpPr>
        <p:spPr bwMode="auto">
          <a:xfrm>
            <a:off x="2579688" y="5807075"/>
            <a:ext cx="312737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23FE16E6-7428-4FDD-8797-9B43270C8B26}" type="datetime'''''''8''9'''''''''''''''''''''',''''''''''''''''''0'''''''''">
              <a:rPr lang="en-US" sz="1200">
                <a:solidFill>
                  <a:schemeClr val="tx1"/>
                </a:solidFill>
              </a:rPr>
              <a:pPr algn="ctr">
                <a:defRPr/>
              </a:pPr>
              <a:t>89,0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 useBgFill="1">
        <p:nvSpPr>
          <p:cNvPr id="76" name="Прямокутник 75"/>
          <p:cNvSpPr/>
          <p:nvPr>
            <p:custDataLst>
              <p:tags r:id="rId34"/>
            </p:custDataLst>
          </p:nvPr>
        </p:nvSpPr>
        <p:spPr bwMode="auto">
          <a:xfrm>
            <a:off x="2527300" y="5969000"/>
            <a:ext cx="312738" cy="18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6E44DB76-17D5-49D1-A263-E0C2E9BD553C}" type="datetime'''''''''''''''''''''''''''''9''''2'''''',''''''1'">
              <a:rPr lang="en-US" sz="1200">
                <a:solidFill>
                  <a:schemeClr val="tx1"/>
                </a:solidFill>
              </a:rPr>
              <a:pPr algn="ctr">
                <a:defRPr/>
              </a:pPr>
              <a:t>92,1</a:t>
            </a:fld>
            <a:endParaRPr lang="uk-UA" sz="12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78" name="Прямокутник 77"/>
          <p:cNvSpPr/>
          <p:nvPr>
            <p:custDataLst>
              <p:tags r:id="rId35"/>
            </p:custDataLst>
          </p:nvPr>
        </p:nvSpPr>
        <p:spPr bwMode="auto">
          <a:xfrm>
            <a:off x="1674813" y="6532563"/>
            <a:ext cx="273050" cy="1825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fld id="{F3E37B0A-765D-4A23-A778-6CE4F671C8F7}" type="datetime'''7''''''''''''''''1'''''',''''''''''''''''''4'''''">
              <a:rPr lang="en-US" sz="1200" b="1">
                <a:solidFill>
                  <a:srgbClr val="FF0000"/>
                </a:solidFill>
              </a:rPr>
              <a:pPr algn="ctr">
                <a:defRPr/>
              </a:pPr>
              <a:t>71,4</a:t>
            </a:fld>
            <a:endParaRPr lang="uk-UA" sz="1200" b="1" dirty="0">
              <a:solidFill>
                <a:srgbClr val="FF0000"/>
              </a:solidFill>
              <a:latin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1" name="Object 3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51231" name="think-cell Slide" r:id="rId22" imgW="360" imgH="360" progId="">
              <p:embed/>
            </p:oleObj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1200" b="1">
              <a:sym typeface="Arial"/>
            </a:endParaRPr>
          </a:p>
        </p:txBody>
      </p:sp>
      <p:pic>
        <p:nvPicPr>
          <p:cNvPr id="51234" name="Picture 96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23"/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 hidden="1"/>
          <p:cNvSpPr/>
          <p:nvPr>
            <p:custDataLst>
              <p:tags r:id="rId5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500">
              <a:sym typeface="Arial"/>
            </a:endParaRPr>
          </a:p>
        </p:txBody>
      </p:sp>
      <p:sp>
        <p:nvSpPr>
          <p:cNvPr id="51236" name="Text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4300" y="100013"/>
            <a:ext cx="7610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altLang="uk-UA" sz="1800" b="1">
                <a:solidFill>
                  <a:srgbClr val="000000"/>
                </a:solidFill>
                <a:ea typeface="Microsoft YaHei"/>
                <a:cs typeface="Lucida Sans" pitchFamily="34" charset="0"/>
              </a:rPr>
              <a:t>Стан оплати населенням за послуги з централізованого опалення та гарячого водопостачання станом на 01.</a:t>
            </a:r>
            <a:r>
              <a:rPr lang="en-US" altLang="uk-UA" sz="1800" b="1">
                <a:solidFill>
                  <a:srgbClr val="000000"/>
                </a:solidFill>
                <a:ea typeface="Microsoft YaHei"/>
                <a:cs typeface="Lucida Sans" pitchFamily="34" charset="0"/>
              </a:rPr>
              <a:t>0</a:t>
            </a:r>
            <a:r>
              <a:rPr lang="uk-UA" altLang="uk-UA" sz="1800" b="1">
                <a:solidFill>
                  <a:srgbClr val="000000"/>
                </a:solidFill>
                <a:ea typeface="Microsoft YaHei"/>
                <a:cs typeface="Lucida Sans" pitchFamily="34" charset="0"/>
              </a:rPr>
              <a:t>8.2017</a:t>
            </a:r>
          </a:p>
        </p:txBody>
      </p:sp>
      <p:sp>
        <p:nvSpPr>
          <p:cNvPr id="51237" name="Text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08650" y="1019175"/>
            <a:ext cx="39243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000" b="1">
                <a:solidFill>
                  <a:srgbClr val="000000"/>
                </a:solidFill>
              </a:rPr>
              <a:t>Заборгованість населення за послуги з централізованого опалення та гарячого водопостачання, тис. грн</a:t>
            </a:r>
          </a:p>
        </p:txBody>
      </p:sp>
      <p:graphicFrame>
        <p:nvGraphicFramePr>
          <p:cNvPr id="76" name="Таблица 75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3919538" y="1376363"/>
          <a:ext cx="5789612" cy="5076825"/>
        </p:xfrm>
        <a:graphic>
          <a:graphicData uri="http://schemas.openxmlformats.org/drawingml/2006/table">
            <a:tbl>
              <a:tblPr/>
              <a:tblGrid>
                <a:gridCol w="1246901"/>
                <a:gridCol w="736159"/>
                <a:gridCol w="951638"/>
                <a:gridCol w="951638"/>
                <a:gridCol w="951638"/>
                <a:gridCol w="951638"/>
              </a:tblGrid>
              <a:tr h="6877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3" marR="9523" marT="9529" marB="0" anchor="ctr" horzOverflow="overflow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Борг станом на 01.01.2017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Нараховано у 2017 році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Сплачено у 2017  році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Заборгованість за 2017 рік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Борг станом на 01.08.201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6</a:t>
                      </a:r>
                      <a:endParaRPr kumimoji="0" lang="uk-UA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</a:tr>
              <a:tr h="3190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ВСЬОГО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1" i="0" u="none" strike="noStrike" dirty="0">
                          <a:effectLst/>
                          <a:latin typeface="Times New Roman"/>
                        </a:rPr>
                        <a:t>9 390 038,0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1" i="0" u="none" strike="noStrike" dirty="0">
                          <a:effectLst/>
                          <a:latin typeface="Times New Roman"/>
                        </a:rPr>
                        <a:t>15 461 130,4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1" i="0" u="none" strike="noStrike" dirty="0">
                          <a:effectLst/>
                          <a:latin typeface="Times New Roman"/>
                        </a:rPr>
                        <a:t>17 322 983,0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1" i="0" u="none" strike="noStrike">
                          <a:effectLst/>
                          <a:latin typeface="Times New Roman"/>
                        </a:rPr>
                        <a:t>-1 423 360,0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1" i="0" u="none" strike="noStrike" dirty="0">
                          <a:effectLst/>
                          <a:latin typeface="Times New Roman"/>
                        </a:rPr>
                        <a:t>7 966 678,0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Харківська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1 304 433,0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2 197 082,3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1 948 812,0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244 677,0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1 549 110,0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Сумська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96 376,0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323 390,9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292 022,0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14 844,0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111 220,0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Волинська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17 514,0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247 952,9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247 457,0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11 633,0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29 147,0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Львівська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168 572,0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695 547,0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695 547,0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-6 913,0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161 659,0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Хмельницька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40 069,0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281 879,9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293 437,0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-17 987,0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22 082,0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Чернігівська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50 409,0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257 588,1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272 013,0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13 757,0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64 166,0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Івано-Франківська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78 331,0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109 738,2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122 797,0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-13 833,0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64 498,0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Дніпропетровська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1 588 724,0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1 650 791,4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1 891 807,0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-160 473,0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1 428 251,0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Тернопільська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58 777,0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101 143,0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116 011,0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-23 027,0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35 750,0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м.Київ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2 136 868,0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4 335 173,5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4 972 444,0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-557 510,0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1 579 358,0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Херсонська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170 893,0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195 674,2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224 634,0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-14 881,0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156 012,0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Черкаська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185 550,0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348 375,1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411 431,0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-61 530,0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124 020,0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Одеська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580 187,0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1 054 370,8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1 248 375,0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-193 550,0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386 637,0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Вінницька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76 008,0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211 430,2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253 082,0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 dirty="0">
                          <a:effectLst/>
                          <a:latin typeface="Times New Roman"/>
                        </a:rPr>
                        <a:t>-21 417,0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54 591,0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Кіровоградська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95 323,0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96 267,5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115 521,0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-8 282,0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87 041,0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Київська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296 003,0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558 583,7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670 859,0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-94 649,0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201 354,0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Запорізька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607 536,0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845 294,9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1 026 188,0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-107 836,0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499 700,0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Полтавська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306 304,0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544 423,9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669 097,0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-105 510,0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200 794,0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Закарпатська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20 362,0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735,2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-144,0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20 218,0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Житомирська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128 606,0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204 229,5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257 125,0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-43 452,0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85 154,0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Луганська*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278 117,0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114 851,5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147 699,0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-18 690,0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259 427,0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Донецька*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836 270,0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649 668,7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837 423,0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-155 075,0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681 195,0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Рівненська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38 212,0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117 612,9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158 895,0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6 983,0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45 195,0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>
                          <a:effectLst/>
                          <a:latin typeface="Times New Roman"/>
                        </a:rPr>
                        <a:t>Миколаївська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169 670,0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252 132,4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340 883,0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-72 737,0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96 933,0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53">
                <a:tc>
                  <a:txBody>
                    <a:bodyPr/>
                    <a:lstStyle/>
                    <a:p>
                      <a:pPr algn="l" fontAlgn="b"/>
                      <a:r>
                        <a:rPr lang="uk-UA" sz="900" b="1" i="0" u="none" strike="noStrike" dirty="0">
                          <a:effectLst/>
                          <a:latin typeface="Times New Roman"/>
                        </a:rPr>
                        <a:t>Чернівецька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60 924,0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67 192,6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 dirty="0">
                          <a:effectLst/>
                          <a:latin typeface="Times New Roman"/>
                        </a:rPr>
                        <a:t>108 516,0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effectLst/>
                          <a:latin typeface="Times New Roman"/>
                        </a:rPr>
                        <a:t>-37 758,0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 dirty="0">
                          <a:effectLst/>
                          <a:latin typeface="Times New Roman"/>
                        </a:rPr>
                        <a:t>23 166,0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1232" name="Object 32"/>
          <p:cNvGraphicFramePr>
            <a:graphicFrameLocks/>
          </p:cNvGraphicFramePr>
          <p:nvPr>
            <p:custDataLst>
              <p:tags r:id="rId9"/>
            </p:custDataLst>
          </p:nvPr>
        </p:nvGraphicFramePr>
        <p:xfrm>
          <a:off x="153988" y="2278063"/>
          <a:ext cx="3848100" cy="4276725"/>
        </p:xfrm>
        <a:graphic>
          <a:graphicData uri="http://schemas.openxmlformats.org/presentationml/2006/ole">
            <p:oleObj spid="_x0000_s51232" name="Діаграма" r:id="rId24" imgW="3848044" imgH="4276800" progId="MSGraph.Chart.8">
              <p:embed followColorScheme="full"/>
            </p:oleObj>
          </a:graphicData>
        </a:graphic>
      </p:graphicFrame>
      <p:sp useBgFill="1">
        <p:nvSpPr>
          <p:cNvPr id="11650" name="Полілінія 11649"/>
          <p:cNvSpPr/>
          <p:nvPr>
            <p:custDataLst>
              <p:tags r:id="rId10"/>
            </p:custDataLst>
          </p:nvPr>
        </p:nvSpPr>
        <p:spPr bwMode="auto">
          <a:xfrm>
            <a:off x="406400" y="6286500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49" name="Полілінія 11648"/>
          <p:cNvSpPr/>
          <p:nvPr>
            <p:custDataLst>
              <p:tags r:id="rId11"/>
            </p:custDataLst>
          </p:nvPr>
        </p:nvSpPr>
        <p:spPr bwMode="auto">
          <a:xfrm>
            <a:off x="463550" y="628650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48" name="Полілінія 11647"/>
          <p:cNvSpPr/>
          <p:nvPr>
            <p:custDataLst>
              <p:tags r:id="rId12"/>
            </p:custDataLst>
          </p:nvPr>
        </p:nvSpPr>
        <p:spPr bwMode="auto">
          <a:xfrm>
            <a:off x="406400" y="628650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504" name="Стрілка вправо 11503"/>
          <p:cNvSpPr/>
          <p:nvPr>
            <p:custDataLst>
              <p:tags r:id="rId13"/>
            </p:custDataLst>
          </p:nvPr>
        </p:nvSpPr>
        <p:spPr bwMode="auto">
          <a:xfrm rot="16200000">
            <a:off x="1042987" y="6489701"/>
            <a:ext cx="130175" cy="152400"/>
          </a:xfrm>
          <a:prstGeom prst="rightArrow">
            <a:avLst>
              <a:gd name="adj1" fmla="val 100000"/>
              <a:gd name="adj2" fmla="val 84545"/>
            </a:avLst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11651" name="Пряма сполучна лінія 11650"/>
          <p:cNvCxnSpPr/>
          <p:nvPr>
            <p:custDataLst>
              <p:tags r:id="rId14"/>
            </p:custDataLst>
          </p:nvPr>
        </p:nvCxnSpPr>
        <p:spPr bwMode="gray">
          <a:xfrm flipV="1">
            <a:off x="1106488" y="3322638"/>
            <a:ext cx="0" cy="3127375"/>
          </a:xfrm>
          <a:prstGeom prst="line">
            <a:avLst/>
          </a:prstGeom>
          <a:ln w="1905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52" name="Пряма сполучна лінія 11651"/>
          <p:cNvCxnSpPr/>
          <p:nvPr>
            <p:custDataLst>
              <p:tags r:id="rId15"/>
            </p:custDataLst>
          </p:nvPr>
        </p:nvCxnSpPr>
        <p:spPr bwMode="gray">
          <a:xfrm flipV="1">
            <a:off x="1106488" y="3155950"/>
            <a:ext cx="0" cy="60325"/>
          </a:xfrm>
          <a:prstGeom prst="line">
            <a:avLst/>
          </a:prstGeom>
          <a:ln w="1905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57" name="Пряма сполучна лінія 11656"/>
          <p:cNvCxnSpPr/>
          <p:nvPr>
            <p:custDataLst>
              <p:tags r:id="rId16"/>
            </p:custDataLst>
          </p:nvPr>
        </p:nvCxnSpPr>
        <p:spPr bwMode="gray">
          <a:xfrm flipV="1">
            <a:off x="1106488" y="2373313"/>
            <a:ext cx="0" cy="676275"/>
          </a:xfrm>
          <a:prstGeom prst="line">
            <a:avLst/>
          </a:prstGeom>
          <a:ln w="1905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03" name="Прямокутник 11502"/>
          <p:cNvSpPr/>
          <p:nvPr>
            <p:custDataLst>
              <p:tags r:id="rId17"/>
            </p:custDataLst>
          </p:nvPr>
        </p:nvSpPr>
        <p:spPr bwMode="auto">
          <a:xfrm>
            <a:off x="917575" y="6680200"/>
            <a:ext cx="379413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fld id="{99B392DE-DEB3-42BD-9F0F-2AAAC243273C}" type="datetime'''''1''''''''''''''''1''''2'''''''''''''',''''''''0'''">
              <a:rPr lang="en-US" sz="1200" b="1">
                <a:solidFill>
                  <a:srgbClr val="FF0000"/>
                </a:solidFill>
              </a:rPr>
              <a:pPr algn="ctr">
                <a:defRPr/>
              </a:pPr>
              <a:t>112,0</a:t>
            </a:fld>
            <a:endParaRPr lang="uk-UA" sz="1200" b="1" dirty="0">
              <a:solidFill>
                <a:srgbClr val="FF0000"/>
              </a:solidFill>
              <a:latin typeface="Calibri"/>
              <a:sym typeface="Calibri"/>
            </a:endParaRPr>
          </a:p>
        </p:txBody>
      </p:sp>
      <p:sp>
        <p:nvSpPr>
          <p:cNvPr id="11585" name="Прямокутник 11584"/>
          <p:cNvSpPr/>
          <p:nvPr>
            <p:custDataLst>
              <p:tags r:id="rId18"/>
            </p:custDataLst>
          </p:nvPr>
        </p:nvSpPr>
        <p:spPr bwMode="auto">
          <a:xfrm>
            <a:off x="109538" y="6311900"/>
            <a:ext cx="247650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A85FDD8A-314D-4DD8-92C6-8E36D8D492E6}" type="datetime'''''1''''''''''61'''''''''''''',''''''5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161,5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51444" name="TextBox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07975" y="1884363"/>
            <a:ext cx="42132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000" b="1">
                <a:solidFill>
                  <a:srgbClr val="000000"/>
                </a:solidFill>
              </a:rPr>
              <a:t>Рівень оплати населення за послуги ЦО та ГВП у 2017 році, %</a:t>
            </a:r>
          </a:p>
        </p:txBody>
      </p:sp>
      <p:sp>
        <p:nvSpPr>
          <p:cNvPr id="279" name="Прямокутник 278"/>
          <p:cNvSpPr/>
          <p:nvPr>
            <p:custDataLst>
              <p:tags r:id="rId20"/>
            </p:custDataLst>
          </p:nvPr>
        </p:nvSpPr>
        <p:spPr>
          <a:xfrm>
            <a:off x="119063" y="2349500"/>
            <a:ext cx="9707562" cy="1187450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7" name="Object 9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53257" name="think-cell Slide" r:id="rId196" imgW="360" imgH="360" progId="">
              <p:embed/>
            </p:oleObj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1400" b="1">
              <a:ea typeface="ＭＳ Ｐゴシック"/>
              <a:sym typeface="Arial"/>
            </a:endParaRPr>
          </a:p>
        </p:txBody>
      </p:sp>
      <p:pic>
        <p:nvPicPr>
          <p:cNvPr id="53259" name="Picture 96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97"/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 hidden="1"/>
          <p:cNvSpPr/>
          <p:nvPr>
            <p:custDataLst>
              <p:tags r:id="rId5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500">
              <a:sym typeface="Arial"/>
            </a:endParaRPr>
          </a:p>
        </p:txBody>
      </p:sp>
      <p:sp>
        <p:nvSpPr>
          <p:cNvPr id="53261" name="Text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38813" y="1416050"/>
            <a:ext cx="38163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000" b="1">
                <a:solidFill>
                  <a:srgbClr val="000000"/>
                </a:solidFill>
              </a:rPr>
              <a:t>Борг підприємств ТКЕ перед НАК «Нафтогаз» в розрізі регіонів, тис. грн</a:t>
            </a:r>
          </a:p>
        </p:txBody>
      </p:sp>
      <p:graphicFrame>
        <p:nvGraphicFramePr>
          <p:cNvPr id="76" name="Таблица 75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705225" y="1828800"/>
          <a:ext cx="6149975" cy="4560888"/>
        </p:xfrm>
        <a:graphic>
          <a:graphicData uri="http://schemas.openxmlformats.org/drawingml/2006/table">
            <a:tbl>
              <a:tblPr/>
              <a:tblGrid>
                <a:gridCol w="1092124"/>
                <a:gridCol w="722603"/>
                <a:gridCol w="722603"/>
                <a:gridCol w="722603"/>
                <a:gridCol w="722603"/>
                <a:gridCol w="722603"/>
                <a:gridCol w="722603"/>
                <a:gridCol w="722603"/>
              </a:tblGrid>
              <a:tr h="13782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523" marR="9523" marT="9526" marB="0" anchor="ctr" horzOverflow="overflow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Борг станом на 01.01.2017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Спожито  </a:t>
                      </a:r>
                      <a:b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</a:br>
                      <a: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у 2017 році на суму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Сплачено </a:t>
                      </a:r>
                      <a:b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</a:br>
                      <a: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у 2017 році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у тому числі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Рівень оплати відносно споживання у 2017 році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Борг за спожитий газ станом на 2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0</a:t>
                      </a:r>
                      <a:r>
                        <a:rPr kumimoji="0" lang="uk-U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.0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9</a:t>
                      </a:r>
                      <a:r>
                        <a:rPr kumimoji="0" lang="uk-U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.2017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</a:tr>
              <a:tr h="480559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525" marR="9525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За газ спожитий у 2017 р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Погашення боргів попередніх років</a:t>
                      </a:r>
                    </a:p>
                  </a:txBody>
                  <a:tcPr marL="9523" marR="9523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524" marR="9524" marT="9526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</a:tr>
              <a:tr h="28638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РАЗОМ</a:t>
                      </a:r>
                    </a:p>
                  </a:txBody>
                  <a:tcPr marL="9523" marR="9523" marT="952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uk-UA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+mn-cs"/>
                        </a:rPr>
                        <a:t>27 118 079,3</a:t>
                      </a:r>
                      <a:endParaRPr kumimoji="0" lang="uk-UA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uk-UA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+mn-cs"/>
                        </a:rPr>
                        <a:t>19 785 875,7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25 582 340,3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1" i="0" u="none" strike="noStrike" dirty="0">
                          <a:effectLst/>
                          <a:latin typeface="Petersburg"/>
                        </a:rPr>
                        <a:t>13 106 325,8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12 476 014,5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129,3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1" i="0" u="none" strike="noStrike" dirty="0">
                          <a:effectLst/>
                          <a:latin typeface="Petersburg"/>
                        </a:rPr>
                        <a:t>21 618 674,7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Тернопільська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209 739,7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237 232,4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252 472,0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75 753,1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176 718,9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106,4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194 500,1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Донецька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5 787 255,3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822 073,2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1 070 352,4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422 037,5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648 314,9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130,2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5 538 976,2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Кіровоградська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408 803,2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266 808,1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233 715,9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145 011,2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88 704,8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87,6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441 895,4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Волинська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243 690,3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382 928,8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424 045,8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217 486,6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206 559,1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110,7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202 573,4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Київська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765 879,7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623 178,8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783 944,7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374 490,8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409 453,9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125,8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605 113,8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м.Київ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3 710 458,8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5 669 583,0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6 790 539,7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3 407 574,6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3 382 965,2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119,8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2 589 502,1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Миколаївська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196 706,7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349 463,8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388 385,5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220 484,4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167 901,1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111,1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157 785,0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Івано-Франківська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285 194,3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203 118,7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206 621,8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129 796,5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76 825,3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101,7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281 691,2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Харківська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2 585 326,9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1 800 940,9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3 045 548,8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1 170 384,6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1 875 164,2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169,1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1 340 719,0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Запорізька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1 213 886,2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1 250 841,3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1 628 634,6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837 497,8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791 136,8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130,2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836 092,9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Львівська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1 229 660,1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1 459 935,5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1 862 643,5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978 398,9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884 244,5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127,6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826 952,2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Житомирська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440 457,3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361 496,8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498 661,9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245 252,8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253 409,1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137,9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303 292,3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Сумська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279 566,2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596 205,4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658 488,6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408 912,7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249 575,8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110,4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217 283,0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Вінницька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195 542,8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415 290,3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444 856,2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290 461,9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154 394,3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107,1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165 976,9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Чернігівська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330 497,0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511 883,1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575 329,1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363 119,8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212 209,3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112,4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267 051,0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46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Херсонська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242 921,0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243 133,3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336 963,3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175 755,7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161 207,6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138,6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149 091,0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Луганська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995 716,7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221 859,7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161 621,4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161 621,4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0,0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72,8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1 353 015,0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Хмельницька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316 812,7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478 733,9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582 501,7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351 489,7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231 012,0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121,7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213 044,9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Рівненська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178 031,5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296 625,0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318 735,2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222 692,9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96 042,3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107,5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155 921,3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Одеська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1 280 764,9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1 023 047,8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1 146 901,1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795 239,1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351 662,0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112,1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1 156 911,6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Полтавська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454 831,5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928 727,2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1 110 828,4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721 980,3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388 848,2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119,6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272 730,2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Чернівецька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91 037,9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147 342,2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178 045,2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117 928,8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60 116,5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120,8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60 334,9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Дніпропетровська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5 289 364,5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1 158 228,4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2 398 607,6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970 415,3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1 428 192,3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207,1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4 048 985,4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>
                          <a:effectLst/>
                          <a:latin typeface="Petersburg"/>
                        </a:rPr>
                        <a:t>Черкаська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381 864,7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331 457,6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477 773,9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296 993,3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180 780,6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144,1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>
                          <a:effectLst/>
                          <a:latin typeface="Petersburg"/>
                        </a:rPr>
                        <a:t>235 548,3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75">
                <a:tc>
                  <a:txBody>
                    <a:bodyPr/>
                    <a:lstStyle/>
                    <a:p>
                      <a:pPr algn="l" fontAlgn="b"/>
                      <a:r>
                        <a:rPr lang="uk-UA" sz="800" b="1" i="0" u="none" strike="noStrike" dirty="0">
                          <a:effectLst/>
                          <a:latin typeface="Petersburg"/>
                        </a:rPr>
                        <a:t>Закарпатська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4 069,3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5 740,3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6 122,0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5 546,1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575,8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Petersburg"/>
                        </a:rPr>
                        <a:t>106,6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800" b="0" i="0" u="none" strike="noStrike" dirty="0">
                          <a:effectLst/>
                          <a:latin typeface="Petersburg"/>
                        </a:rPr>
                        <a:t>3 687,6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517" name="Object 3"/>
          <p:cNvGraphicFramePr>
            <a:graphicFrameLocks/>
          </p:cNvGraphicFramePr>
          <p:nvPr>
            <p:custDataLst>
              <p:tags r:id="rId8"/>
            </p:custDataLst>
          </p:nvPr>
        </p:nvGraphicFramePr>
        <p:xfrm>
          <a:off x="227013" y="2703513"/>
          <a:ext cx="3470275" cy="3784600"/>
        </p:xfrm>
        <a:graphic>
          <a:graphicData uri="http://schemas.openxmlformats.org/presentationml/2006/ole">
            <p:oleObj spid="_x0000_s53517" r:id="rId198" imgW="3475021" imgH="3785944" progId="Excel.Chart.8">
              <p:embed/>
            </p:oleObj>
          </a:graphicData>
        </a:graphic>
      </p:graphicFrame>
      <p:sp useBgFill="1">
        <p:nvSpPr>
          <p:cNvPr id="11951" name="Полілінія 11950"/>
          <p:cNvSpPr/>
          <p:nvPr>
            <p:custDataLst>
              <p:tags r:id="rId9"/>
            </p:custDataLst>
          </p:nvPr>
        </p:nvSpPr>
        <p:spPr bwMode="auto">
          <a:xfrm>
            <a:off x="3497263" y="628332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10" name="Полілінія 11909"/>
          <p:cNvSpPr/>
          <p:nvPr>
            <p:custDataLst>
              <p:tags r:id="rId10"/>
            </p:custDataLst>
          </p:nvPr>
        </p:nvSpPr>
        <p:spPr bwMode="auto">
          <a:xfrm>
            <a:off x="3346450" y="569436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" name="Полілінія 10"/>
          <p:cNvSpPr/>
          <p:nvPr>
            <p:custDataLst>
              <p:tags r:id="rId11"/>
            </p:custDataLst>
          </p:nvPr>
        </p:nvSpPr>
        <p:spPr bwMode="auto">
          <a:xfrm>
            <a:off x="3346450" y="319087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48" name="Полілінія 11947"/>
          <p:cNvSpPr/>
          <p:nvPr>
            <p:custDataLst>
              <p:tags r:id="rId12"/>
            </p:custDataLst>
          </p:nvPr>
        </p:nvSpPr>
        <p:spPr bwMode="auto">
          <a:xfrm>
            <a:off x="3497263" y="613568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42" name="Полілінія 11941"/>
          <p:cNvSpPr/>
          <p:nvPr>
            <p:custDataLst>
              <p:tags r:id="rId13"/>
            </p:custDataLst>
          </p:nvPr>
        </p:nvSpPr>
        <p:spPr bwMode="auto">
          <a:xfrm>
            <a:off x="3497263" y="584200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08" name="Полілінія 11607"/>
          <p:cNvSpPr/>
          <p:nvPr>
            <p:custDataLst>
              <p:tags r:id="rId14"/>
            </p:custDataLst>
          </p:nvPr>
        </p:nvSpPr>
        <p:spPr bwMode="auto">
          <a:xfrm>
            <a:off x="3497263" y="377983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8" name="Полілінія 7"/>
          <p:cNvSpPr/>
          <p:nvPr>
            <p:custDataLst>
              <p:tags r:id="rId15"/>
            </p:custDataLst>
          </p:nvPr>
        </p:nvSpPr>
        <p:spPr bwMode="auto">
          <a:xfrm>
            <a:off x="3346450" y="3044825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45" name="Полілінія 11944"/>
          <p:cNvSpPr/>
          <p:nvPr>
            <p:custDataLst>
              <p:tags r:id="rId16"/>
            </p:custDataLst>
          </p:nvPr>
        </p:nvSpPr>
        <p:spPr bwMode="auto">
          <a:xfrm>
            <a:off x="3497263" y="5989638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5" name="Полілінія 4"/>
          <p:cNvSpPr/>
          <p:nvPr>
            <p:custDataLst>
              <p:tags r:id="rId17"/>
            </p:custDataLst>
          </p:nvPr>
        </p:nvSpPr>
        <p:spPr bwMode="auto">
          <a:xfrm>
            <a:off x="3346450" y="289718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05" name="Полілінія 11604"/>
          <p:cNvSpPr/>
          <p:nvPr>
            <p:custDataLst>
              <p:tags r:id="rId18"/>
            </p:custDataLst>
          </p:nvPr>
        </p:nvSpPr>
        <p:spPr bwMode="auto">
          <a:xfrm>
            <a:off x="3497263" y="3633788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07" name="Полілінія 11906"/>
          <p:cNvSpPr/>
          <p:nvPr>
            <p:custDataLst>
              <p:tags r:id="rId19"/>
            </p:custDataLst>
          </p:nvPr>
        </p:nvSpPr>
        <p:spPr bwMode="auto">
          <a:xfrm>
            <a:off x="3346450" y="554672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20" name="Полілінія 11919"/>
          <p:cNvSpPr/>
          <p:nvPr>
            <p:custDataLst>
              <p:tags r:id="rId20"/>
            </p:custDataLst>
          </p:nvPr>
        </p:nvSpPr>
        <p:spPr bwMode="auto">
          <a:xfrm>
            <a:off x="3346450" y="613568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39" name="Полілінія 11938"/>
          <p:cNvSpPr/>
          <p:nvPr>
            <p:custDataLst>
              <p:tags r:id="rId21"/>
            </p:custDataLst>
          </p:nvPr>
        </p:nvSpPr>
        <p:spPr bwMode="auto">
          <a:xfrm>
            <a:off x="3497263" y="569436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02" name="Полілінія 11601"/>
          <p:cNvSpPr/>
          <p:nvPr>
            <p:custDataLst>
              <p:tags r:id="rId22"/>
            </p:custDataLst>
          </p:nvPr>
        </p:nvSpPr>
        <p:spPr bwMode="auto">
          <a:xfrm>
            <a:off x="3497263" y="348615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23" name="Полілінія 11922"/>
          <p:cNvSpPr/>
          <p:nvPr>
            <p:custDataLst>
              <p:tags r:id="rId23"/>
            </p:custDataLst>
          </p:nvPr>
        </p:nvSpPr>
        <p:spPr bwMode="auto">
          <a:xfrm>
            <a:off x="3346450" y="628332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36" name="Полілінія 11935"/>
          <p:cNvSpPr/>
          <p:nvPr>
            <p:custDataLst>
              <p:tags r:id="rId24"/>
            </p:custDataLst>
          </p:nvPr>
        </p:nvSpPr>
        <p:spPr bwMode="auto">
          <a:xfrm>
            <a:off x="3497263" y="554672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04" name="Полілінія 11903"/>
          <p:cNvSpPr/>
          <p:nvPr>
            <p:custDataLst>
              <p:tags r:id="rId25"/>
            </p:custDataLst>
          </p:nvPr>
        </p:nvSpPr>
        <p:spPr bwMode="auto">
          <a:xfrm>
            <a:off x="3346450" y="5400675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599" name="Полілінія 11598"/>
          <p:cNvSpPr/>
          <p:nvPr>
            <p:custDataLst>
              <p:tags r:id="rId26"/>
            </p:custDataLst>
          </p:nvPr>
        </p:nvSpPr>
        <p:spPr bwMode="auto">
          <a:xfrm>
            <a:off x="3497263" y="333851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21" name="Полілінія 220"/>
          <p:cNvSpPr/>
          <p:nvPr>
            <p:custDataLst>
              <p:tags r:id="rId27"/>
            </p:custDataLst>
          </p:nvPr>
        </p:nvSpPr>
        <p:spPr bwMode="auto">
          <a:xfrm>
            <a:off x="3497263" y="5400675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77" name="Полілінія 11676"/>
          <p:cNvSpPr/>
          <p:nvPr>
            <p:custDataLst>
              <p:tags r:id="rId28"/>
            </p:custDataLst>
          </p:nvPr>
        </p:nvSpPr>
        <p:spPr bwMode="auto">
          <a:xfrm>
            <a:off x="3346450" y="525303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72" name="Полілінія 11671"/>
          <p:cNvSpPr/>
          <p:nvPr>
            <p:custDataLst>
              <p:tags r:id="rId29"/>
            </p:custDataLst>
          </p:nvPr>
        </p:nvSpPr>
        <p:spPr bwMode="auto">
          <a:xfrm>
            <a:off x="3346450" y="510540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18" name="Полілінія 217"/>
          <p:cNvSpPr/>
          <p:nvPr>
            <p:custDataLst>
              <p:tags r:id="rId30"/>
            </p:custDataLst>
          </p:nvPr>
        </p:nvSpPr>
        <p:spPr bwMode="auto">
          <a:xfrm>
            <a:off x="3497263" y="525303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594" name="Полілінія 11593"/>
          <p:cNvSpPr/>
          <p:nvPr>
            <p:custDataLst>
              <p:tags r:id="rId31"/>
            </p:custDataLst>
          </p:nvPr>
        </p:nvSpPr>
        <p:spPr bwMode="auto">
          <a:xfrm>
            <a:off x="3497263" y="319087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69" name="Полілінія 11668"/>
          <p:cNvSpPr/>
          <p:nvPr>
            <p:custDataLst>
              <p:tags r:id="rId32"/>
            </p:custDataLst>
          </p:nvPr>
        </p:nvSpPr>
        <p:spPr bwMode="auto">
          <a:xfrm>
            <a:off x="3346450" y="495776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15" name="Полілінія 214"/>
          <p:cNvSpPr/>
          <p:nvPr>
            <p:custDataLst>
              <p:tags r:id="rId33"/>
            </p:custDataLst>
          </p:nvPr>
        </p:nvSpPr>
        <p:spPr bwMode="auto">
          <a:xfrm>
            <a:off x="3497263" y="510540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66" name="Полілінія 11665"/>
          <p:cNvSpPr/>
          <p:nvPr>
            <p:custDataLst>
              <p:tags r:id="rId34"/>
            </p:custDataLst>
          </p:nvPr>
        </p:nvSpPr>
        <p:spPr bwMode="auto">
          <a:xfrm>
            <a:off x="3346450" y="4811713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33" name="Полілінія 11932"/>
          <p:cNvSpPr/>
          <p:nvPr>
            <p:custDataLst>
              <p:tags r:id="rId35"/>
            </p:custDataLst>
          </p:nvPr>
        </p:nvSpPr>
        <p:spPr bwMode="auto">
          <a:xfrm>
            <a:off x="3497263" y="3044825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12" name="Полілінія 211"/>
          <p:cNvSpPr/>
          <p:nvPr>
            <p:custDataLst>
              <p:tags r:id="rId36"/>
            </p:custDataLst>
          </p:nvPr>
        </p:nvSpPr>
        <p:spPr bwMode="auto">
          <a:xfrm>
            <a:off x="3497263" y="495776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63" name="Полілінія 11662"/>
          <p:cNvSpPr/>
          <p:nvPr>
            <p:custDataLst>
              <p:tags r:id="rId37"/>
            </p:custDataLst>
          </p:nvPr>
        </p:nvSpPr>
        <p:spPr bwMode="auto">
          <a:xfrm>
            <a:off x="3346450" y="466407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60" name="Полілінія 11659"/>
          <p:cNvSpPr/>
          <p:nvPr>
            <p:custDataLst>
              <p:tags r:id="rId38"/>
            </p:custDataLst>
          </p:nvPr>
        </p:nvSpPr>
        <p:spPr bwMode="auto">
          <a:xfrm>
            <a:off x="3346450" y="451643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05" name="Полілінія 204"/>
          <p:cNvSpPr/>
          <p:nvPr>
            <p:custDataLst>
              <p:tags r:id="rId39"/>
            </p:custDataLst>
          </p:nvPr>
        </p:nvSpPr>
        <p:spPr bwMode="auto">
          <a:xfrm>
            <a:off x="3497263" y="4811713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30" name="Полілінія 11929"/>
          <p:cNvSpPr/>
          <p:nvPr>
            <p:custDataLst>
              <p:tags r:id="rId40"/>
            </p:custDataLst>
          </p:nvPr>
        </p:nvSpPr>
        <p:spPr bwMode="auto">
          <a:xfrm>
            <a:off x="3497263" y="289718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57" name="Полілінія 11656"/>
          <p:cNvSpPr/>
          <p:nvPr>
            <p:custDataLst>
              <p:tags r:id="rId41"/>
            </p:custDataLst>
          </p:nvPr>
        </p:nvSpPr>
        <p:spPr bwMode="auto">
          <a:xfrm>
            <a:off x="3346450" y="436880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02" name="Полілінія 201"/>
          <p:cNvSpPr/>
          <p:nvPr>
            <p:custDataLst>
              <p:tags r:id="rId42"/>
            </p:custDataLst>
          </p:nvPr>
        </p:nvSpPr>
        <p:spPr bwMode="auto">
          <a:xfrm>
            <a:off x="3497263" y="466407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54" name="Полілінія 11653"/>
          <p:cNvSpPr/>
          <p:nvPr>
            <p:custDataLst>
              <p:tags r:id="rId43"/>
            </p:custDataLst>
          </p:nvPr>
        </p:nvSpPr>
        <p:spPr bwMode="auto">
          <a:xfrm>
            <a:off x="3346450" y="4222750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26" name="Полілінія 11925"/>
          <p:cNvSpPr/>
          <p:nvPr>
            <p:custDataLst>
              <p:tags r:id="rId44"/>
            </p:custDataLst>
          </p:nvPr>
        </p:nvSpPr>
        <p:spPr bwMode="auto">
          <a:xfrm>
            <a:off x="3497263" y="274955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99" name="Полілінія 198"/>
          <p:cNvSpPr/>
          <p:nvPr>
            <p:custDataLst>
              <p:tags r:id="rId45"/>
            </p:custDataLst>
          </p:nvPr>
        </p:nvSpPr>
        <p:spPr bwMode="auto">
          <a:xfrm>
            <a:off x="3497263" y="451643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51" name="Полілінія 11650"/>
          <p:cNvSpPr/>
          <p:nvPr>
            <p:custDataLst>
              <p:tags r:id="rId46"/>
            </p:custDataLst>
          </p:nvPr>
        </p:nvSpPr>
        <p:spPr bwMode="auto">
          <a:xfrm>
            <a:off x="3346450" y="407511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48" name="Полілінія 11647"/>
          <p:cNvSpPr/>
          <p:nvPr>
            <p:custDataLst>
              <p:tags r:id="rId47"/>
            </p:custDataLst>
          </p:nvPr>
        </p:nvSpPr>
        <p:spPr bwMode="auto">
          <a:xfrm>
            <a:off x="3346450" y="392747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96" name="Полілінія 195"/>
          <p:cNvSpPr/>
          <p:nvPr>
            <p:custDataLst>
              <p:tags r:id="rId48"/>
            </p:custDataLst>
          </p:nvPr>
        </p:nvSpPr>
        <p:spPr bwMode="auto">
          <a:xfrm>
            <a:off x="3497263" y="436880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16" name="Полілінія 11915"/>
          <p:cNvSpPr/>
          <p:nvPr>
            <p:custDataLst>
              <p:tags r:id="rId49"/>
            </p:custDataLst>
          </p:nvPr>
        </p:nvSpPr>
        <p:spPr bwMode="auto">
          <a:xfrm>
            <a:off x="3346450" y="5989638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9" name="Полілінія 28"/>
          <p:cNvSpPr/>
          <p:nvPr>
            <p:custDataLst>
              <p:tags r:id="rId50"/>
            </p:custDataLst>
          </p:nvPr>
        </p:nvSpPr>
        <p:spPr bwMode="auto">
          <a:xfrm>
            <a:off x="3346450" y="3779838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93" name="Полілінія 192"/>
          <p:cNvSpPr/>
          <p:nvPr>
            <p:custDataLst>
              <p:tags r:id="rId51"/>
            </p:custDataLst>
          </p:nvPr>
        </p:nvSpPr>
        <p:spPr bwMode="auto">
          <a:xfrm>
            <a:off x="3497263" y="4222750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6" name="Полілінія 25"/>
          <p:cNvSpPr/>
          <p:nvPr>
            <p:custDataLst>
              <p:tags r:id="rId52"/>
            </p:custDataLst>
          </p:nvPr>
        </p:nvSpPr>
        <p:spPr bwMode="auto">
          <a:xfrm>
            <a:off x="3346450" y="3633788"/>
            <a:ext cx="98425" cy="155575"/>
          </a:xfrm>
          <a:custGeom>
            <a:avLst/>
            <a:gdLst/>
            <a:ahLst/>
            <a:cxnLst/>
            <a:rect l="0" t="0" r="0" b="0"/>
            <a:pathLst>
              <a:path w="98426" h="155576">
                <a:moveTo>
                  <a:pt x="98425" y="0"/>
                </a:moveTo>
                <a:lnTo>
                  <a:pt x="57150" y="155575"/>
                </a:lnTo>
                <a:lnTo>
                  <a:pt x="0" y="155575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913" name="Полілінія 11912"/>
          <p:cNvSpPr/>
          <p:nvPr>
            <p:custDataLst>
              <p:tags r:id="rId53"/>
            </p:custDataLst>
          </p:nvPr>
        </p:nvSpPr>
        <p:spPr bwMode="auto">
          <a:xfrm>
            <a:off x="3346450" y="584200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14" name="Полілінія 11613"/>
          <p:cNvSpPr/>
          <p:nvPr>
            <p:custDataLst>
              <p:tags r:id="rId54"/>
            </p:custDataLst>
          </p:nvPr>
        </p:nvSpPr>
        <p:spPr bwMode="auto">
          <a:xfrm>
            <a:off x="3497263" y="407511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3" name="Полілінія 22"/>
          <p:cNvSpPr/>
          <p:nvPr>
            <p:custDataLst>
              <p:tags r:id="rId55"/>
            </p:custDataLst>
          </p:nvPr>
        </p:nvSpPr>
        <p:spPr bwMode="auto">
          <a:xfrm>
            <a:off x="3346450" y="3486150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0" name="Полілінія 19"/>
          <p:cNvSpPr/>
          <p:nvPr>
            <p:custDataLst>
              <p:tags r:id="rId56"/>
            </p:custDataLst>
          </p:nvPr>
        </p:nvSpPr>
        <p:spPr bwMode="auto">
          <a:xfrm>
            <a:off x="3346450" y="3338513"/>
            <a:ext cx="98425" cy="157162"/>
          </a:xfrm>
          <a:custGeom>
            <a:avLst/>
            <a:gdLst/>
            <a:ahLst/>
            <a:cxnLst/>
            <a:rect l="0" t="0" r="0" b="0"/>
            <a:pathLst>
              <a:path w="98426" h="157163">
                <a:moveTo>
                  <a:pt x="98425" y="0"/>
                </a:moveTo>
                <a:lnTo>
                  <a:pt x="57150" y="157162"/>
                </a:lnTo>
                <a:lnTo>
                  <a:pt x="0" y="157162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11" name="Полілінія 11610"/>
          <p:cNvSpPr/>
          <p:nvPr>
            <p:custDataLst>
              <p:tags r:id="rId57"/>
            </p:custDataLst>
          </p:nvPr>
        </p:nvSpPr>
        <p:spPr bwMode="auto">
          <a:xfrm>
            <a:off x="3497263" y="3927475"/>
            <a:ext cx="98425" cy="157163"/>
          </a:xfrm>
          <a:custGeom>
            <a:avLst/>
            <a:gdLst/>
            <a:ahLst/>
            <a:cxnLst/>
            <a:rect l="0" t="0" r="0" b="0"/>
            <a:pathLst>
              <a:path w="98426" h="157164">
                <a:moveTo>
                  <a:pt x="98425" y="0"/>
                </a:moveTo>
                <a:lnTo>
                  <a:pt x="57150" y="157163"/>
                </a:lnTo>
                <a:lnTo>
                  <a:pt x="0" y="157163"/>
                </a:lnTo>
                <a:lnTo>
                  <a:pt x="41275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50" name="Полілінія 11949"/>
          <p:cNvSpPr/>
          <p:nvPr>
            <p:custDataLst>
              <p:tags r:id="rId58"/>
            </p:custDataLst>
          </p:nvPr>
        </p:nvSpPr>
        <p:spPr bwMode="auto">
          <a:xfrm>
            <a:off x="3554413" y="62833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49" name="Полілінія 11948"/>
          <p:cNvSpPr/>
          <p:nvPr>
            <p:custDataLst>
              <p:tags r:id="rId59"/>
            </p:custDataLst>
          </p:nvPr>
        </p:nvSpPr>
        <p:spPr bwMode="auto">
          <a:xfrm>
            <a:off x="3497263" y="62833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47" name="Полілінія 11946"/>
          <p:cNvSpPr/>
          <p:nvPr>
            <p:custDataLst>
              <p:tags r:id="rId60"/>
            </p:custDataLst>
          </p:nvPr>
        </p:nvSpPr>
        <p:spPr bwMode="auto">
          <a:xfrm>
            <a:off x="3554413" y="61356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46" name="Полілінія 11945"/>
          <p:cNvSpPr/>
          <p:nvPr>
            <p:custDataLst>
              <p:tags r:id="rId61"/>
            </p:custDataLst>
          </p:nvPr>
        </p:nvSpPr>
        <p:spPr bwMode="auto">
          <a:xfrm>
            <a:off x="3497263" y="61356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44" name="Полілінія 11943"/>
          <p:cNvSpPr/>
          <p:nvPr>
            <p:custDataLst>
              <p:tags r:id="rId62"/>
            </p:custDataLst>
          </p:nvPr>
        </p:nvSpPr>
        <p:spPr bwMode="auto">
          <a:xfrm>
            <a:off x="3554413" y="598963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43" name="Полілінія 11942"/>
          <p:cNvSpPr/>
          <p:nvPr>
            <p:custDataLst>
              <p:tags r:id="rId63"/>
            </p:custDataLst>
          </p:nvPr>
        </p:nvSpPr>
        <p:spPr bwMode="auto">
          <a:xfrm>
            <a:off x="3497263" y="598963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41" name="Полілінія 11940"/>
          <p:cNvSpPr/>
          <p:nvPr>
            <p:custDataLst>
              <p:tags r:id="rId64"/>
            </p:custDataLst>
          </p:nvPr>
        </p:nvSpPr>
        <p:spPr bwMode="auto">
          <a:xfrm>
            <a:off x="3554413" y="58420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40" name="Полілінія 11939"/>
          <p:cNvSpPr/>
          <p:nvPr>
            <p:custDataLst>
              <p:tags r:id="rId65"/>
            </p:custDataLst>
          </p:nvPr>
        </p:nvSpPr>
        <p:spPr bwMode="auto">
          <a:xfrm>
            <a:off x="3497263" y="58420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38" name="Полілінія 11937"/>
          <p:cNvSpPr/>
          <p:nvPr>
            <p:custDataLst>
              <p:tags r:id="rId66"/>
            </p:custDataLst>
          </p:nvPr>
        </p:nvSpPr>
        <p:spPr bwMode="auto">
          <a:xfrm>
            <a:off x="3554413" y="56943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37" name="Полілінія 11936"/>
          <p:cNvSpPr/>
          <p:nvPr>
            <p:custDataLst>
              <p:tags r:id="rId67"/>
            </p:custDataLst>
          </p:nvPr>
        </p:nvSpPr>
        <p:spPr bwMode="auto">
          <a:xfrm>
            <a:off x="3497263" y="56943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23" name="Полілінія 222"/>
          <p:cNvSpPr/>
          <p:nvPr>
            <p:custDataLst>
              <p:tags r:id="rId68"/>
            </p:custDataLst>
          </p:nvPr>
        </p:nvSpPr>
        <p:spPr bwMode="auto">
          <a:xfrm>
            <a:off x="3554413" y="55467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22" name="Полілінія 221"/>
          <p:cNvSpPr/>
          <p:nvPr>
            <p:custDataLst>
              <p:tags r:id="rId69"/>
            </p:custDataLst>
          </p:nvPr>
        </p:nvSpPr>
        <p:spPr bwMode="auto">
          <a:xfrm>
            <a:off x="3497263" y="55467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20" name="Полілінія 219"/>
          <p:cNvSpPr/>
          <p:nvPr>
            <p:custDataLst>
              <p:tags r:id="rId70"/>
            </p:custDataLst>
          </p:nvPr>
        </p:nvSpPr>
        <p:spPr bwMode="auto">
          <a:xfrm>
            <a:off x="3554413" y="540067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9" name="Полілінія 218"/>
          <p:cNvSpPr/>
          <p:nvPr>
            <p:custDataLst>
              <p:tags r:id="rId71"/>
            </p:custDataLst>
          </p:nvPr>
        </p:nvSpPr>
        <p:spPr bwMode="auto">
          <a:xfrm>
            <a:off x="3497263" y="540067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7" name="Полілінія 216"/>
          <p:cNvSpPr/>
          <p:nvPr>
            <p:custDataLst>
              <p:tags r:id="rId72"/>
            </p:custDataLst>
          </p:nvPr>
        </p:nvSpPr>
        <p:spPr bwMode="auto">
          <a:xfrm>
            <a:off x="3554413" y="52530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6" name="Полілінія 215"/>
          <p:cNvSpPr/>
          <p:nvPr>
            <p:custDataLst>
              <p:tags r:id="rId73"/>
            </p:custDataLst>
          </p:nvPr>
        </p:nvSpPr>
        <p:spPr bwMode="auto">
          <a:xfrm>
            <a:off x="3497263" y="52530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4" name="Полілінія 213"/>
          <p:cNvSpPr/>
          <p:nvPr>
            <p:custDataLst>
              <p:tags r:id="rId74"/>
            </p:custDataLst>
          </p:nvPr>
        </p:nvSpPr>
        <p:spPr bwMode="auto">
          <a:xfrm>
            <a:off x="3554413" y="51054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3" name="Полілінія 212"/>
          <p:cNvSpPr/>
          <p:nvPr>
            <p:custDataLst>
              <p:tags r:id="rId75"/>
            </p:custDataLst>
          </p:nvPr>
        </p:nvSpPr>
        <p:spPr bwMode="auto">
          <a:xfrm>
            <a:off x="3497263" y="51054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7" name="Полілінія 206"/>
          <p:cNvSpPr/>
          <p:nvPr>
            <p:custDataLst>
              <p:tags r:id="rId76"/>
            </p:custDataLst>
          </p:nvPr>
        </p:nvSpPr>
        <p:spPr bwMode="auto">
          <a:xfrm>
            <a:off x="3554413" y="49577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6" name="Полілінія 205"/>
          <p:cNvSpPr/>
          <p:nvPr>
            <p:custDataLst>
              <p:tags r:id="rId77"/>
            </p:custDataLst>
          </p:nvPr>
        </p:nvSpPr>
        <p:spPr bwMode="auto">
          <a:xfrm>
            <a:off x="3497263" y="49577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4" name="Полілінія 203"/>
          <p:cNvSpPr/>
          <p:nvPr>
            <p:custDataLst>
              <p:tags r:id="rId78"/>
            </p:custDataLst>
          </p:nvPr>
        </p:nvSpPr>
        <p:spPr bwMode="auto">
          <a:xfrm>
            <a:off x="3554413" y="4811713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3" name="Полілінія 202"/>
          <p:cNvSpPr/>
          <p:nvPr>
            <p:custDataLst>
              <p:tags r:id="rId79"/>
            </p:custDataLst>
          </p:nvPr>
        </p:nvSpPr>
        <p:spPr bwMode="auto">
          <a:xfrm>
            <a:off x="3497263" y="4811713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1" name="Полілінія 200"/>
          <p:cNvSpPr/>
          <p:nvPr>
            <p:custDataLst>
              <p:tags r:id="rId80"/>
            </p:custDataLst>
          </p:nvPr>
        </p:nvSpPr>
        <p:spPr bwMode="auto">
          <a:xfrm>
            <a:off x="3554413" y="46640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0" name="Полілінія 199"/>
          <p:cNvSpPr/>
          <p:nvPr>
            <p:custDataLst>
              <p:tags r:id="rId81"/>
            </p:custDataLst>
          </p:nvPr>
        </p:nvSpPr>
        <p:spPr bwMode="auto">
          <a:xfrm>
            <a:off x="3497263" y="46640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98" name="Полілінія 197"/>
          <p:cNvSpPr/>
          <p:nvPr>
            <p:custDataLst>
              <p:tags r:id="rId82"/>
            </p:custDataLst>
          </p:nvPr>
        </p:nvSpPr>
        <p:spPr bwMode="auto">
          <a:xfrm>
            <a:off x="3554413" y="45164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97" name="Полілінія 196"/>
          <p:cNvSpPr/>
          <p:nvPr>
            <p:custDataLst>
              <p:tags r:id="rId83"/>
            </p:custDataLst>
          </p:nvPr>
        </p:nvSpPr>
        <p:spPr bwMode="auto">
          <a:xfrm>
            <a:off x="3497263" y="45164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95" name="Полілінія 194"/>
          <p:cNvSpPr/>
          <p:nvPr>
            <p:custDataLst>
              <p:tags r:id="rId84"/>
            </p:custDataLst>
          </p:nvPr>
        </p:nvSpPr>
        <p:spPr bwMode="auto">
          <a:xfrm>
            <a:off x="3554413" y="43688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94" name="Полілінія 193"/>
          <p:cNvSpPr/>
          <p:nvPr>
            <p:custDataLst>
              <p:tags r:id="rId85"/>
            </p:custDataLst>
          </p:nvPr>
        </p:nvSpPr>
        <p:spPr bwMode="auto">
          <a:xfrm>
            <a:off x="3497263" y="43688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92" name="Полілінія 191"/>
          <p:cNvSpPr/>
          <p:nvPr>
            <p:custDataLst>
              <p:tags r:id="rId86"/>
            </p:custDataLst>
          </p:nvPr>
        </p:nvSpPr>
        <p:spPr bwMode="auto">
          <a:xfrm>
            <a:off x="3554413" y="4222750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15" name="Полілінія 11614"/>
          <p:cNvSpPr/>
          <p:nvPr>
            <p:custDataLst>
              <p:tags r:id="rId87"/>
            </p:custDataLst>
          </p:nvPr>
        </p:nvSpPr>
        <p:spPr bwMode="auto">
          <a:xfrm>
            <a:off x="3497263" y="4222750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13" name="Полілінія 11612"/>
          <p:cNvSpPr/>
          <p:nvPr>
            <p:custDataLst>
              <p:tags r:id="rId88"/>
            </p:custDataLst>
          </p:nvPr>
        </p:nvSpPr>
        <p:spPr bwMode="auto">
          <a:xfrm>
            <a:off x="3554413" y="40751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12" name="Полілінія 11611"/>
          <p:cNvSpPr/>
          <p:nvPr>
            <p:custDataLst>
              <p:tags r:id="rId89"/>
            </p:custDataLst>
          </p:nvPr>
        </p:nvSpPr>
        <p:spPr bwMode="auto">
          <a:xfrm>
            <a:off x="3497263" y="40751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10" name="Полілінія 11609"/>
          <p:cNvSpPr/>
          <p:nvPr>
            <p:custDataLst>
              <p:tags r:id="rId90"/>
            </p:custDataLst>
          </p:nvPr>
        </p:nvSpPr>
        <p:spPr bwMode="auto">
          <a:xfrm>
            <a:off x="3554413" y="39274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09" name="Полілінія 11608"/>
          <p:cNvSpPr/>
          <p:nvPr>
            <p:custDataLst>
              <p:tags r:id="rId91"/>
            </p:custDataLst>
          </p:nvPr>
        </p:nvSpPr>
        <p:spPr bwMode="auto">
          <a:xfrm>
            <a:off x="3497263" y="39274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07" name="Полілінія 11606"/>
          <p:cNvSpPr/>
          <p:nvPr>
            <p:custDataLst>
              <p:tags r:id="rId92"/>
            </p:custDataLst>
          </p:nvPr>
        </p:nvSpPr>
        <p:spPr bwMode="auto">
          <a:xfrm>
            <a:off x="3554413" y="37798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06" name="Полілінія 11605"/>
          <p:cNvSpPr/>
          <p:nvPr>
            <p:custDataLst>
              <p:tags r:id="rId93"/>
            </p:custDataLst>
          </p:nvPr>
        </p:nvSpPr>
        <p:spPr bwMode="auto">
          <a:xfrm>
            <a:off x="3497263" y="37798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04" name="Полілінія 11603"/>
          <p:cNvSpPr/>
          <p:nvPr>
            <p:custDataLst>
              <p:tags r:id="rId94"/>
            </p:custDataLst>
          </p:nvPr>
        </p:nvSpPr>
        <p:spPr bwMode="auto">
          <a:xfrm>
            <a:off x="3554413" y="363378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03" name="Полілінія 11602"/>
          <p:cNvSpPr/>
          <p:nvPr>
            <p:custDataLst>
              <p:tags r:id="rId95"/>
            </p:custDataLst>
          </p:nvPr>
        </p:nvSpPr>
        <p:spPr bwMode="auto">
          <a:xfrm>
            <a:off x="3497263" y="363378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01" name="Полілінія 11600"/>
          <p:cNvSpPr/>
          <p:nvPr>
            <p:custDataLst>
              <p:tags r:id="rId96"/>
            </p:custDataLst>
          </p:nvPr>
        </p:nvSpPr>
        <p:spPr bwMode="auto">
          <a:xfrm>
            <a:off x="3554413" y="348615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00" name="Полілінія 11599"/>
          <p:cNvSpPr/>
          <p:nvPr>
            <p:custDataLst>
              <p:tags r:id="rId97"/>
            </p:custDataLst>
          </p:nvPr>
        </p:nvSpPr>
        <p:spPr bwMode="auto">
          <a:xfrm>
            <a:off x="3497263" y="348615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598" name="Полілінія 11597"/>
          <p:cNvSpPr/>
          <p:nvPr>
            <p:custDataLst>
              <p:tags r:id="rId98"/>
            </p:custDataLst>
          </p:nvPr>
        </p:nvSpPr>
        <p:spPr bwMode="auto">
          <a:xfrm>
            <a:off x="3554413" y="33385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597" name="Полілінія 11596"/>
          <p:cNvSpPr/>
          <p:nvPr>
            <p:custDataLst>
              <p:tags r:id="rId99"/>
            </p:custDataLst>
          </p:nvPr>
        </p:nvSpPr>
        <p:spPr bwMode="auto">
          <a:xfrm>
            <a:off x="3497263" y="33385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291" name="Полілінія 11290"/>
          <p:cNvSpPr/>
          <p:nvPr>
            <p:custDataLst>
              <p:tags r:id="rId100"/>
            </p:custDataLst>
          </p:nvPr>
        </p:nvSpPr>
        <p:spPr bwMode="auto">
          <a:xfrm>
            <a:off x="3554413" y="31908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34" name="Полілінія 11933"/>
          <p:cNvSpPr/>
          <p:nvPr>
            <p:custDataLst>
              <p:tags r:id="rId101"/>
            </p:custDataLst>
          </p:nvPr>
        </p:nvSpPr>
        <p:spPr bwMode="auto">
          <a:xfrm>
            <a:off x="3497263" y="31908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32" name="Полілінія 11931"/>
          <p:cNvSpPr/>
          <p:nvPr>
            <p:custDataLst>
              <p:tags r:id="rId102"/>
            </p:custDataLst>
          </p:nvPr>
        </p:nvSpPr>
        <p:spPr bwMode="auto">
          <a:xfrm>
            <a:off x="3554413" y="304482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31" name="Полілінія 11930"/>
          <p:cNvSpPr/>
          <p:nvPr>
            <p:custDataLst>
              <p:tags r:id="rId103"/>
            </p:custDataLst>
          </p:nvPr>
        </p:nvSpPr>
        <p:spPr bwMode="auto">
          <a:xfrm>
            <a:off x="3497263" y="304482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29" name="Полілінія 11928"/>
          <p:cNvSpPr/>
          <p:nvPr>
            <p:custDataLst>
              <p:tags r:id="rId104"/>
            </p:custDataLst>
          </p:nvPr>
        </p:nvSpPr>
        <p:spPr bwMode="auto">
          <a:xfrm>
            <a:off x="3554413" y="28971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28" name="Полілінія 11927"/>
          <p:cNvSpPr/>
          <p:nvPr>
            <p:custDataLst>
              <p:tags r:id="rId105"/>
            </p:custDataLst>
          </p:nvPr>
        </p:nvSpPr>
        <p:spPr bwMode="auto">
          <a:xfrm>
            <a:off x="3497263" y="28971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25" name="Полілінія 11924"/>
          <p:cNvSpPr/>
          <p:nvPr>
            <p:custDataLst>
              <p:tags r:id="rId106"/>
            </p:custDataLst>
          </p:nvPr>
        </p:nvSpPr>
        <p:spPr bwMode="auto">
          <a:xfrm>
            <a:off x="3554413" y="274955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24" name="Полілінія 11923"/>
          <p:cNvSpPr/>
          <p:nvPr>
            <p:custDataLst>
              <p:tags r:id="rId107"/>
            </p:custDataLst>
          </p:nvPr>
        </p:nvSpPr>
        <p:spPr bwMode="auto">
          <a:xfrm>
            <a:off x="3497263" y="274955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15" name="Полілінія 11914"/>
          <p:cNvSpPr/>
          <p:nvPr>
            <p:custDataLst>
              <p:tags r:id="rId108"/>
            </p:custDataLst>
          </p:nvPr>
        </p:nvSpPr>
        <p:spPr bwMode="auto">
          <a:xfrm>
            <a:off x="3403600" y="598963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14" name="Полілінія 11913"/>
          <p:cNvSpPr/>
          <p:nvPr>
            <p:custDataLst>
              <p:tags r:id="rId109"/>
            </p:custDataLst>
          </p:nvPr>
        </p:nvSpPr>
        <p:spPr bwMode="auto">
          <a:xfrm>
            <a:off x="3346450" y="598963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12" name="Полілінія 11911"/>
          <p:cNvSpPr/>
          <p:nvPr>
            <p:custDataLst>
              <p:tags r:id="rId110"/>
            </p:custDataLst>
          </p:nvPr>
        </p:nvSpPr>
        <p:spPr bwMode="auto">
          <a:xfrm>
            <a:off x="3403600" y="58420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11" name="Полілінія 11910"/>
          <p:cNvSpPr/>
          <p:nvPr>
            <p:custDataLst>
              <p:tags r:id="rId111"/>
            </p:custDataLst>
          </p:nvPr>
        </p:nvSpPr>
        <p:spPr bwMode="auto">
          <a:xfrm>
            <a:off x="3346450" y="58420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22" name="Полілінія 11921"/>
          <p:cNvSpPr/>
          <p:nvPr>
            <p:custDataLst>
              <p:tags r:id="rId112"/>
            </p:custDataLst>
          </p:nvPr>
        </p:nvSpPr>
        <p:spPr bwMode="auto">
          <a:xfrm>
            <a:off x="3403600" y="62833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09" name="Полілінія 11908"/>
          <p:cNvSpPr/>
          <p:nvPr>
            <p:custDataLst>
              <p:tags r:id="rId113"/>
            </p:custDataLst>
          </p:nvPr>
        </p:nvSpPr>
        <p:spPr bwMode="auto">
          <a:xfrm>
            <a:off x="3403600" y="56943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08" name="Полілінія 11907"/>
          <p:cNvSpPr/>
          <p:nvPr>
            <p:custDataLst>
              <p:tags r:id="rId114"/>
            </p:custDataLst>
          </p:nvPr>
        </p:nvSpPr>
        <p:spPr bwMode="auto">
          <a:xfrm>
            <a:off x="3346450" y="56943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06" name="Полілінія 11905"/>
          <p:cNvSpPr/>
          <p:nvPr>
            <p:custDataLst>
              <p:tags r:id="rId115"/>
            </p:custDataLst>
          </p:nvPr>
        </p:nvSpPr>
        <p:spPr bwMode="auto">
          <a:xfrm>
            <a:off x="3403600" y="55467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05" name="Полілінія 11904"/>
          <p:cNvSpPr/>
          <p:nvPr>
            <p:custDataLst>
              <p:tags r:id="rId116"/>
            </p:custDataLst>
          </p:nvPr>
        </p:nvSpPr>
        <p:spPr bwMode="auto">
          <a:xfrm>
            <a:off x="3346450" y="55467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8" name="Полілінія 11657"/>
          <p:cNvSpPr/>
          <p:nvPr>
            <p:custDataLst>
              <p:tags r:id="rId117"/>
            </p:custDataLst>
          </p:nvPr>
        </p:nvSpPr>
        <p:spPr bwMode="auto">
          <a:xfrm>
            <a:off x="3346450" y="45164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1" name="Полілінія 11670"/>
          <p:cNvSpPr/>
          <p:nvPr>
            <p:custDataLst>
              <p:tags r:id="rId118"/>
            </p:custDataLst>
          </p:nvPr>
        </p:nvSpPr>
        <p:spPr bwMode="auto">
          <a:xfrm>
            <a:off x="3403600" y="51054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6" name="Полілінія 11655"/>
          <p:cNvSpPr/>
          <p:nvPr>
            <p:custDataLst>
              <p:tags r:id="rId119"/>
            </p:custDataLst>
          </p:nvPr>
        </p:nvSpPr>
        <p:spPr bwMode="auto">
          <a:xfrm>
            <a:off x="3403600" y="43688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5" name="Полілінія 11654"/>
          <p:cNvSpPr/>
          <p:nvPr>
            <p:custDataLst>
              <p:tags r:id="rId120"/>
            </p:custDataLst>
          </p:nvPr>
        </p:nvSpPr>
        <p:spPr bwMode="auto">
          <a:xfrm>
            <a:off x="3346450" y="43688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0" name="Полілінія 11669"/>
          <p:cNvSpPr/>
          <p:nvPr>
            <p:custDataLst>
              <p:tags r:id="rId121"/>
            </p:custDataLst>
          </p:nvPr>
        </p:nvSpPr>
        <p:spPr bwMode="auto">
          <a:xfrm>
            <a:off x="3346450" y="510540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3" name="Полілінія 11652"/>
          <p:cNvSpPr/>
          <p:nvPr>
            <p:custDataLst>
              <p:tags r:id="rId122"/>
            </p:custDataLst>
          </p:nvPr>
        </p:nvSpPr>
        <p:spPr bwMode="auto">
          <a:xfrm>
            <a:off x="3403600" y="4222750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2" name="Полілінія 11651"/>
          <p:cNvSpPr/>
          <p:nvPr>
            <p:custDataLst>
              <p:tags r:id="rId123"/>
            </p:custDataLst>
          </p:nvPr>
        </p:nvSpPr>
        <p:spPr bwMode="auto">
          <a:xfrm>
            <a:off x="3346450" y="4222750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9" name="Полілінія 11678"/>
          <p:cNvSpPr/>
          <p:nvPr>
            <p:custDataLst>
              <p:tags r:id="rId124"/>
            </p:custDataLst>
          </p:nvPr>
        </p:nvSpPr>
        <p:spPr bwMode="auto">
          <a:xfrm>
            <a:off x="3403600" y="540067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0" name="Полілінія 11649"/>
          <p:cNvSpPr/>
          <p:nvPr>
            <p:custDataLst>
              <p:tags r:id="rId125"/>
            </p:custDataLst>
          </p:nvPr>
        </p:nvSpPr>
        <p:spPr bwMode="auto">
          <a:xfrm>
            <a:off x="3403600" y="40751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49" name="Полілінія 11648"/>
          <p:cNvSpPr/>
          <p:nvPr>
            <p:custDataLst>
              <p:tags r:id="rId126"/>
            </p:custDataLst>
          </p:nvPr>
        </p:nvSpPr>
        <p:spPr bwMode="auto">
          <a:xfrm>
            <a:off x="3346450" y="40751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8" name="Полілінія 11667"/>
          <p:cNvSpPr/>
          <p:nvPr>
            <p:custDataLst>
              <p:tags r:id="rId127"/>
            </p:custDataLst>
          </p:nvPr>
        </p:nvSpPr>
        <p:spPr bwMode="auto">
          <a:xfrm>
            <a:off x="3403600" y="49577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31" name="Полілінія 30"/>
          <p:cNvSpPr/>
          <p:nvPr>
            <p:custDataLst>
              <p:tags r:id="rId128"/>
            </p:custDataLst>
          </p:nvPr>
        </p:nvSpPr>
        <p:spPr bwMode="auto">
          <a:xfrm>
            <a:off x="3403600" y="39274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30" name="Полілінія 29"/>
          <p:cNvSpPr/>
          <p:nvPr>
            <p:custDataLst>
              <p:tags r:id="rId129"/>
            </p:custDataLst>
          </p:nvPr>
        </p:nvSpPr>
        <p:spPr bwMode="auto">
          <a:xfrm>
            <a:off x="3346450" y="39274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7" name="Полілінія 11666"/>
          <p:cNvSpPr/>
          <p:nvPr>
            <p:custDataLst>
              <p:tags r:id="rId130"/>
            </p:custDataLst>
          </p:nvPr>
        </p:nvSpPr>
        <p:spPr bwMode="auto">
          <a:xfrm>
            <a:off x="3346450" y="495776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8" name="Полілінія 27"/>
          <p:cNvSpPr/>
          <p:nvPr>
            <p:custDataLst>
              <p:tags r:id="rId131"/>
            </p:custDataLst>
          </p:nvPr>
        </p:nvSpPr>
        <p:spPr bwMode="auto">
          <a:xfrm>
            <a:off x="3403600" y="37798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7" name="Полілінія 26"/>
          <p:cNvSpPr/>
          <p:nvPr>
            <p:custDataLst>
              <p:tags r:id="rId132"/>
            </p:custDataLst>
          </p:nvPr>
        </p:nvSpPr>
        <p:spPr bwMode="auto">
          <a:xfrm>
            <a:off x="3346450" y="37798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6" name="Полілінія 11675"/>
          <p:cNvSpPr/>
          <p:nvPr>
            <p:custDataLst>
              <p:tags r:id="rId133"/>
            </p:custDataLst>
          </p:nvPr>
        </p:nvSpPr>
        <p:spPr bwMode="auto">
          <a:xfrm>
            <a:off x="3403600" y="52530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5" name="Полілінія 24"/>
          <p:cNvSpPr/>
          <p:nvPr>
            <p:custDataLst>
              <p:tags r:id="rId134"/>
            </p:custDataLst>
          </p:nvPr>
        </p:nvSpPr>
        <p:spPr bwMode="auto">
          <a:xfrm>
            <a:off x="3403600" y="363378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4" name="Полілінія 23"/>
          <p:cNvSpPr/>
          <p:nvPr>
            <p:custDataLst>
              <p:tags r:id="rId135"/>
            </p:custDataLst>
          </p:nvPr>
        </p:nvSpPr>
        <p:spPr bwMode="auto">
          <a:xfrm>
            <a:off x="3346450" y="3633788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5" name="Полілінія 11664"/>
          <p:cNvSpPr/>
          <p:nvPr>
            <p:custDataLst>
              <p:tags r:id="rId136"/>
            </p:custDataLst>
          </p:nvPr>
        </p:nvSpPr>
        <p:spPr bwMode="auto">
          <a:xfrm>
            <a:off x="3403600" y="4811713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2" name="Полілінія 21"/>
          <p:cNvSpPr/>
          <p:nvPr>
            <p:custDataLst>
              <p:tags r:id="rId137"/>
            </p:custDataLst>
          </p:nvPr>
        </p:nvSpPr>
        <p:spPr bwMode="auto">
          <a:xfrm>
            <a:off x="3403600" y="348615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" name="Полілінія 20"/>
          <p:cNvSpPr/>
          <p:nvPr>
            <p:custDataLst>
              <p:tags r:id="rId138"/>
            </p:custDataLst>
          </p:nvPr>
        </p:nvSpPr>
        <p:spPr bwMode="auto">
          <a:xfrm>
            <a:off x="3346450" y="3486150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4" name="Полілінія 11663"/>
          <p:cNvSpPr/>
          <p:nvPr>
            <p:custDataLst>
              <p:tags r:id="rId139"/>
            </p:custDataLst>
          </p:nvPr>
        </p:nvSpPr>
        <p:spPr bwMode="auto">
          <a:xfrm>
            <a:off x="3346450" y="4811713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8" name="Полілінія 17"/>
          <p:cNvSpPr/>
          <p:nvPr>
            <p:custDataLst>
              <p:tags r:id="rId140"/>
            </p:custDataLst>
          </p:nvPr>
        </p:nvSpPr>
        <p:spPr bwMode="auto">
          <a:xfrm>
            <a:off x="3403600" y="33385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5" name="Полілінія 14"/>
          <p:cNvSpPr/>
          <p:nvPr>
            <p:custDataLst>
              <p:tags r:id="rId141"/>
            </p:custDataLst>
          </p:nvPr>
        </p:nvSpPr>
        <p:spPr bwMode="auto">
          <a:xfrm>
            <a:off x="3346450" y="3338513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4" name="Полілінія 11673"/>
          <p:cNvSpPr/>
          <p:nvPr>
            <p:custDataLst>
              <p:tags r:id="rId142"/>
            </p:custDataLst>
          </p:nvPr>
        </p:nvSpPr>
        <p:spPr bwMode="auto">
          <a:xfrm>
            <a:off x="3346450" y="52530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" name="Полілінія 9"/>
          <p:cNvSpPr/>
          <p:nvPr>
            <p:custDataLst>
              <p:tags r:id="rId143"/>
            </p:custDataLst>
          </p:nvPr>
        </p:nvSpPr>
        <p:spPr bwMode="auto">
          <a:xfrm>
            <a:off x="3403600" y="31908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9" name="Полілінія 8"/>
          <p:cNvSpPr/>
          <p:nvPr>
            <p:custDataLst>
              <p:tags r:id="rId144"/>
            </p:custDataLst>
          </p:nvPr>
        </p:nvSpPr>
        <p:spPr bwMode="auto">
          <a:xfrm>
            <a:off x="3346450" y="31908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2" name="Полілінія 11661"/>
          <p:cNvSpPr/>
          <p:nvPr>
            <p:custDataLst>
              <p:tags r:id="rId145"/>
            </p:custDataLst>
          </p:nvPr>
        </p:nvSpPr>
        <p:spPr bwMode="auto">
          <a:xfrm>
            <a:off x="3403600" y="46640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" name="Полілінія 6"/>
          <p:cNvSpPr/>
          <p:nvPr>
            <p:custDataLst>
              <p:tags r:id="rId146"/>
            </p:custDataLst>
          </p:nvPr>
        </p:nvSpPr>
        <p:spPr bwMode="auto">
          <a:xfrm>
            <a:off x="3403600" y="304482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6" name="Полілінія 5"/>
          <p:cNvSpPr/>
          <p:nvPr>
            <p:custDataLst>
              <p:tags r:id="rId147"/>
            </p:custDataLst>
          </p:nvPr>
        </p:nvSpPr>
        <p:spPr bwMode="auto">
          <a:xfrm>
            <a:off x="3346450" y="304482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1" name="Полілінія 11660"/>
          <p:cNvSpPr/>
          <p:nvPr>
            <p:custDataLst>
              <p:tags r:id="rId148"/>
            </p:custDataLst>
          </p:nvPr>
        </p:nvSpPr>
        <p:spPr bwMode="auto">
          <a:xfrm>
            <a:off x="3346450" y="466407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4" name="Полілінія 3"/>
          <p:cNvSpPr/>
          <p:nvPr>
            <p:custDataLst>
              <p:tags r:id="rId149"/>
            </p:custDataLst>
          </p:nvPr>
        </p:nvSpPr>
        <p:spPr bwMode="auto">
          <a:xfrm>
            <a:off x="3403600" y="28971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" name="Полілінія 1"/>
          <p:cNvSpPr/>
          <p:nvPr>
            <p:custDataLst>
              <p:tags r:id="rId150"/>
            </p:custDataLst>
          </p:nvPr>
        </p:nvSpPr>
        <p:spPr bwMode="auto">
          <a:xfrm>
            <a:off x="3346450" y="28971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21" name="Полілінія 11920"/>
          <p:cNvSpPr/>
          <p:nvPr>
            <p:custDataLst>
              <p:tags r:id="rId151"/>
            </p:custDataLst>
          </p:nvPr>
        </p:nvSpPr>
        <p:spPr bwMode="auto">
          <a:xfrm>
            <a:off x="3346450" y="6283325"/>
            <a:ext cx="41275" cy="157163"/>
          </a:xfrm>
          <a:custGeom>
            <a:avLst/>
            <a:gdLst/>
            <a:ahLst/>
            <a:cxnLst/>
            <a:rect l="0" t="0" r="0" b="0"/>
            <a:pathLst>
              <a:path w="41276" h="157164">
                <a:moveTo>
                  <a:pt x="41275" y="0"/>
                </a:moveTo>
                <a:lnTo>
                  <a:pt x="0" y="157163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8" name="Полілінія 11677"/>
          <p:cNvSpPr/>
          <p:nvPr>
            <p:custDataLst>
              <p:tags r:id="rId152"/>
            </p:custDataLst>
          </p:nvPr>
        </p:nvSpPr>
        <p:spPr bwMode="auto">
          <a:xfrm>
            <a:off x="3346450" y="5400675"/>
            <a:ext cx="41275" cy="155575"/>
          </a:xfrm>
          <a:custGeom>
            <a:avLst/>
            <a:gdLst/>
            <a:ahLst/>
            <a:cxnLst/>
            <a:rect l="0" t="0" r="0" b="0"/>
            <a:pathLst>
              <a:path w="41276" h="155576">
                <a:moveTo>
                  <a:pt x="41275" y="0"/>
                </a:moveTo>
                <a:lnTo>
                  <a:pt x="0" y="1555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18" name="Полілінія 11917"/>
          <p:cNvSpPr/>
          <p:nvPr>
            <p:custDataLst>
              <p:tags r:id="rId153"/>
            </p:custDataLst>
          </p:nvPr>
        </p:nvSpPr>
        <p:spPr bwMode="auto">
          <a:xfrm>
            <a:off x="3403600" y="61356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917" name="Полілінія 11916"/>
          <p:cNvSpPr/>
          <p:nvPr>
            <p:custDataLst>
              <p:tags r:id="rId154"/>
            </p:custDataLst>
          </p:nvPr>
        </p:nvSpPr>
        <p:spPr bwMode="auto">
          <a:xfrm>
            <a:off x="3346450" y="613568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9" name="Полілінія 11658"/>
          <p:cNvSpPr/>
          <p:nvPr>
            <p:custDataLst>
              <p:tags r:id="rId155"/>
            </p:custDataLst>
          </p:nvPr>
        </p:nvSpPr>
        <p:spPr bwMode="auto">
          <a:xfrm>
            <a:off x="3403600" y="4516438"/>
            <a:ext cx="41275" cy="157162"/>
          </a:xfrm>
          <a:custGeom>
            <a:avLst/>
            <a:gdLst/>
            <a:ahLst/>
            <a:cxnLst/>
            <a:rect l="0" t="0" r="0" b="0"/>
            <a:pathLst>
              <a:path w="41276" h="157163">
                <a:moveTo>
                  <a:pt x="41275" y="0"/>
                </a:moveTo>
                <a:lnTo>
                  <a:pt x="0" y="157162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570" name="Стрілка вправо 11569"/>
          <p:cNvSpPr/>
          <p:nvPr>
            <p:custDataLst>
              <p:tags r:id="rId156"/>
            </p:custDataLst>
          </p:nvPr>
        </p:nvSpPr>
        <p:spPr bwMode="auto">
          <a:xfrm rot="16200000">
            <a:off x="2255837" y="6473826"/>
            <a:ext cx="130175" cy="152400"/>
          </a:xfrm>
          <a:prstGeom prst="rightArrow">
            <a:avLst>
              <a:gd name="adj1" fmla="val 100000"/>
              <a:gd name="adj2" fmla="val 84545"/>
            </a:avLst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11954" name="Пряма сполучна лінія 11953"/>
          <p:cNvCxnSpPr/>
          <p:nvPr>
            <p:custDataLst>
              <p:tags r:id="rId157"/>
            </p:custDataLst>
          </p:nvPr>
        </p:nvCxnSpPr>
        <p:spPr bwMode="gray">
          <a:xfrm flipV="1">
            <a:off x="2319338" y="2757488"/>
            <a:ext cx="0" cy="904875"/>
          </a:xfrm>
          <a:prstGeom prst="line">
            <a:avLst/>
          </a:prstGeom>
          <a:ln w="19050">
            <a:solidFill>
              <a:srgbClr val="C30C3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56" name="Пряма сполучна лінія 11955"/>
          <p:cNvCxnSpPr/>
          <p:nvPr>
            <p:custDataLst>
              <p:tags r:id="rId158"/>
            </p:custDataLst>
          </p:nvPr>
        </p:nvCxnSpPr>
        <p:spPr bwMode="gray">
          <a:xfrm flipV="1">
            <a:off x="2319338" y="3768725"/>
            <a:ext cx="0" cy="41275"/>
          </a:xfrm>
          <a:prstGeom prst="line">
            <a:avLst/>
          </a:prstGeom>
          <a:ln w="19050">
            <a:solidFill>
              <a:srgbClr val="C30C3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55" name="Пряма сполучна лінія 11954"/>
          <p:cNvCxnSpPr/>
          <p:nvPr>
            <p:custDataLst>
              <p:tags r:id="rId159"/>
            </p:custDataLst>
          </p:nvPr>
        </p:nvCxnSpPr>
        <p:spPr bwMode="gray">
          <a:xfrm flipV="1">
            <a:off x="2319338" y="3916363"/>
            <a:ext cx="0" cy="41275"/>
          </a:xfrm>
          <a:prstGeom prst="line">
            <a:avLst/>
          </a:prstGeom>
          <a:ln w="19050">
            <a:solidFill>
              <a:srgbClr val="C30C3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52" name="Пряма сполучна лінія 11951"/>
          <p:cNvCxnSpPr/>
          <p:nvPr>
            <p:custDataLst>
              <p:tags r:id="rId160"/>
            </p:custDataLst>
          </p:nvPr>
        </p:nvCxnSpPr>
        <p:spPr bwMode="gray">
          <a:xfrm flipV="1">
            <a:off x="2319338" y="4064000"/>
            <a:ext cx="0" cy="2370138"/>
          </a:xfrm>
          <a:prstGeom prst="line">
            <a:avLst/>
          </a:prstGeom>
          <a:ln w="19050">
            <a:solidFill>
              <a:srgbClr val="C30C3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96" name="Прямокутник 11595"/>
          <p:cNvSpPr/>
          <p:nvPr>
            <p:custDataLst>
              <p:tags r:id="rId161"/>
            </p:custDataLst>
          </p:nvPr>
        </p:nvSpPr>
        <p:spPr bwMode="auto">
          <a:xfrm>
            <a:off x="57150" y="6310313"/>
            <a:ext cx="198438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B4F9CED7-212D-45C6-95E1-D5329549AE85}" type="datetime'''9''''''''6'''''''''''''''''',''''''6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96,6</a:t>
            </a:fld>
            <a:endParaRPr lang="uk-UA" sz="700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11494" name="Прямокутник 11493"/>
          <p:cNvSpPr/>
          <p:nvPr>
            <p:custDataLst>
              <p:tags r:id="rId162"/>
            </p:custDataLst>
          </p:nvPr>
        </p:nvSpPr>
        <p:spPr bwMode="auto">
          <a:xfrm>
            <a:off x="2147888" y="6664325"/>
            <a:ext cx="344487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fld id="{ED8D3583-2F6F-4342-8ED8-8457CBF395A1}" type="datetime'''''6''6'''''''''''''''''''''''''''''''',''''''''''''''2'">
              <a:rPr lang="en-US" sz="1400" b="1">
                <a:solidFill>
                  <a:srgbClr val="C00000"/>
                </a:solidFill>
                <a:ea typeface="ＭＳ Ｐゴシック"/>
              </a:rPr>
              <a:pPr algn="ctr">
                <a:defRPr/>
              </a:pPr>
              <a:t>66,2</a:t>
            </a:fld>
            <a:endParaRPr lang="uk-UA" sz="1400" b="1" dirty="0">
              <a:solidFill>
                <a:srgbClr val="C00000"/>
              </a:solidFill>
              <a:ea typeface="ＭＳ Ｐゴシック"/>
              <a:sym typeface="Arial"/>
            </a:endParaRPr>
          </a:p>
        </p:txBody>
      </p:sp>
      <p:sp>
        <p:nvSpPr>
          <p:cNvPr id="11595" name="Прямокутник 11594"/>
          <p:cNvSpPr/>
          <p:nvPr>
            <p:custDataLst>
              <p:tags r:id="rId163"/>
            </p:custDataLst>
          </p:nvPr>
        </p:nvSpPr>
        <p:spPr bwMode="auto">
          <a:xfrm>
            <a:off x="523875" y="6162675"/>
            <a:ext cx="198438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9C95A26A-7721-4261-8CFF-9D202A124BC8}" type="datetime'''''''''''8''''''''''''''''9'''''''',6''''''''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89,6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288" name="Прямокутник 11287"/>
          <p:cNvSpPr/>
          <p:nvPr>
            <p:custDataLst>
              <p:tags r:id="rId164"/>
            </p:custDataLst>
          </p:nvPr>
        </p:nvSpPr>
        <p:spPr bwMode="auto">
          <a:xfrm>
            <a:off x="931863" y="6015038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8D7FB6C8-C755-4D41-9F3A-0B7236701002}" type="datetime'''''8''''''3'''''',''''''''''''''''''''8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83,8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7" name="Прямокутник 11286"/>
          <p:cNvSpPr/>
          <p:nvPr>
            <p:custDataLst>
              <p:tags r:id="rId165"/>
            </p:custDataLst>
          </p:nvPr>
        </p:nvSpPr>
        <p:spPr bwMode="auto">
          <a:xfrm>
            <a:off x="1179513" y="5867400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8DF123C4-25C0-48E4-8442-D0AF3C036A58}" type="datetime'''''''''''''''''''80'''',''''''''''''''''''''''''0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80,0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6" name="Прямокутник 11285"/>
          <p:cNvSpPr/>
          <p:nvPr>
            <p:custDataLst>
              <p:tags r:id="rId166"/>
            </p:custDataLst>
          </p:nvPr>
        </p:nvSpPr>
        <p:spPr bwMode="auto">
          <a:xfrm>
            <a:off x="1341438" y="5719763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69F56F3E-95CE-49F0-A5B1-7E9EA319A53C}" type="datetime'''7''7'''''''',''''''''''''''''''''7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77,7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5" name="Прямокутник 11274"/>
          <p:cNvSpPr/>
          <p:nvPr>
            <p:custDataLst>
              <p:tags r:id="rId167"/>
            </p:custDataLst>
          </p:nvPr>
        </p:nvSpPr>
        <p:spPr bwMode="auto">
          <a:xfrm>
            <a:off x="2055813" y="4100513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F64CA23E-604A-49F9-9835-C7317FD65A60}" type="datetime'6''7'''''''''''''''''''''''',''0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67,0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2" name="Прямокутник 11281"/>
          <p:cNvSpPr/>
          <p:nvPr>
            <p:custDataLst>
              <p:tags r:id="rId168"/>
            </p:custDataLst>
          </p:nvPr>
        </p:nvSpPr>
        <p:spPr bwMode="auto">
          <a:xfrm>
            <a:off x="1665288" y="5129213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330DCE8A-8BF7-4734-B889-57B3FDEBE56F}" type="datetime'''7''''''''2'''''''',''''''''''''''''''''''8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72,8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1" name="Прямокутник 11280"/>
          <p:cNvSpPr/>
          <p:nvPr>
            <p:custDataLst>
              <p:tags r:id="rId169"/>
            </p:custDataLst>
          </p:nvPr>
        </p:nvSpPr>
        <p:spPr bwMode="auto">
          <a:xfrm>
            <a:off x="1703388" y="4986338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71C818DB-F50C-4189-A6DA-923F7CD509BF}" type="datetime'''7''''''''''''''''''''''''''''''''''''2'''''''''',3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72,3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0" name="Прямокутник 11279"/>
          <p:cNvSpPr/>
          <p:nvPr>
            <p:custDataLst>
              <p:tags r:id="rId170"/>
            </p:custDataLst>
          </p:nvPr>
        </p:nvSpPr>
        <p:spPr bwMode="auto">
          <a:xfrm>
            <a:off x="1789113" y="4838700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4CEA966F-C8A2-46FE-A165-E9510C395B20}" type="datetime'''''''''''''''''''''''''7''''0,''9''''''''''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70,9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9" name="Прямокутник 11278"/>
          <p:cNvSpPr/>
          <p:nvPr>
            <p:custDataLst>
              <p:tags r:id="rId171"/>
            </p:custDataLst>
          </p:nvPr>
        </p:nvSpPr>
        <p:spPr bwMode="auto">
          <a:xfrm>
            <a:off x="1855788" y="4691063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5DCABAB5-9B75-4E27-9B91-2A90469CB6BA}" type="datetime'''''''6''''9'''''''',''''''''''''''9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69,9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8" name="Прямокутник 11277"/>
          <p:cNvSpPr/>
          <p:nvPr>
            <p:custDataLst>
              <p:tags r:id="rId172"/>
            </p:custDataLst>
          </p:nvPr>
        </p:nvSpPr>
        <p:spPr bwMode="auto">
          <a:xfrm>
            <a:off x="1951038" y="4543425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B075AF04-42B2-40FD-AAC1-41E5F3B7E644}" type="datetime'''''''''''''''''''''''''''68'''''''',''''6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68,6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7" name="Прямокутник 11276"/>
          <p:cNvSpPr/>
          <p:nvPr>
            <p:custDataLst>
              <p:tags r:id="rId173"/>
            </p:custDataLst>
          </p:nvPr>
        </p:nvSpPr>
        <p:spPr bwMode="auto">
          <a:xfrm>
            <a:off x="1998663" y="4395788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71D3C36A-6A39-498B-8A89-76A234D532E0}" type="datetime'''''''''''''67'''''''',''''''''''''''''''''''8''''''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67,8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6" name="Прямокутник 11275"/>
          <p:cNvSpPr/>
          <p:nvPr>
            <p:custDataLst>
              <p:tags r:id="rId174"/>
            </p:custDataLst>
          </p:nvPr>
        </p:nvSpPr>
        <p:spPr bwMode="auto">
          <a:xfrm>
            <a:off x="2055813" y="4248150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76A7FDCA-1975-4637-928D-FDE64426474F}" type="datetime'''''''6''''''''''''7'''''''''',''''''''0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67,0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4" name="Прямокутник 11273"/>
          <p:cNvSpPr/>
          <p:nvPr>
            <p:custDataLst>
              <p:tags r:id="rId175"/>
            </p:custDataLst>
          </p:nvPr>
        </p:nvSpPr>
        <p:spPr bwMode="auto">
          <a:xfrm>
            <a:off x="2189163" y="3957638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E5C5E330-2AC1-4A47-BCAA-489383270CC1}" type="datetime'''''''''''''''''''''6''''5'''''''''''''''',0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65,0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3" name="Прямокутник 11272"/>
          <p:cNvSpPr/>
          <p:nvPr>
            <p:custDataLst>
              <p:tags r:id="rId176"/>
            </p:custDataLst>
          </p:nvPr>
        </p:nvSpPr>
        <p:spPr bwMode="auto">
          <a:xfrm>
            <a:off x="2265363" y="3810000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1CE4B948-5C85-40DE-86A3-E696A4ACD868}" type="datetime'''''''''''''''6''3,''9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63,9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2" name="Прямокутник 11271"/>
          <p:cNvSpPr/>
          <p:nvPr>
            <p:custDataLst>
              <p:tags r:id="rId177"/>
            </p:custDataLst>
          </p:nvPr>
        </p:nvSpPr>
        <p:spPr bwMode="auto">
          <a:xfrm>
            <a:off x="2312988" y="3662363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32554604-5655-4F62-80D2-BE27FFBF974F}" type="datetime'''''''63'''''''''''''''''''''',''''''''''1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63,1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70" name="Прямокутник 11269"/>
          <p:cNvSpPr/>
          <p:nvPr>
            <p:custDataLst>
              <p:tags r:id="rId178"/>
            </p:custDataLst>
          </p:nvPr>
        </p:nvSpPr>
        <p:spPr bwMode="auto">
          <a:xfrm>
            <a:off x="2513013" y="3514725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8694A243-1E9E-4059-80A5-5EF96457ADBB}" type="datetime'''6''0'''''''''''''''''''''''',1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60,1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69" name="Прямокутник 11268"/>
          <p:cNvSpPr/>
          <p:nvPr>
            <p:custDataLst>
              <p:tags r:id="rId179"/>
            </p:custDataLst>
          </p:nvPr>
        </p:nvSpPr>
        <p:spPr bwMode="auto">
          <a:xfrm>
            <a:off x="2513013" y="3367088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2A9F2FEC-251A-4A56-B2A2-30DC5FF29462}" type="datetime'''6''0,''''1''''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60,1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67" name="Прямокутник 11266"/>
          <p:cNvSpPr/>
          <p:nvPr>
            <p:custDataLst>
              <p:tags r:id="rId180"/>
            </p:custDataLst>
          </p:nvPr>
        </p:nvSpPr>
        <p:spPr bwMode="auto">
          <a:xfrm>
            <a:off x="2741613" y="3219450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D210BBFD-9D19-4CA1-BC7D-FCD4924783C5}" type="datetime'''''''''''''''''''''''''''''''''5''''''''6,''''''''8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56,8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65" name="Прямокутник 11264"/>
          <p:cNvSpPr/>
          <p:nvPr>
            <p:custDataLst>
              <p:tags r:id="rId181"/>
            </p:custDataLst>
          </p:nvPr>
        </p:nvSpPr>
        <p:spPr bwMode="auto">
          <a:xfrm>
            <a:off x="2903538" y="3071813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9FC50E45-BD13-4584-8579-FB698566ECC3}" type="datetime'''''''''''5''''''''4,''''''''4''''''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54,4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64" name="Прямокутник 11263"/>
          <p:cNvSpPr/>
          <p:nvPr>
            <p:custDataLst>
              <p:tags r:id="rId182"/>
            </p:custDataLst>
          </p:nvPr>
        </p:nvSpPr>
        <p:spPr bwMode="auto">
          <a:xfrm>
            <a:off x="3103563" y="2924175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4C816861-C8D3-4227-AF16-663EC086A8A1}" type="datetime'''''''''''''5''''''''''''''1'''''''''',''''3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51,3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935" name="Прямокутник 11934"/>
          <p:cNvSpPr/>
          <p:nvPr>
            <p:custDataLst>
              <p:tags r:id="rId183"/>
            </p:custDataLst>
          </p:nvPr>
        </p:nvSpPr>
        <p:spPr bwMode="auto">
          <a:xfrm>
            <a:off x="3246438" y="2776538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39F64825-EE1E-438B-A778-994947717BA1}" type="datetime'''''''3''''''''''''''''1'''''''''''',9''''''''''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31,9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5" name="Прямокутник 11284"/>
          <p:cNvSpPr/>
          <p:nvPr>
            <p:custDataLst>
              <p:tags r:id="rId184"/>
            </p:custDataLst>
          </p:nvPr>
        </p:nvSpPr>
        <p:spPr bwMode="auto">
          <a:xfrm>
            <a:off x="1341438" y="5572125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8FE4D944-E13D-4D81-B4FB-7F2C83B091AA}" type="datetime'''''7''''''''''''''7,''''''''''''''''''''''''''7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77,7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4" name="Прямокутник 11283"/>
          <p:cNvSpPr/>
          <p:nvPr>
            <p:custDataLst>
              <p:tags r:id="rId185"/>
            </p:custDataLst>
          </p:nvPr>
        </p:nvSpPr>
        <p:spPr bwMode="auto">
          <a:xfrm>
            <a:off x="1512888" y="5424488"/>
            <a:ext cx="180975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9860750C-43A6-4A44-8B50-799B54E4AA09}" type="datetime'''''''''''''''7''''''5'''''''''''''''''',''''1''''''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75,1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83" name="Прямокутник 11282"/>
          <p:cNvSpPr/>
          <p:nvPr>
            <p:custDataLst>
              <p:tags r:id="rId186"/>
            </p:custDataLst>
          </p:nvPr>
        </p:nvSpPr>
        <p:spPr bwMode="auto">
          <a:xfrm>
            <a:off x="1627188" y="5276850"/>
            <a:ext cx="180975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059A0E74-DA03-4DBE-B7AB-54BB1BDF974E}" type="datetime'''7''3'''''''''''''',''''''4'''''''''''''''''''">
              <a:rPr lang="en-US" sz="700">
                <a:solidFill>
                  <a:schemeClr val="tx1"/>
                </a:solidFill>
                <a:latin typeface="Calibri"/>
                <a:sym typeface="Calibri"/>
              </a:rPr>
              <a:pPr algn="r">
                <a:defRPr/>
              </a:pPr>
              <a:t>73,4</a:t>
            </a:fld>
            <a:endParaRPr lang="uk-UA" sz="7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53696" name="TextBox 5"/>
          <p:cNvSpPr txBox="1">
            <a:spLocks noChangeArrowheads="1"/>
          </p:cNvSpPr>
          <p:nvPr>
            <p:custDataLst>
              <p:tags r:id="rId187"/>
            </p:custDataLst>
          </p:nvPr>
        </p:nvSpPr>
        <p:spPr bwMode="auto">
          <a:xfrm>
            <a:off x="236538" y="2063750"/>
            <a:ext cx="42132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000" b="1">
                <a:solidFill>
                  <a:srgbClr val="000000"/>
                </a:solidFill>
              </a:rPr>
              <a:t>Рівень розрахунків за газ спожитий у 2017 році, %</a:t>
            </a:r>
          </a:p>
        </p:txBody>
      </p:sp>
      <p:sp>
        <p:nvSpPr>
          <p:cNvPr id="53697" name="TextBox 84"/>
          <p:cNvSpPr txBox="1">
            <a:spLocks noChangeArrowheads="1"/>
          </p:cNvSpPr>
          <p:nvPr>
            <p:custDataLst>
              <p:tags r:id="rId188"/>
            </p:custDataLst>
          </p:nvPr>
        </p:nvSpPr>
        <p:spPr bwMode="auto">
          <a:xfrm>
            <a:off x="5168900" y="6524625"/>
            <a:ext cx="47196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uk-UA" sz="600" b="1"/>
              <a:t>*</a:t>
            </a:r>
            <a:r>
              <a:rPr lang="uk-UA" altLang="uk-UA" sz="600" b="1"/>
              <a:t> Загальний борг підприємств ТКЕ за спожитий природний газ, з урахуванням боргів підприємств, що знаходяться на тимчасово-окупованих територіях Донецької та Луганської областей</a:t>
            </a:r>
          </a:p>
        </p:txBody>
      </p:sp>
      <p:sp>
        <p:nvSpPr>
          <p:cNvPr id="11919" name="Прямокутник 11918"/>
          <p:cNvSpPr/>
          <p:nvPr>
            <p:custDataLst>
              <p:tags r:id="rId189"/>
            </p:custDataLst>
          </p:nvPr>
        </p:nvSpPr>
        <p:spPr>
          <a:xfrm>
            <a:off x="-4130675" y="1168400"/>
            <a:ext cx="425450" cy="3222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53699" name="Rectangle 3"/>
          <p:cNvSpPr txBox="1">
            <a:spLocks noChangeArrowheads="1"/>
          </p:cNvSpPr>
          <p:nvPr>
            <p:custDataLst>
              <p:tags r:id="rId190"/>
            </p:custDataLst>
          </p:nvPr>
        </p:nvSpPr>
        <p:spPr bwMode="auto">
          <a:xfrm>
            <a:off x="974725" y="220663"/>
            <a:ext cx="86582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60" tIns="44633" rIns="89260" bIns="44633" anchor="ctr"/>
          <a:lstStyle/>
          <a:p>
            <a:pPr>
              <a:spcBef>
                <a:spcPct val="20000"/>
              </a:spcBef>
              <a:buFont typeface="Arial" charset="0"/>
              <a:buNone/>
              <a:tabLst>
                <a:tab pos="877888" algn="l"/>
              </a:tabLst>
            </a:pPr>
            <a:r>
              <a:rPr lang="uk-UA" b="1">
                <a:solidFill>
                  <a:srgbClr val="000000"/>
                </a:solidFill>
              </a:rPr>
              <a:t>Аналіз розрахунків теплопостачальних організацій за спожитий природний газ на 0</a:t>
            </a:r>
            <a:r>
              <a:rPr lang="en-US" b="1">
                <a:solidFill>
                  <a:srgbClr val="000000"/>
                </a:solidFill>
              </a:rPr>
              <a:t>1</a:t>
            </a:r>
            <a:r>
              <a:rPr lang="uk-UA" b="1">
                <a:solidFill>
                  <a:srgbClr val="000000"/>
                </a:solidFill>
              </a:rPr>
              <a:t>.0</a:t>
            </a:r>
            <a:r>
              <a:rPr lang="en-US" b="1">
                <a:solidFill>
                  <a:srgbClr val="000000"/>
                </a:solidFill>
              </a:rPr>
              <a:t>9</a:t>
            </a:r>
            <a:r>
              <a:rPr lang="uk-UA" b="1">
                <a:solidFill>
                  <a:srgbClr val="000000"/>
                </a:solidFill>
              </a:rPr>
              <a:t>.2017</a:t>
            </a:r>
          </a:p>
        </p:txBody>
      </p:sp>
      <p:pic>
        <p:nvPicPr>
          <p:cNvPr id="53700" name="Изображение 1" descr="minregion_logo_concept.png"/>
          <p:cNvPicPr>
            <a:picLocks noChangeAspect="1"/>
          </p:cNvPicPr>
          <p:nvPr>
            <p:custDataLst>
              <p:tags r:id="rId191"/>
            </p:custDataLst>
          </p:nvPr>
        </p:nvPicPr>
        <p:blipFill>
          <a:blip r:embed="rId199"/>
          <a:srcRect/>
          <a:stretch>
            <a:fillRect/>
          </a:stretch>
        </p:blipFill>
        <p:spPr bwMode="auto">
          <a:xfrm>
            <a:off x="276225" y="192088"/>
            <a:ext cx="6762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" name="Прямоугольник 2"/>
          <p:cNvSpPr/>
          <p:nvPr>
            <p:custDataLst>
              <p:tags r:id="rId192"/>
            </p:custDataLst>
          </p:nvPr>
        </p:nvSpPr>
        <p:spPr>
          <a:xfrm flipV="1">
            <a:off x="423863" y="1223963"/>
            <a:ext cx="9067800" cy="46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53702" name="Номер слайда 5"/>
          <p:cNvSpPr txBox="1">
            <a:spLocks/>
          </p:cNvSpPr>
          <p:nvPr>
            <p:custDataLst>
              <p:tags r:id="rId193"/>
            </p:custDataLst>
          </p:nvPr>
        </p:nvSpPr>
        <p:spPr bwMode="auto">
          <a:xfrm>
            <a:off x="9328150" y="6356350"/>
            <a:ext cx="2971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D832B1A3-982A-4C4A-BE7C-C524562BE4C8}" type="slidenum">
              <a:rPr lang="uk-UA" sz="1200">
                <a:solidFill>
                  <a:srgbClr val="898989"/>
                </a:solidFill>
              </a:rPr>
              <a:pPr algn="r"/>
              <a:t>4</a:t>
            </a:fld>
            <a:endParaRPr lang="uk-UA" sz="1200">
              <a:solidFill>
                <a:srgbClr val="898989"/>
              </a:solidFill>
            </a:endParaRPr>
          </a:p>
        </p:txBody>
      </p:sp>
      <p:sp>
        <p:nvSpPr>
          <p:cNvPr id="126" name="Прямокутник 125"/>
          <p:cNvSpPr/>
          <p:nvPr>
            <p:custDataLst>
              <p:tags r:id="rId194"/>
            </p:custDataLst>
          </p:nvPr>
        </p:nvSpPr>
        <p:spPr>
          <a:xfrm>
            <a:off x="177800" y="2749550"/>
            <a:ext cx="9707563" cy="1325563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87" name="Object 59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48187" name="think-cell Slide" r:id="rId114" imgW="360" imgH="360" progId="">
              <p:embed/>
            </p:oleObj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700">
              <a:sym typeface="Arial"/>
            </a:endParaRPr>
          </a:p>
        </p:txBody>
      </p:sp>
      <p:pic>
        <p:nvPicPr>
          <p:cNvPr id="48190" name="Picture 96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15"/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 hidden="1"/>
          <p:cNvSpPr/>
          <p:nvPr>
            <p:custDataLst>
              <p:tags r:id="rId5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500">
              <a:sym typeface="Arial"/>
            </a:endParaRPr>
          </a:p>
        </p:txBody>
      </p:sp>
      <p:sp>
        <p:nvSpPr>
          <p:cNvPr id="48192" name="Text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4300" y="100013"/>
            <a:ext cx="7610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altLang="uk-UA" sz="1800" b="1">
                <a:solidFill>
                  <a:srgbClr val="000000"/>
                </a:solidFill>
                <a:ea typeface="Microsoft YaHei"/>
                <a:cs typeface="Lucida Sans" pitchFamily="34" charset="0"/>
              </a:rPr>
              <a:t>Розрахунки підприємств водопровідно-каналізаційного господарства за спожиту електроенергію станом на  01.</a:t>
            </a:r>
            <a:r>
              <a:rPr lang="en-US" altLang="uk-UA" sz="1800" b="1">
                <a:solidFill>
                  <a:srgbClr val="000000"/>
                </a:solidFill>
                <a:ea typeface="Microsoft YaHei"/>
                <a:cs typeface="Lucida Sans" pitchFamily="34" charset="0"/>
              </a:rPr>
              <a:t>09</a:t>
            </a:r>
            <a:r>
              <a:rPr lang="uk-UA" altLang="uk-UA" sz="1800" b="1">
                <a:solidFill>
                  <a:srgbClr val="000000"/>
                </a:solidFill>
                <a:ea typeface="Microsoft YaHei"/>
                <a:cs typeface="Lucida Sans" pitchFamily="34" charset="0"/>
              </a:rPr>
              <a:t>.2017</a:t>
            </a:r>
          </a:p>
        </p:txBody>
      </p:sp>
      <p:sp>
        <p:nvSpPr>
          <p:cNvPr id="48193" name="Text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08650" y="1019175"/>
            <a:ext cx="39243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000" b="1">
                <a:solidFill>
                  <a:srgbClr val="000000"/>
                </a:solidFill>
              </a:rPr>
              <a:t>Борг підприємств ВКГ за спожиту електроенергію, тис. грн</a:t>
            </a:r>
          </a:p>
        </p:txBody>
      </p:sp>
      <p:graphicFrame>
        <p:nvGraphicFramePr>
          <p:cNvPr id="76" name="Таблица 75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3919538" y="1376363"/>
          <a:ext cx="5789612" cy="5076825"/>
        </p:xfrm>
        <a:graphic>
          <a:graphicData uri="http://schemas.openxmlformats.org/drawingml/2006/table">
            <a:tbl>
              <a:tblPr/>
              <a:tblGrid>
                <a:gridCol w="1246901"/>
                <a:gridCol w="736159"/>
                <a:gridCol w="951638"/>
                <a:gridCol w="951638"/>
                <a:gridCol w="951638"/>
                <a:gridCol w="951638"/>
              </a:tblGrid>
              <a:tr h="6877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3" marR="9523" marT="9529" marB="0" anchor="ctr" horzOverflow="overflow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Борг станом на 01.01.2017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Спожито у 2017 році на суму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Сплачено у 2017  році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Борг за е/е станом на 01.0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.201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6</a:t>
                      </a:r>
                      <a:endParaRPr kumimoji="0" lang="uk-UA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itchFamily="34" charset="-128"/>
                          <a:cs typeface="Times New Roman" panose="02020603050405020304" pitchFamily="18" charset="0"/>
                        </a:rPr>
                        <a:t>Приріст/ зниження боргу</a:t>
                      </a:r>
                    </a:p>
                  </a:txBody>
                  <a:tcPr marL="9523" marR="9523" marT="9529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</a:tr>
              <a:tr h="3190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ВСЬОГО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900" b="1" i="0" u="none" strike="noStrike" dirty="0">
                          <a:effectLst/>
                          <a:latin typeface="Arial Cyr"/>
                        </a:rPr>
                        <a:t>5 501 868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900" b="1" i="0" u="none" strike="noStrike" dirty="0">
                          <a:effectLst/>
                          <a:latin typeface="Arial Cyr"/>
                        </a:rPr>
                        <a:t>3 193 210,0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900" b="1" i="0" u="none" strike="noStrike" dirty="0">
                          <a:effectLst/>
                          <a:latin typeface="Arial Cyr"/>
                        </a:rPr>
                        <a:t>2 446 103,6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900" b="1" i="0" u="none" strike="noStrike" dirty="0">
                          <a:effectLst/>
                          <a:latin typeface="Arial Cyr"/>
                        </a:rPr>
                        <a:t>6 248 974,6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900" b="1" i="0" u="none" strike="noStrike" dirty="0">
                          <a:effectLst/>
                          <a:latin typeface="Arial Cyr"/>
                        </a:rPr>
                        <a:t>747 106,4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Донецька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1 799 820,9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502 359,8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159 745,3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2 142 435,4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342 614,5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Волиньська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9 450,0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37 161,0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22 384,0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24 227,0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14 777,0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Луганська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1 506 707,0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96 744,0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59 352,0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1 544 099,0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37 392,0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м.Київ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86 234,0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346 361,0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214 843,0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217 752,0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131 518,0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Харківська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769 972,0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366 108,0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230 429,0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905 651,0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135 679,0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Миколаївська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7 776,0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61 675,0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40 753,0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28 698,0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20 922,0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Сумська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23 458,0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68 151,0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49 446,0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42 163,0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18 705,0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Черкаська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7 876,0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40 231,0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30 316,0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17 791,0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9 915,0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Кіровоградська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15 404,0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54 530,0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42 329,0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27 605,0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12 201,0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Вінницька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25 248,0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63 417,0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50 247,0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38 418,0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13 170,0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Хмельницька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6 580,0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45 814,0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38 698,0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13 696,0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7 116,0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Закарпатська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11 616,0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50 909,0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43 541,0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18 984,0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7 368,0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Івано-Франківська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3 168,0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31 339,0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28 512,0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5 995,0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2 827,0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Рівненська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44 348,0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40 352,0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4 031,0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3 996,0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Львівська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3 833,0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178 767,0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167 107,0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15 493,0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11 660,0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Київська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1 661,3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90 586,4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85 800,3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6 447,4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4 786,1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Житомирська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21 320,0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68 899,0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65 491,0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24 728,0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3 408,0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Одеська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72 266,0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190 855,0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185 010,0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78 111,0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5 845,0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Херсонська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11 506,0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105 045,0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102 325,0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14 226,0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2 720,0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Чернівецька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70 530,0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38 911,0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38 911,0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70 530,0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Чернігівська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2 983,0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42 726,0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43 077,0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2 632,0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-351,0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Дніпропетровська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796 686,0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418 594,8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422 390,0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792 890,9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-3 795,1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Тернопільська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4 009,0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34 957,0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36 141,0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2 825,0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-1 184,0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36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>
                          <a:effectLst/>
                          <a:latin typeface="Arial Cyr"/>
                        </a:rPr>
                        <a:t>Полтавська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170 865,0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86 411,0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91 388,0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165 888,0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>
                          <a:effectLst/>
                          <a:latin typeface="Arial Cyr"/>
                        </a:rPr>
                        <a:t>-4 977,0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53"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effectLst/>
                          <a:latin typeface="Arial Cyr"/>
                        </a:rPr>
                        <a:t>Запорізька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72 864,0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128 310,0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157 516,0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43 658,0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900" b="0" i="0" u="none" strike="noStrike" dirty="0">
                          <a:effectLst/>
                          <a:latin typeface="Arial Cyr"/>
                        </a:rPr>
                        <a:t>-29 206,0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8188" name="Object 60"/>
          <p:cNvGraphicFramePr>
            <a:graphicFrameLocks/>
          </p:cNvGraphicFramePr>
          <p:nvPr>
            <p:custDataLst>
              <p:tags r:id="rId9"/>
            </p:custDataLst>
          </p:nvPr>
        </p:nvGraphicFramePr>
        <p:xfrm>
          <a:off x="279400" y="2282825"/>
          <a:ext cx="3714750" cy="4267200"/>
        </p:xfrm>
        <a:graphic>
          <a:graphicData uri="http://schemas.openxmlformats.org/presentationml/2006/ole">
            <p:oleObj spid="_x0000_s48188" name="Діаграма" r:id="rId116" imgW="3714868" imgH="4267080" progId="MSGraph.Chart.8">
              <p:embed followColorScheme="full"/>
            </p:oleObj>
          </a:graphicData>
        </a:graphic>
      </p:graphicFrame>
      <p:sp useBgFill="1">
        <p:nvSpPr>
          <p:cNvPr id="7195" name="Полілінія 7194"/>
          <p:cNvSpPr/>
          <p:nvPr>
            <p:custDataLst>
              <p:tags r:id="rId10"/>
            </p:custDataLst>
          </p:nvPr>
        </p:nvSpPr>
        <p:spPr bwMode="auto">
          <a:xfrm>
            <a:off x="2616200" y="6286500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70" name="Полілінія 11669"/>
          <p:cNvSpPr/>
          <p:nvPr>
            <p:custDataLst>
              <p:tags r:id="rId11"/>
            </p:custDataLst>
          </p:nvPr>
        </p:nvSpPr>
        <p:spPr bwMode="auto">
          <a:xfrm>
            <a:off x="2616200" y="4497388"/>
            <a:ext cx="101600" cy="166687"/>
          </a:xfrm>
          <a:custGeom>
            <a:avLst/>
            <a:gdLst/>
            <a:ahLst/>
            <a:cxnLst/>
            <a:rect l="0" t="0" r="0" b="0"/>
            <a:pathLst>
              <a:path w="101601" h="166688">
                <a:moveTo>
                  <a:pt x="101600" y="0"/>
                </a:moveTo>
                <a:lnTo>
                  <a:pt x="57150" y="166687"/>
                </a:lnTo>
                <a:lnTo>
                  <a:pt x="0" y="166687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76" name="Полілінія 11675"/>
          <p:cNvSpPr/>
          <p:nvPr>
            <p:custDataLst>
              <p:tags r:id="rId12"/>
            </p:custDataLst>
          </p:nvPr>
        </p:nvSpPr>
        <p:spPr bwMode="auto">
          <a:xfrm>
            <a:off x="2616200" y="4822825"/>
            <a:ext cx="101600" cy="166688"/>
          </a:xfrm>
          <a:custGeom>
            <a:avLst/>
            <a:gdLst/>
            <a:ahLst/>
            <a:cxnLst/>
            <a:rect l="0" t="0" r="0" b="0"/>
            <a:pathLst>
              <a:path w="101601" h="166689">
                <a:moveTo>
                  <a:pt x="101600" y="0"/>
                </a:moveTo>
                <a:lnTo>
                  <a:pt x="57150" y="166688"/>
                </a:lnTo>
                <a:lnTo>
                  <a:pt x="0" y="166688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7192" name="Полілінія 7191"/>
          <p:cNvSpPr/>
          <p:nvPr>
            <p:custDataLst>
              <p:tags r:id="rId13"/>
            </p:custDataLst>
          </p:nvPr>
        </p:nvSpPr>
        <p:spPr bwMode="auto">
          <a:xfrm>
            <a:off x="2616200" y="6124575"/>
            <a:ext cx="101600" cy="166688"/>
          </a:xfrm>
          <a:custGeom>
            <a:avLst/>
            <a:gdLst/>
            <a:ahLst/>
            <a:cxnLst/>
            <a:rect l="0" t="0" r="0" b="0"/>
            <a:pathLst>
              <a:path w="101601" h="166689">
                <a:moveTo>
                  <a:pt x="101600" y="0"/>
                </a:moveTo>
                <a:lnTo>
                  <a:pt x="57150" y="166688"/>
                </a:lnTo>
                <a:lnTo>
                  <a:pt x="0" y="166688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7177" name="Полілінія 7176"/>
          <p:cNvSpPr/>
          <p:nvPr>
            <p:custDataLst>
              <p:tags r:id="rId14"/>
            </p:custDataLst>
          </p:nvPr>
        </p:nvSpPr>
        <p:spPr bwMode="auto">
          <a:xfrm>
            <a:off x="2616200" y="5310188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31" name="Полілінія 30"/>
          <p:cNvSpPr/>
          <p:nvPr>
            <p:custDataLst>
              <p:tags r:id="rId15"/>
            </p:custDataLst>
          </p:nvPr>
        </p:nvSpPr>
        <p:spPr bwMode="auto">
          <a:xfrm>
            <a:off x="2616200" y="3846513"/>
            <a:ext cx="101600" cy="166687"/>
          </a:xfrm>
          <a:custGeom>
            <a:avLst/>
            <a:gdLst/>
            <a:ahLst/>
            <a:cxnLst/>
            <a:rect l="0" t="0" r="0" b="0"/>
            <a:pathLst>
              <a:path w="101601" h="166688">
                <a:moveTo>
                  <a:pt x="101600" y="0"/>
                </a:moveTo>
                <a:lnTo>
                  <a:pt x="57150" y="166687"/>
                </a:lnTo>
                <a:lnTo>
                  <a:pt x="0" y="166687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2" name="Полілінія 21"/>
          <p:cNvSpPr/>
          <p:nvPr>
            <p:custDataLst>
              <p:tags r:id="rId16"/>
            </p:custDataLst>
          </p:nvPr>
        </p:nvSpPr>
        <p:spPr bwMode="auto">
          <a:xfrm>
            <a:off x="2616200" y="3357563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5" name="Полілінія 24"/>
          <p:cNvSpPr/>
          <p:nvPr>
            <p:custDataLst>
              <p:tags r:id="rId17"/>
            </p:custDataLst>
          </p:nvPr>
        </p:nvSpPr>
        <p:spPr bwMode="auto">
          <a:xfrm>
            <a:off x="2616200" y="3521075"/>
            <a:ext cx="101600" cy="166688"/>
          </a:xfrm>
          <a:custGeom>
            <a:avLst/>
            <a:gdLst/>
            <a:ahLst/>
            <a:cxnLst/>
            <a:rect l="0" t="0" r="0" b="0"/>
            <a:pathLst>
              <a:path w="101601" h="166689">
                <a:moveTo>
                  <a:pt x="101600" y="0"/>
                </a:moveTo>
                <a:lnTo>
                  <a:pt x="57150" y="166688"/>
                </a:lnTo>
                <a:lnTo>
                  <a:pt x="0" y="166688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28" name="Полілінія 27"/>
          <p:cNvSpPr/>
          <p:nvPr>
            <p:custDataLst>
              <p:tags r:id="rId18"/>
            </p:custDataLst>
          </p:nvPr>
        </p:nvSpPr>
        <p:spPr bwMode="auto">
          <a:xfrm>
            <a:off x="2616200" y="3683000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7189" name="Полілінія 7188"/>
          <p:cNvSpPr/>
          <p:nvPr>
            <p:custDataLst>
              <p:tags r:id="rId19"/>
            </p:custDataLst>
          </p:nvPr>
        </p:nvSpPr>
        <p:spPr bwMode="auto">
          <a:xfrm>
            <a:off x="2616200" y="5961063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64" name="Полілінія 11663"/>
          <p:cNvSpPr/>
          <p:nvPr>
            <p:custDataLst>
              <p:tags r:id="rId20"/>
            </p:custDataLst>
          </p:nvPr>
        </p:nvSpPr>
        <p:spPr bwMode="auto">
          <a:xfrm>
            <a:off x="2616200" y="4171950"/>
            <a:ext cx="101600" cy="166688"/>
          </a:xfrm>
          <a:custGeom>
            <a:avLst/>
            <a:gdLst/>
            <a:ahLst/>
            <a:cxnLst/>
            <a:rect l="0" t="0" r="0" b="0"/>
            <a:pathLst>
              <a:path w="101601" h="166689">
                <a:moveTo>
                  <a:pt x="101600" y="0"/>
                </a:moveTo>
                <a:lnTo>
                  <a:pt x="57150" y="166688"/>
                </a:lnTo>
                <a:lnTo>
                  <a:pt x="0" y="166688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7171" name="Полілінія 7170"/>
          <p:cNvSpPr/>
          <p:nvPr>
            <p:custDataLst>
              <p:tags r:id="rId21"/>
            </p:custDataLst>
          </p:nvPr>
        </p:nvSpPr>
        <p:spPr bwMode="auto">
          <a:xfrm>
            <a:off x="2616200" y="5148263"/>
            <a:ext cx="101600" cy="166687"/>
          </a:xfrm>
          <a:custGeom>
            <a:avLst/>
            <a:gdLst/>
            <a:ahLst/>
            <a:cxnLst/>
            <a:rect l="0" t="0" r="0" b="0"/>
            <a:pathLst>
              <a:path w="101601" h="166688">
                <a:moveTo>
                  <a:pt x="101600" y="0"/>
                </a:moveTo>
                <a:lnTo>
                  <a:pt x="57150" y="166687"/>
                </a:lnTo>
                <a:lnTo>
                  <a:pt x="0" y="166687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7186" name="Полілінія 7185"/>
          <p:cNvSpPr/>
          <p:nvPr>
            <p:custDataLst>
              <p:tags r:id="rId22"/>
            </p:custDataLst>
          </p:nvPr>
        </p:nvSpPr>
        <p:spPr bwMode="auto">
          <a:xfrm>
            <a:off x="2616200" y="5799138"/>
            <a:ext cx="101600" cy="166687"/>
          </a:xfrm>
          <a:custGeom>
            <a:avLst/>
            <a:gdLst/>
            <a:ahLst/>
            <a:cxnLst/>
            <a:rect l="0" t="0" r="0" b="0"/>
            <a:pathLst>
              <a:path w="101601" h="166688">
                <a:moveTo>
                  <a:pt x="101600" y="0"/>
                </a:moveTo>
                <a:lnTo>
                  <a:pt x="57150" y="166687"/>
                </a:lnTo>
                <a:lnTo>
                  <a:pt x="0" y="166687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73" name="Полілінія 11672"/>
          <p:cNvSpPr/>
          <p:nvPr>
            <p:custDataLst>
              <p:tags r:id="rId23"/>
            </p:custDataLst>
          </p:nvPr>
        </p:nvSpPr>
        <p:spPr bwMode="auto">
          <a:xfrm>
            <a:off x="2616200" y="4659313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67" name="Полілінія 11666"/>
          <p:cNvSpPr/>
          <p:nvPr>
            <p:custDataLst>
              <p:tags r:id="rId24"/>
            </p:custDataLst>
          </p:nvPr>
        </p:nvSpPr>
        <p:spPr bwMode="auto">
          <a:xfrm>
            <a:off x="2616200" y="4333875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7183" name="Полілінія 7182"/>
          <p:cNvSpPr/>
          <p:nvPr>
            <p:custDataLst>
              <p:tags r:id="rId25"/>
            </p:custDataLst>
          </p:nvPr>
        </p:nvSpPr>
        <p:spPr bwMode="auto">
          <a:xfrm>
            <a:off x="2616200" y="5635625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79" name="Полілінія 11678"/>
          <p:cNvSpPr/>
          <p:nvPr>
            <p:custDataLst>
              <p:tags r:id="rId26"/>
            </p:custDataLst>
          </p:nvPr>
        </p:nvSpPr>
        <p:spPr bwMode="auto">
          <a:xfrm>
            <a:off x="2616200" y="4984750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1661" name="Полілінія 11660"/>
          <p:cNvSpPr/>
          <p:nvPr>
            <p:custDataLst>
              <p:tags r:id="rId27"/>
            </p:custDataLst>
          </p:nvPr>
        </p:nvSpPr>
        <p:spPr bwMode="auto">
          <a:xfrm>
            <a:off x="2616200" y="4008438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7180" name="Полілінія 7179"/>
          <p:cNvSpPr/>
          <p:nvPr>
            <p:custDataLst>
              <p:tags r:id="rId28"/>
            </p:custDataLst>
          </p:nvPr>
        </p:nvSpPr>
        <p:spPr bwMode="auto">
          <a:xfrm>
            <a:off x="2616200" y="5473700"/>
            <a:ext cx="101600" cy="166688"/>
          </a:xfrm>
          <a:custGeom>
            <a:avLst/>
            <a:gdLst/>
            <a:ahLst/>
            <a:cxnLst/>
            <a:rect l="0" t="0" r="0" b="0"/>
            <a:pathLst>
              <a:path w="101601" h="166689">
                <a:moveTo>
                  <a:pt x="101600" y="0"/>
                </a:moveTo>
                <a:lnTo>
                  <a:pt x="57150" y="166688"/>
                </a:lnTo>
                <a:lnTo>
                  <a:pt x="0" y="166688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8" name="Полілінія 17"/>
          <p:cNvSpPr/>
          <p:nvPr>
            <p:custDataLst>
              <p:tags r:id="rId29"/>
            </p:custDataLst>
          </p:nvPr>
        </p:nvSpPr>
        <p:spPr bwMode="auto">
          <a:xfrm>
            <a:off x="2616200" y="3195638"/>
            <a:ext cx="101600" cy="166687"/>
          </a:xfrm>
          <a:custGeom>
            <a:avLst/>
            <a:gdLst/>
            <a:ahLst/>
            <a:cxnLst/>
            <a:rect l="0" t="0" r="0" b="0"/>
            <a:pathLst>
              <a:path w="101601" h="166688">
                <a:moveTo>
                  <a:pt x="101600" y="0"/>
                </a:moveTo>
                <a:lnTo>
                  <a:pt x="57150" y="166687"/>
                </a:lnTo>
                <a:lnTo>
                  <a:pt x="0" y="166687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5" name="Полілінія 14"/>
          <p:cNvSpPr/>
          <p:nvPr>
            <p:custDataLst>
              <p:tags r:id="rId30"/>
            </p:custDataLst>
          </p:nvPr>
        </p:nvSpPr>
        <p:spPr bwMode="auto">
          <a:xfrm>
            <a:off x="2616200" y="3032125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12" name="Полілінія 11"/>
          <p:cNvSpPr/>
          <p:nvPr>
            <p:custDataLst>
              <p:tags r:id="rId31"/>
            </p:custDataLst>
          </p:nvPr>
        </p:nvSpPr>
        <p:spPr bwMode="auto">
          <a:xfrm>
            <a:off x="2616200" y="2870200"/>
            <a:ext cx="101600" cy="166688"/>
          </a:xfrm>
          <a:custGeom>
            <a:avLst/>
            <a:gdLst/>
            <a:ahLst/>
            <a:cxnLst/>
            <a:rect l="0" t="0" r="0" b="0"/>
            <a:pathLst>
              <a:path w="101601" h="166689">
                <a:moveTo>
                  <a:pt x="101600" y="0"/>
                </a:moveTo>
                <a:lnTo>
                  <a:pt x="57150" y="166688"/>
                </a:lnTo>
                <a:lnTo>
                  <a:pt x="0" y="166688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9" name="Полілінія 8"/>
          <p:cNvSpPr/>
          <p:nvPr>
            <p:custDataLst>
              <p:tags r:id="rId32"/>
            </p:custDataLst>
          </p:nvPr>
        </p:nvSpPr>
        <p:spPr bwMode="auto">
          <a:xfrm>
            <a:off x="2616200" y="2706688"/>
            <a:ext cx="101600" cy="168275"/>
          </a:xfrm>
          <a:custGeom>
            <a:avLst/>
            <a:gdLst/>
            <a:ahLst/>
            <a:cxnLst/>
            <a:rect l="0" t="0" r="0" b="0"/>
            <a:pathLst>
              <a:path w="101601" h="168276">
                <a:moveTo>
                  <a:pt x="101600" y="0"/>
                </a:moveTo>
                <a:lnTo>
                  <a:pt x="57150" y="168275"/>
                </a:lnTo>
                <a:lnTo>
                  <a:pt x="0" y="168275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 useBgFill="1">
        <p:nvSpPr>
          <p:cNvPr id="6" name="Полілінія 5"/>
          <p:cNvSpPr/>
          <p:nvPr>
            <p:custDataLst>
              <p:tags r:id="rId33"/>
            </p:custDataLst>
          </p:nvPr>
        </p:nvSpPr>
        <p:spPr bwMode="auto">
          <a:xfrm>
            <a:off x="2616200" y="2544763"/>
            <a:ext cx="101600" cy="166687"/>
          </a:xfrm>
          <a:custGeom>
            <a:avLst/>
            <a:gdLst/>
            <a:ahLst/>
            <a:cxnLst/>
            <a:rect l="0" t="0" r="0" b="0"/>
            <a:pathLst>
              <a:path w="101601" h="166688">
                <a:moveTo>
                  <a:pt x="101600" y="0"/>
                </a:moveTo>
                <a:lnTo>
                  <a:pt x="57150" y="166687"/>
                </a:lnTo>
                <a:lnTo>
                  <a:pt x="0" y="166687"/>
                </a:lnTo>
                <a:lnTo>
                  <a:pt x="44450" y="0"/>
                </a:lnTo>
                <a:close/>
              </a:path>
            </a:pathLst>
          </a:custGeom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87" name="Полілінія 7186"/>
          <p:cNvSpPr/>
          <p:nvPr>
            <p:custDataLst>
              <p:tags r:id="rId34"/>
            </p:custDataLst>
          </p:nvPr>
        </p:nvSpPr>
        <p:spPr bwMode="auto">
          <a:xfrm>
            <a:off x="2616200" y="5961063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85" name="Полілінія 7184"/>
          <p:cNvSpPr/>
          <p:nvPr>
            <p:custDataLst>
              <p:tags r:id="rId35"/>
            </p:custDataLst>
          </p:nvPr>
        </p:nvSpPr>
        <p:spPr bwMode="auto">
          <a:xfrm>
            <a:off x="2673350" y="5799138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84" name="Полілінія 7183"/>
          <p:cNvSpPr/>
          <p:nvPr>
            <p:custDataLst>
              <p:tags r:id="rId36"/>
            </p:custDataLst>
          </p:nvPr>
        </p:nvSpPr>
        <p:spPr bwMode="auto">
          <a:xfrm>
            <a:off x="2616200" y="5799138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82" name="Полілінія 7181"/>
          <p:cNvSpPr/>
          <p:nvPr>
            <p:custDataLst>
              <p:tags r:id="rId37"/>
            </p:custDataLst>
          </p:nvPr>
        </p:nvSpPr>
        <p:spPr bwMode="auto">
          <a:xfrm>
            <a:off x="2673350" y="5635625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81" name="Полілінія 7180"/>
          <p:cNvSpPr/>
          <p:nvPr>
            <p:custDataLst>
              <p:tags r:id="rId38"/>
            </p:custDataLst>
          </p:nvPr>
        </p:nvSpPr>
        <p:spPr bwMode="auto">
          <a:xfrm>
            <a:off x="2616200" y="5635625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79" name="Полілінія 7178"/>
          <p:cNvSpPr/>
          <p:nvPr>
            <p:custDataLst>
              <p:tags r:id="rId39"/>
            </p:custDataLst>
          </p:nvPr>
        </p:nvSpPr>
        <p:spPr bwMode="auto">
          <a:xfrm>
            <a:off x="2673350" y="5473700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78" name="Полілінія 7177"/>
          <p:cNvSpPr/>
          <p:nvPr>
            <p:custDataLst>
              <p:tags r:id="rId40"/>
            </p:custDataLst>
          </p:nvPr>
        </p:nvSpPr>
        <p:spPr bwMode="auto">
          <a:xfrm>
            <a:off x="2616200" y="5473700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76" name="Полілінія 7175"/>
          <p:cNvSpPr/>
          <p:nvPr>
            <p:custDataLst>
              <p:tags r:id="rId41"/>
            </p:custDataLst>
          </p:nvPr>
        </p:nvSpPr>
        <p:spPr bwMode="auto">
          <a:xfrm>
            <a:off x="2673350" y="5310188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73" name="Полілінія 7172"/>
          <p:cNvSpPr/>
          <p:nvPr>
            <p:custDataLst>
              <p:tags r:id="rId42"/>
            </p:custDataLst>
          </p:nvPr>
        </p:nvSpPr>
        <p:spPr bwMode="auto">
          <a:xfrm>
            <a:off x="2616200" y="5310188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69" name="Полілінія 7168"/>
          <p:cNvSpPr/>
          <p:nvPr>
            <p:custDataLst>
              <p:tags r:id="rId43"/>
            </p:custDataLst>
          </p:nvPr>
        </p:nvSpPr>
        <p:spPr bwMode="auto">
          <a:xfrm>
            <a:off x="2673350" y="5148263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68" name="Полілінія 7167"/>
          <p:cNvSpPr/>
          <p:nvPr>
            <p:custDataLst>
              <p:tags r:id="rId44"/>
            </p:custDataLst>
          </p:nvPr>
        </p:nvSpPr>
        <p:spPr bwMode="auto">
          <a:xfrm>
            <a:off x="2616200" y="5148263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8" name="Полілінія 11677"/>
          <p:cNvSpPr/>
          <p:nvPr>
            <p:custDataLst>
              <p:tags r:id="rId45"/>
            </p:custDataLst>
          </p:nvPr>
        </p:nvSpPr>
        <p:spPr bwMode="auto">
          <a:xfrm>
            <a:off x="2673350" y="498475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7" name="Полілінія 11676"/>
          <p:cNvSpPr/>
          <p:nvPr>
            <p:custDataLst>
              <p:tags r:id="rId46"/>
            </p:custDataLst>
          </p:nvPr>
        </p:nvSpPr>
        <p:spPr bwMode="auto">
          <a:xfrm>
            <a:off x="2616200" y="498475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5" name="Полілінія 11674"/>
          <p:cNvSpPr/>
          <p:nvPr>
            <p:custDataLst>
              <p:tags r:id="rId47"/>
            </p:custDataLst>
          </p:nvPr>
        </p:nvSpPr>
        <p:spPr bwMode="auto">
          <a:xfrm>
            <a:off x="2673350" y="4822825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4" name="Полілінія 11673"/>
          <p:cNvSpPr/>
          <p:nvPr>
            <p:custDataLst>
              <p:tags r:id="rId48"/>
            </p:custDataLst>
          </p:nvPr>
        </p:nvSpPr>
        <p:spPr bwMode="auto">
          <a:xfrm>
            <a:off x="2616200" y="4822825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2" name="Полілінія 11671"/>
          <p:cNvSpPr/>
          <p:nvPr>
            <p:custDataLst>
              <p:tags r:id="rId49"/>
            </p:custDataLst>
          </p:nvPr>
        </p:nvSpPr>
        <p:spPr bwMode="auto">
          <a:xfrm>
            <a:off x="2673350" y="4659313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71" name="Полілінія 11670"/>
          <p:cNvSpPr/>
          <p:nvPr>
            <p:custDataLst>
              <p:tags r:id="rId50"/>
            </p:custDataLst>
          </p:nvPr>
        </p:nvSpPr>
        <p:spPr bwMode="auto">
          <a:xfrm>
            <a:off x="2616200" y="4659313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9" name="Полілінія 11668"/>
          <p:cNvSpPr/>
          <p:nvPr>
            <p:custDataLst>
              <p:tags r:id="rId51"/>
            </p:custDataLst>
          </p:nvPr>
        </p:nvSpPr>
        <p:spPr bwMode="auto">
          <a:xfrm>
            <a:off x="2673350" y="4497388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8" name="Полілінія 11667"/>
          <p:cNvSpPr/>
          <p:nvPr>
            <p:custDataLst>
              <p:tags r:id="rId52"/>
            </p:custDataLst>
          </p:nvPr>
        </p:nvSpPr>
        <p:spPr bwMode="auto">
          <a:xfrm>
            <a:off x="2616200" y="4497388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6" name="Полілінія 11665"/>
          <p:cNvSpPr/>
          <p:nvPr>
            <p:custDataLst>
              <p:tags r:id="rId53"/>
            </p:custDataLst>
          </p:nvPr>
        </p:nvSpPr>
        <p:spPr bwMode="auto">
          <a:xfrm>
            <a:off x="2673350" y="4333875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5" name="Полілінія 11664"/>
          <p:cNvSpPr/>
          <p:nvPr>
            <p:custDataLst>
              <p:tags r:id="rId54"/>
            </p:custDataLst>
          </p:nvPr>
        </p:nvSpPr>
        <p:spPr bwMode="auto">
          <a:xfrm>
            <a:off x="2616200" y="4333875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3" name="Полілінія 11662"/>
          <p:cNvSpPr/>
          <p:nvPr>
            <p:custDataLst>
              <p:tags r:id="rId55"/>
            </p:custDataLst>
          </p:nvPr>
        </p:nvSpPr>
        <p:spPr bwMode="auto">
          <a:xfrm>
            <a:off x="2673350" y="4171950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2" name="Полілінія 11661"/>
          <p:cNvSpPr/>
          <p:nvPr>
            <p:custDataLst>
              <p:tags r:id="rId56"/>
            </p:custDataLst>
          </p:nvPr>
        </p:nvSpPr>
        <p:spPr bwMode="auto">
          <a:xfrm>
            <a:off x="2616200" y="4171950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60" name="Полілінія 11659"/>
          <p:cNvSpPr/>
          <p:nvPr>
            <p:custDataLst>
              <p:tags r:id="rId57"/>
            </p:custDataLst>
          </p:nvPr>
        </p:nvSpPr>
        <p:spPr bwMode="auto">
          <a:xfrm>
            <a:off x="2673350" y="4008438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659" name="Полілінія 11658"/>
          <p:cNvSpPr/>
          <p:nvPr>
            <p:custDataLst>
              <p:tags r:id="rId58"/>
            </p:custDataLst>
          </p:nvPr>
        </p:nvSpPr>
        <p:spPr bwMode="auto">
          <a:xfrm>
            <a:off x="2616200" y="4008438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30" name="Полілінія 29"/>
          <p:cNvSpPr/>
          <p:nvPr>
            <p:custDataLst>
              <p:tags r:id="rId59"/>
            </p:custDataLst>
          </p:nvPr>
        </p:nvSpPr>
        <p:spPr bwMode="auto">
          <a:xfrm>
            <a:off x="2673350" y="3846513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9" name="Полілінія 28"/>
          <p:cNvSpPr/>
          <p:nvPr>
            <p:custDataLst>
              <p:tags r:id="rId60"/>
            </p:custDataLst>
          </p:nvPr>
        </p:nvSpPr>
        <p:spPr bwMode="auto">
          <a:xfrm>
            <a:off x="2616200" y="3846513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7" name="Полілінія 26"/>
          <p:cNvSpPr/>
          <p:nvPr>
            <p:custDataLst>
              <p:tags r:id="rId61"/>
            </p:custDataLst>
          </p:nvPr>
        </p:nvSpPr>
        <p:spPr bwMode="auto">
          <a:xfrm>
            <a:off x="2673350" y="368300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6" name="Полілінія 25"/>
          <p:cNvSpPr/>
          <p:nvPr>
            <p:custDataLst>
              <p:tags r:id="rId62"/>
            </p:custDataLst>
          </p:nvPr>
        </p:nvSpPr>
        <p:spPr bwMode="auto">
          <a:xfrm>
            <a:off x="2616200" y="368300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4" name="Полілінія 23"/>
          <p:cNvSpPr/>
          <p:nvPr>
            <p:custDataLst>
              <p:tags r:id="rId63"/>
            </p:custDataLst>
          </p:nvPr>
        </p:nvSpPr>
        <p:spPr bwMode="auto">
          <a:xfrm>
            <a:off x="2673350" y="3521075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3" name="Полілінія 22"/>
          <p:cNvSpPr/>
          <p:nvPr>
            <p:custDataLst>
              <p:tags r:id="rId64"/>
            </p:custDataLst>
          </p:nvPr>
        </p:nvSpPr>
        <p:spPr bwMode="auto">
          <a:xfrm>
            <a:off x="2616200" y="3521075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" name="Полілінія 20"/>
          <p:cNvSpPr/>
          <p:nvPr>
            <p:custDataLst>
              <p:tags r:id="rId65"/>
            </p:custDataLst>
          </p:nvPr>
        </p:nvSpPr>
        <p:spPr bwMode="auto">
          <a:xfrm>
            <a:off x="2673350" y="3357563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" name="Полілінія 19"/>
          <p:cNvSpPr/>
          <p:nvPr>
            <p:custDataLst>
              <p:tags r:id="rId66"/>
            </p:custDataLst>
          </p:nvPr>
        </p:nvSpPr>
        <p:spPr bwMode="auto">
          <a:xfrm>
            <a:off x="2616200" y="3357563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94" name="Полілінія 7193"/>
          <p:cNvSpPr/>
          <p:nvPr>
            <p:custDataLst>
              <p:tags r:id="rId67"/>
            </p:custDataLst>
          </p:nvPr>
        </p:nvSpPr>
        <p:spPr bwMode="auto">
          <a:xfrm>
            <a:off x="2673350" y="628650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7" name="Полілінія 16"/>
          <p:cNvSpPr/>
          <p:nvPr>
            <p:custDataLst>
              <p:tags r:id="rId68"/>
            </p:custDataLst>
          </p:nvPr>
        </p:nvSpPr>
        <p:spPr bwMode="auto">
          <a:xfrm>
            <a:off x="2673350" y="3195638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6" name="Полілінія 15"/>
          <p:cNvSpPr/>
          <p:nvPr>
            <p:custDataLst>
              <p:tags r:id="rId69"/>
            </p:custDataLst>
          </p:nvPr>
        </p:nvSpPr>
        <p:spPr bwMode="auto">
          <a:xfrm>
            <a:off x="2616200" y="3195638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93" name="Полілінія 7192"/>
          <p:cNvSpPr/>
          <p:nvPr>
            <p:custDataLst>
              <p:tags r:id="rId70"/>
            </p:custDataLst>
          </p:nvPr>
        </p:nvSpPr>
        <p:spPr bwMode="auto">
          <a:xfrm>
            <a:off x="2616200" y="6286500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4" name="Полілінія 13"/>
          <p:cNvSpPr/>
          <p:nvPr>
            <p:custDataLst>
              <p:tags r:id="rId71"/>
            </p:custDataLst>
          </p:nvPr>
        </p:nvSpPr>
        <p:spPr bwMode="auto">
          <a:xfrm>
            <a:off x="2673350" y="3032125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3" name="Полілінія 12"/>
          <p:cNvSpPr/>
          <p:nvPr>
            <p:custDataLst>
              <p:tags r:id="rId72"/>
            </p:custDataLst>
          </p:nvPr>
        </p:nvSpPr>
        <p:spPr bwMode="auto">
          <a:xfrm>
            <a:off x="2616200" y="3032125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91" name="Полілінія 7190"/>
          <p:cNvSpPr/>
          <p:nvPr>
            <p:custDataLst>
              <p:tags r:id="rId73"/>
            </p:custDataLst>
          </p:nvPr>
        </p:nvSpPr>
        <p:spPr bwMode="auto">
          <a:xfrm>
            <a:off x="2673350" y="6124575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" name="Полілінія 10"/>
          <p:cNvSpPr/>
          <p:nvPr>
            <p:custDataLst>
              <p:tags r:id="rId74"/>
            </p:custDataLst>
          </p:nvPr>
        </p:nvSpPr>
        <p:spPr bwMode="auto">
          <a:xfrm>
            <a:off x="2673350" y="2870200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" name="Полілінія 9"/>
          <p:cNvSpPr/>
          <p:nvPr>
            <p:custDataLst>
              <p:tags r:id="rId75"/>
            </p:custDataLst>
          </p:nvPr>
        </p:nvSpPr>
        <p:spPr bwMode="auto">
          <a:xfrm>
            <a:off x="2616200" y="2870200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90" name="Полілінія 7189"/>
          <p:cNvSpPr/>
          <p:nvPr>
            <p:custDataLst>
              <p:tags r:id="rId76"/>
            </p:custDataLst>
          </p:nvPr>
        </p:nvSpPr>
        <p:spPr bwMode="auto">
          <a:xfrm>
            <a:off x="2616200" y="6124575"/>
            <a:ext cx="44450" cy="166688"/>
          </a:xfrm>
          <a:custGeom>
            <a:avLst/>
            <a:gdLst/>
            <a:ahLst/>
            <a:cxnLst/>
            <a:rect l="0" t="0" r="0" b="0"/>
            <a:pathLst>
              <a:path w="44451" h="166689">
                <a:moveTo>
                  <a:pt x="44450" y="0"/>
                </a:moveTo>
                <a:lnTo>
                  <a:pt x="0" y="166688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8" name="Полілінія 7"/>
          <p:cNvSpPr/>
          <p:nvPr>
            <p:custDataLst>
              <p:tags r:id="rId77"/>
            </p:custDataLst>
          </p:nvPr>
        </p:nvSpPr>
        <p:spPr bwMode="auto">
          <a:xfrm>
            <a:off x="2673350" y="2706688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" name="Полілінія 6"/>
          <p:cNvSpPr/>
          <p:nvPr>
            <p:custDataLst>
              <p:tags r:id="rId78"/>
            </p:custDataLst>
          </p:nvPr>
        </p:nvSpPr>
        <p:spPr bwMode="auto">
          <a:xfrm>
            <a:off x="2616200" y="2706688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188" name="Полілінія 7187"/>
          <p:cNvSpPr/>
          <p:nvPr>
            <p:custDataLst>
              <p:tags r:id="rId79"/>
            </p:custDataLst>
          </p:nvPr>
        </p:nvSpPr>
        <p:spPr bwMode="auto">
          <a:xfrm>
            <a:off x="2673350" y="5961063"/>
            <a:ext cx="44450" cy="168275"/>
          </a:xfrm>
          <a:custGeom>
            <a:avLst/>
            <a:gdLst/>
            <a:ahLst/>
            <a:cxnLst/>
            <a:rect l="0" t="0" r="0" b="0"/>
            <a:pathLst>
              <a:path w="44451" h="168276">
                <a:moveTo>
                  <a:pt x="44450" y="0"/>
                </a:moveTo>
                <a:lnTo>
                  <a:pt x="0" y="168275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5" name="Полілінія 4"/>
          <p:cNvSpPr/>
          <p:nvPr>
            <p:custDataLst>
              <p:tags r:id="rId80"/>
            </p:custDataLst>
          </p:nvPr>
        </p:nvSpPr>
        <p:spPr bwMode="auto">
          <a:xfrm>
            <a:off x="2673350" y="2544763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4" name="Полілінія 3"/>
          <p:cNvSpPr/>
          <p:nvPr>
            <p:custDataLst>
              <p:tags r:id="rId81"/>
            </p:custDataLst>
          </p:nvPr>
        </p:nvSpPr>
        <p:spPr bwMode="auto">
          <a:xfrm>
            <a:off x="2616200" y="2544763"/>
            <a:ext cx="44450" cy="166687"/>
          </a:xfrm>
          <a:custGeom>
            <a:avLst/>
            <a:gdLst/>
            <a:ahLst/>
            <a:cxnLst/>
            <a:rect l="0" t="0" r="0" b="0"/>
            <a:pathLst>
              <a:path w="44451" h="166688">
                <a:moveTo>
                  <a:pt x="44450" y="0"/>
                </a:moveTo>
                <a:lnTo>
                  <a:pt x="0" y="166687"/>
                </a:lnTo>
              </a:path>
            </a:pathLst>
          </a:custGeom>
          <a:ln w="952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504" name="Стрілка вправо 11503"/>
          <p:cNvSpPr/>
          <p:nvPr>
            <p:custDataLst>
              <p:tags r:id="rId82"/>
            </p:custDataLst>
          </p:nvPr>
        </p:nvSpPr>
        <p:spPr bwMode="auto">
          <a:xfrm rot="16200000">
            <a:off x="1950244" y="6485732"/>
            <a:ext cx="128587" cy="152400"/>
          </a:xfrm>
          <a:prstGeom prst="rightArrow">
            <a:avLst>
              <a:gd name="adj1" fmla="val 100000"/>
              <a:gd name="adj2" fmla="val 84545"/>
            </a:avLst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7196" name="Пряма сполучна лінія 7195"/>
          <p:cNvCxnSpPr/>
          <p:nvPr>
            <p:custDataLst>
              <p:tags r:id="rId83"/>
            </p:custDataLst>
          </p:nvPr>
        </p:nvCxnSpPr>
        <p:spPr bwMode="gray">
          <a:xfrm flipV="1">
            <a:off x="2012950" y="3651250"/>
            <a:ext cx="0" cy="2794000"/>
          </a:xfrm>
          <a:prstGeom prst="line">
            <a:avLst/>
          </a:prstGeom>
          <a:ln w="1905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8" name="Пряма сполучна лінія 7197"/>
          <p:cNvCxnSpPr/>
          <p:nvPr>
            <p:custDataLst>
              <p:tags r:id="rId84"/>
            </p:custDataLst>
          </p:nvPr>
        </p:nvCxnSpPr>
        <p:spPr bwMode="gray">
          <a:xfrm flipV="1">
            <a:off x="2012950" y="2378075"/>
            <a:ext cx="0" cy="1000125"/>
          </a:xfrm>
          <a:prstGeom prst="line">
            <a:avLst/>
          </a:prstGeom>
          <a:ln w="1905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7" name="Пряма сполучна лінія 7196"/>
          <p:cNvCxnSpPr/>
          <p:nvPr>
            <p:custDataLst>
              <p:tags r:id="rId85"/>
            </p:custDataLst>
          </p:nvPr>
        </p:nvCxnSpPr>
        <p:spPr bwMode="gray">
          <a:xfrm flipV="1">
            <a:off x="2012950" y="3484563"/>
            <a:ext cx="0" cy="60325"/>
          </a:xfrm>
          <a:prstGeom prst="line">
            <a:avLst/>
          </a:prstGeom>
          <a:ln w="1905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03" name="Прямокутник 11502"/>
          <p:cNvSpPr/>
          <p:nvPr>
            <p:custDataLst>
              <p:tags r:id="rId86"/>
            </p:custDataLst>
          </p:nvPr>
        </p:nvSpPr>
        <p:spPr bwMode="auto">
          <a:xfrm>
            <a:off x="1865313" y="6675438"/>
            <a:ext cx="295275" cy="1825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fld id="{8F4C214B-92B2-4152-A3C0-09C6DB6777EA}" type="datetime'''''''7''''''''''''6'''''''''''''''''''''''',6'''''''''''">
              <a:rPr lang="en-US" sz="1200" b="1">
                <a:solidFill>
                  <a:srgbClr val="FF0000"/>
                </a:solidFill>
              </a:rPr>
              <a:pPr algn="ctr">
                <a:defRPr/>
              </a:pPr>
              <a:t>76,6</a:t>
            </a:fld>
            <a:endParaRPr lang="uk-UA" sz="1200" b="1" dirty="0">
              <a:solidFill>
                <a:srgbClr val="FF0000"/>
              </a:solidFill>
              <a:latin typeface="Calibri"/>
              <a:sym typeface="Calibri"/>
            </a:endParaRPr>
          </a:p>
        </p:txBody>
      </p:sp>
      <p:sp>
        <p:nvSpPr>
          <p:cNvPr id="11585" name="Прямокутник 11584"/>
          <p:cNvSpPr/>
          <p:nvPr>
            <p:custDataLst>
              <p:tags r:id="rId87"/>
            </p:custDataLst>
          </p:nvPr>
        </p:nvSpPr>
        <p:spPr bwMode="auto">
          <a:xfrm>
            <a:off x="101600" y="6307138"/>
            <a:ext cx="247650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E12EB761-7915-4C69-9E45-F4A21673477D}" type="datetime'''''''''''1''''''''''''''''''''''22'',8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122,8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84" name="Прямокутник 11583"/>
          <p:cNvSpPr/>
          <p:nvPr>
            <p:custDataLst>
              <p:tags r:id="rId88"/>
            </p:custDataLst>
          </p:nvPr>
        </p:nvSpPr>
        <p:spPr bwMode="auto">
          <a:xfrm>
            <a:off x="701675" y="6145213"/>
            <a:ext cx="247650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83F07110-51EB-4AE3-B95B-6DCD92C9499F}" type="datetime'''1''''''''''''0''''''''5,''''8''''''''''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105,8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83" name="Прямокутник 11582"/>
          <p:cNvSpPr/>
          <p:nvPr>
            <p:custDataLst>
              <p:tags r:id="rId89"/>
            </p:custDataLst>
          </p:nvPr>
        </p:nvSpPr>
        <p:spPr bwMode="auto">
          <a:xfrm>
            <a:off x="787400" y="5983288"/>
            <a:ext cx="247650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4EB317EC-9B2D-470B-8E03-F5440BDC4677}" type="datetime'''''''''10''''''''''''''''''3'''''',''''''''''''4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103,4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82" name="Прямокутник 11581"/>
          <p:cNvSpPr/>
          <p:nvPr>
            <p:custDataLst>
              <p:tags r:id="rId90"/>
            </p:custDataLst>
          </p:nvPr>
        </p:nvSpPr>
        <p:spPr bwMode="auto">
          <a:xfrm>
            <a:off x="873125" y="5821363"/>
            <a:ext cx="247650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999CC00E-1237-4E6E-A609-47E33590AE1B}" type="datetime'''1''''''00'''''''''''''''''''''''''''',''''9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100,9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81" name="Прямокутник 11580"/>
          <p:cNvSpPr/>
          <p:nvPr>
            <p:custDataLst>
              <p:tags r:id="rId91"/>
            </p:custDataLst>
          </p:nvPr>
        </p:nvSpPr>
        <p:spPr bwMode="auto">
          <a:xfrm>
            <a:off x="882650" y="5659438"/>
            <a:ext cx="247650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064F54E9-8557-42A7-80A3-2BD3B601CCCE}" type="datetime'''''''''''''''''''''1''''''''0''''''0'''',8'">
              <a:rPr lang="en-US" sz="700">
                <a:solidFill>
                  <a:schemeClr val="tx1"/>
                </a:solidFill>
              </a:rPr>
              <a:pPr algn="r">
                <a:defRPr/>
              </a:pPr>
              <a:t>100,8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80" name="Прямокутник 11579"/>
          <p:cNvSpPr/>
          <p:nvPr>
            <p:custDataLst>
              <p:tags r:id="rId92"/>
            </p:custDataLst>
          </p:nvPr>
        </p:nvSpPr>
        <p:spPr bwMode="auto">
          <a:xfrm>
            <a:off x="911225" y="5497513"/>
            <a:ext cx="247650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075E8A33-0DA0-47B7-A0C5-7F6696DF4DF0}" type="datetime'''1''''''''''''''''''''''0''''''0'',''''''0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100,0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9" name="Прямокутник 11578"/>
          <p:cNvSpPr/>
          <p:nvPr>
            <p:custDataLst>
              <p:tags r:id="rId93"/>
            </p:custDataLst>
          </p:nvPr>
        </p:nvSpPr>
        <p:spPr bwMode="auto">
          <a:xfrm>
            <a:off x="1046163" y="5330825"/>
            <a:ext cx="198437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A50B87B5-4241-451B-885D-7AD3661206B4}" type="datetime'9''''7'',''''''''''''''''4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97,4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8" name="Прямокутник 11577"/>
          <p:cNvSpPr/>
          <p:nvPr>
            <p:custDataLst>
              <p:tags r:id="rId94"/>
            </p:custDataLst>
          </p:nvPr>
        </p:nvSpPr>
        <p:spPr bwMode="auto">
          <a:xfrm>
            <a:off x="1065213" y="516413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34E1DA45-9631-4B7C-8A1A-82FCA175CEC5}" type="datetime'''''''''''''''''''''''''''''9''''''''''''''6,''9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96,9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7" name="Прямокутник 11576"/>
          <p:cNvSpPr/>
          <p:nvPr>
            <p:custDataLst>
              <p:tags r:id="rId95"/>
            </p:custDataLst>
          </p:nvPr>
        </p:nvSpPr>
        <p:spPr bwMode="auto">
          <a:xfrm>
            <a:off x="1131888" y="500221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55C199E1-D48B-40F4-977C-9AD613100DBE}" type="datetime'95,''''1''''''''''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95,1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6" name="Прямокутник 11575"/>
          <p:cNvSpPr/>
          <p:nvPr>
            <p:custDataLst>
              <p:tags r:id="rId96"/>
            </p:custDataLst>
          </p:nvPr>
        </p:nvSpPr>
        <p:spPr bwMode="auto">
          <a:xfrm>
            <a:off x="1141413" y="484028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5E388178-3706-4F12-85E5-4CF9D88A4B75}" type="datetime'''''''''9''4'''''''',''''''''''''''''''''''''7'''">
              <a:rPr lang="en-US" sz="700">
                <a:solidFill>
                  <a:schemeClr val="tx1"/>
                </a:solidFill>
              </a:rPr>
              <a:pPr algn="r">
                <a:defRPr/>
              </a:pPr>
              <a:t>94,7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5" name="Прямокутник 11574"/>
          <p:cNvSpPr/>
          <p:nvPr>
            <p:custDataLst>
              <p:tags r:id="rId97"/>
            </p:custDataLst>
          </p:nvPr>
        </p:nvSpPr>
        <p:spPr bwMode="auto">
          <a:xfrm>
            <a:off x="1189038" y="467836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F2D26F24-37F2-4C5D-88DD-865F515D18B4}" type="datetime'''''''''9''3'''''''''''''''''''',''''''''''''''''''''5'">
              <a:rPr lang="en-US" sz="700">
                <a:solidFill>
                  <a:schemeClr val="tx1"/>
                </a:solidFill>
              </a:rPr>
              <a:pPr algn="r">
                <a:defRPr/>
              </a:pPr>
              <a:t>93,5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4" name="Прямокутник 11573"/>
          <p:cNvSpPr/>
          <p:nvPr>
            <p:custDataLst>
              <p:tags r:id="rId98"/>
            </p:custDataLst>
          </p:nvPr>
        </p:nvSpPr>
        <p:spPr bwMode="auto">
          <a:xfrm>
            <a:off x="1274763" y="451643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EDEC2BA3-17EA-4AB0-91BD-595BB9CA96BB}" type="datetime'''''''9''''''''''''''''1'',''''''''''0''''''''''''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91,0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3" name="Прямокутник 11572"/>
          <p:cNvSpPr/>
          <p:nvPr>
            <p:custDataLst>
              <p:tags r:id="rId99"/>
            </p:custDataLst>
          </p:nvPr>
        </p:nvSpPr>
        <p:spPr bwMode="auto">
          <a:xfrm>
            <a:off x="1274763" y="435451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8E146DB5-B1D1-4C4A-A70D-DED94434AF5B}" type="datetime'''9''''''''''''''''''''1'''''''''''''''''''''''''',0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91,0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2" name="Прямокутник 11571"/>
          <p:cNvSpPr/>
          <p:nvPr>
            <p:custDataLst>
              <p:tags r:id="rId100"/>
            </p:custDataLst>
          </p:nvPr>
        </p:nvSpPr>
        <p:spPr bwMode="auto">
          <a:xfrm>
            <a:off x="1474788" y="419258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9B3B2E97-7794-4A80-BA0B-06776F79E27B}" type="datetime'85'''''''''''''''''''''''''''''''''''''''',''5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85,5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1" name="Прямокутник 11570"/>
          <p:cNvSpPr/>
          <p:nvPr>
            <p:custDataLst>
              <p:tags r:id="rId101"/>
            </p:custDataLst>
          </p:nvPr>
        </p:nvSpPr>
        <p:spPr bwMode="auto">
          <a:xfrm>
            <a:off x="1503363" y="403066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E891DD15-3EFF-40E1-B503-0EC8CE8BE7F6}" type="datetime'''''''8''''''''''4'''''''''''''''''''''''',''5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84,5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70" name="Прямокутник 11569"/>
          <p:cNvSpPr/>
          <p:nvPr>
            <p:custDataLst>
              <p:tags r:id="rId102"/>
            </p:custDataLst>
          </p:nvPr>
        </p:nvSpPr>
        <p:spPr bwMode="auto">
          <a:xfrm>
            <a:off x="1693863" y="386873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B8F40767-7538-4B9D-8D59-7F8F92947EE9}" type="datetime'''''''''''''''''''''''''''''79'''''''''',2''''''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79,2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9" name="Прямокутник 11568"/>
          <p:cNvSpPr/>
          <p:nvPr>
            <p:custDataLst>
              <p:tags r:id="rId103"/>
            </p:custDataLst>
          </p:nvPr>
        </p:nvSpPr>
        <p:spPr bwMode="auto">
          <a:xfrm>
            <a:off x="1751013" y="370681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EC6E7BF8-4439-4E09-B51A-2F3EC3ADE301}" type="datetime'''''''77'''''''''''''''''''''''''''''',''''''''6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77,6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8" name="Прямокутник 11567"/>
          <p:cNvSpPr/>
          <p:nvPr>
            <p:custDataLst>
              <p:tags r:id="rId104"/>
            </p:custDataLst>
          </p:nvPr>
        </p:nvSpPr>
        <p:spPr bwMode="auto">
          <a:xfrm>
            <a:off x="1827213" y="354488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D9394307-78C4-4F39-8238-BBB842D365EA}" type="datetime'''7''''''''''''''''''''''5'''''',''''''''''''''''4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75,4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7" name="Прямокутник 11566"/>
          <p:cNvSpPr/>
          <p:nvPr>
            <p:custDataLst>
              <p:tags r:id="rId105"/>
            </p:custDataLst>
          </p:nvPr>
        </p:nvSpPr>
        <p:spPr bwMode="auto">
          <a:xfrm>
            <a:off x="1931988" y="3378200"/>
            <a:ext cx="198437" cy="1063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ECAADF30-1F9D-4D80-9A38-2016A7E308B5}" type="datetime'''''''7''''''''''''''''2'',6''''''''''''''''''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72,6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6" name="Прямокутник 11565"/>
          <p:cNvSpPr/>
          <p:nvPr>
            <p:custDataLst>
              <p:tags r:id="rId106"/>
            </p:custDataLst>
          </p:nvPr>
        </p:nvSpPr>
        <p:spPr bwMode="auto">
          <a:xfrm>
            <a:off x="2160588" y="321151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F9A12A07-7E52-4F1C-8823-68C392ED7C8F}" type="datetime'''6''''''''''''''6,''''''''1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66,1</a:t>
            </a:fld>
            <a:endParaRPr lang="uk-UA" sz="700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5" name="Прямокутник 11564"/>
          <p:cNvSpPr/>
          <p:nvPr>
            <p:custDataLst>
              <p:tags r:id="rId107"/>
            </p:custDataLst>
          </p:nvPr>
        </p:nvSpPr>
        <p:spPr bwMode="auto">
          <a:xfrm>
            <a:off x="2274888" y="304958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602D6081-A310-4A5D-9175-C164766E02BF}" type="datetime'''''''''''''''''''6''''''2'',''''9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62,9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4" name="Прямокутник 11563"/>
          <p:cNvSpPr/>
          <p:nvPr>
            <p:custDataLst>
              <p:tags r:id="rId108"/>
            </p:custDataLst>
          </p:nvPr>
        </p:nvSpPr>
        <p:spPr bwMode="auto">
          <a:xfrm>
            <a:off x="2303463" y="288766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949DE768-0876-4982-966B-5166AB29029A}" type="datetime'''''6''2'''''''''''''''''''''''''''''''',''0''''''''''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62,0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3" name="Прямокутник 11562"/>
          <p:cNvSpPr/>
          <p:nvPr>
            <p:custDataLst>
              <p:tags r:id="rId109"/>
            </p:custDataLst>
          </p:nvPr>
        </p:nvSpPr>
        <p:spPr bwMode="auto">
          <a:xfrm>
            <a:off x="2322513" y="2725738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52D2B381-E48A-43F0-A339-6580A26D88F1}" type="datetime'''6''''''''''''''1,''''''''''''''''''''''''3'''">
              <a:rPr lang="en-US" sz="700">
                <a:solidFill>
                  <a:schemeClr val="tx1"/>
                </a:solidFill>
              </a:rPr>
              <a:pPr algn="r">
                <a:defRPr/>
              </a:pPr>
              <a:t>61,3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11562" name="Прямокутник 11561"/>
          <p:cNvSpPr/>
          <p:nvPr>
            <p:custDataLst>
              <p:tags r:id="rId110"/>
            </p:custDataLst>
          </p:nvPr>
        </p:nvSpPr>
        <p:spPr bwMode="auto">
          <a:xfrm>
            <a:off x="2370138" y="2563813"/>
            <a:ext cx="198437" cy="1063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700" tIns="0" rIns="12700" bIns="0" anchor="ctr"/>
          <a:lstStyle/>
          <a:p>
            <a:pPr algn="r">
              <a:defRPr/>
            </a:pPr>
            <a:fld id="{8440EBFA-7031-4539-A025-A40BD924FDAD}" type="datetime'''''''''''''''''''''''''''''6''0'''''',''''2'''''">
              <a:rPr lang="en-US" sz="700">
                <a:solidFill>
                  <a:schemeClr val="tx1"/>
                </a:solidFill>
              </a:rPr>
              <a:pPr algn="r">
                <a:defRPr/>
              </a:pPr>
              <a:t>60,2</a:t>
            </a:fld>
            <a:endParaRPr lang="uk-UA" sz="700">
              <a:solidFill>
                <a:schemeClr val="tx1"/>
              </a:solidFill>
              <a:sym typeface="Arial"/>
            </a:endParaRPr>
          </a:p>
        </p:txBody>
      </p:sp>
      <p:sp>
        <p:nvSpPr>
          <p:cNvPr id="48492" name="TextBox 5"/>
          <p:cNvSpPr txBox="1">
            <a:spLocks noChangeArrowheads="1"/>
          </p:cNvSpPr>
          <p:nvPr>
            <p:custDataLst>
              <p:tags r:id="rId111"/>
            </p:custDataLst>
          </p:nvPr>
        </p:nvSpPr>
        <p:spPr bwMode="auto">
          <a:xfrm>
            <a:off x="307975" y="1884363"/>
            <a:ext cx="42132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000" b="1">
                <a:solidFill>
                  <a:srgbClr val="000000"/>
                </a:solidFill>
              </a:rPr>
              <a:t>Рівень розрахунків за електроенергію у 2017 році, %</a:t>
            </a:r>
          </a:p>
        </p:txBody>
      </p:sp>
      <p:sp>
        <p:nvSpPr>
          <p:cNvPr id="279" name="Прямокутник 278"/>
          <p:cNvSpPr/>
          <p:nvPr>
            <p:custDataLst>
              <p:tags r:id="rId112"/>
            </p:custDataLst>
          </p:nvPr>
        </p:nvSpPr>
        <p:spPr>
          <a:xfrm>
            <a:off x="106363" y="2349500"/>
            <a:ext cx="9707562" cy="1008063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242" name="Object 9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71450" cy="158750"/>
        </p:xfrm>
        <a:graphic>
          <a:graphicData uri="http://schemas.openxmlformats.org/presentationml/2006/ole">
            <p:oleObj spid="_x0000_s49242" name="think-cell Slide" r:id="rId75" imgW="360" imgH="360" progId="">
              <p:embed/>
            </p:oleObj>
          </a:graphicData>
        </a:graphic>
      </p:graphicFrame>
      <p:sp>
        <p:nvSpPr>
          <p:cNvPr id="6" name="Прямокутник 5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714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uk-UA" sz="800">
              <a:sym typeface="Arial"/>
            </a:endParaRPr>
          </a:p>
        </p:txBody>
      </p:sp>
      <p:sp>
        <p:nvSpPr>
          <p:cNvPr id="49246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0288" y="398463"/>
            <a:ext cx="846137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60" tIns="44633" rIns="89260" bIns="44633" anchor="ctr"/>
          <a:lstStyle/>
          <a:p>
            <a:pPr>
              <a:spcBef>
                <a:spcPct val="20000"/>
              </a:spcBef>
              <a:buFont typeface="Arial" charset="0"/>
              <a:buNone/>
              <a:tabLst>
                <a:tab pos="877888" algn="l"/>
              </a:tabLst>
            </a:pPr>
            <a:r>
              <a:rPr lang="uk-UA" b="1">
                <a:solidFill>
                  <a:srgbClr val="000000"/>
                </a:solidFill>
              </a:rPr>
              <a:t>Структура заборгованості підприємств водопровідно-каналізаційного господарства за електроенергію</a:t>
            </a:r>
          </a:p>
        </p:txBody>
      </p:sp>
      <p:pic>
        <p:nvPicPr>
          <p:cNvPr id="49247" name="Изображение 1" descr="minregion_logo_concept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6"/>
          <a:srcRect/>
          <a:stretch>
            <a:fillRect/>
          </a:stretch>
        </p:blipFill>
        <p:spPr bwMode="auto">
          <a:xfrm>
            <a:off x="276225" y="192088"/>
            <a:ext cx="6762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>
            <p:custDataLst>
              <p:tags r:id="rId6"/>
            </p:custDataLst>
          </p:nvPr>
        </p:nvSpPr>
        <p:spPr>
          <a:xfrm flipV="1">
            <a:off x="423863" y="1223963"/>
            <a:ext cx="9067800" cy="46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249" name="Номер слайда 5"/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9328150" y="6356350"/>
            <a:ext cx="2971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8127A4B-A464-4E1D-8BCC-6EDD76A4005D}" type="slidenum">
              <a:rPr lang="uk-UA" sz="1200">
                <a:solidFill>
                  <a:srgbClr val="898989"/>
                </a:solidFill>
              </a:rPr>
              <a:pPr algn="r"/>
              <a:t>6</a:t>
            </a:fld>
            <a:endParaRPr lang="uk-UA" sz="1200">
              <a:solidFill>
                <a:srgbClr val="898989"/>
              </a:solidFill>
            </a:endParaRPr>
          </a:p>
        </p:txBody>
      </p:sp>
      <p:cxnSp>
        <p:nvCxnSpPr>
          <p:cNvPr id="23" name="Пряма сполучна лінія 22"/>
          <p:cNvCxnSpPr/>
          <p:nvPr>
            <p:custDataLst>
              <p:tags r:id="rId8"/>
            </p:custDataLst>
          </p:nvPr>
        </p:nvCxnSpPr>
        <p:spPr bwMode="auto">
          <a:xfrm>
            <a:off x="5910263" y="2862263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 сполучна лінія 23"/>
          <p:cNvCxnSpPr/>
          <p:nvPr>
            <p:custDataLst>
              <p:tags r:id="rId9"/>
            </p:custDataLst>
          </p:nvPr>
        </p:nvCxnSpPr>
        <p:spPr bwMode="auto">
          <a:xfrm>
            <a:off x="7110413" y="3005138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 сполучна лінія 19"/>
          <p:cNvCxnSpPr/>
          <p:nvPr>
            <p:custDataLst>
              <p:tags r:id="rId10"/>
            </p:custDataLst>
          </p:nvPr>
        </p:nvCxnSpPr>
        <p:spPr bwMode="auto">
          <a:xfrm>
            <a:off x="2319338" y="2709863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сполучна лінія 20"/>
          <p:cNvCxnSpPr/>
          <p:nvPr>
            <p:custDataLst>
              <p:tags r:id="rId11"/>
            </p:custDataLst>
          </p:nvPr>
        </p:nvCxnSpPr>
        <p:spPr bwMode="auto">
          <a:xfrm>
            <a:off x="3519488" y="2747963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сполучна лінія 21"/>
          <p:cNvCxnSpPr/>
          <p:nvPr>
            <p:custDataLst>
              <p:tags r:id="rId12"/>
            </p:custDataLst>
          </p:nvPr>
        </p:nvCxnSpPr>
        <p:spPr bwMode="auto">
          <a:xfrm>
            <a:off x="4719638" y="2776538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 сполучна лінія 18"/>
          <p:cNvCxnSpPr/>
          <p:nvPr>
            <p:custDataLst>
              <p:tags r:id="rId13"/>
            </p:custDataLst>
          </p:nvPr>
        </p:nvCxnSpPr>
        <p:spPr bwMode="auto">
          <a:xfrm>
            <a:off x="1128713" y="1957388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 сполучна лінія 24"/>
          <p:cNvCxnSpPr/>
          <p:nvPr>
            <p:custDataLst>
              <p:tags r:id="rId14"/>
            </p:custDataLst>
          </p:nvPr>
        </p:nvCxnSpPr>
        <p:spPr bwMode="auto">
          <a:xfrm>
            <a:off x="8301038" y="3462338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243" name="Object 91"/>
          <p:cNvGraphicFramePr>
            <a:graphicFrameLocks/>
          </p:cNvGraphicFramePr>
          <p:nvPr>
            <p:custDataLst>
              <p:tags r:id="rId15"/>
            </p:custDataLst>
          </p:nvPr>
        </p:nvGraphicFramePr>
        <p:xfrm>
          <a:off x="-23813" y="1862138"/>
          <a:ext cx="9782176" cy="1981200"/>
        </p:xfrm>
        <a:graphic>
          <a:graphicData uri="http://schemas.openxmlformats.org/presentationml/2006/ole">
            <p:oleObj spid="_x0000_s49243" name="Діаграма" r:id="rId77" imgW="9782054" imgH="1981260" progId="MSGraph.Chart.8">
              <p:embed followColorScheme="full"/>
            </p:oleObj>
          </a:graphicData>
        </a:graphic>
      </p:graphicFrame>
      <p:sp>
        <p:nvSpPr>
          <p:cNvPr id="54" name="Прямокутник 53"/>
          <p:cNvSpPr/>
          <p:nvPr>
            <p:custDataLst>
              <p:tags r:id="rId16"/>
            </p:custDataLst>
          </p:nvPr>
        </p:nvSpPr>
        <p:spPr bwMode="auto">
          <a:xfrm>
            <a:off x="7391400" y="3292475"/>
            <a:ext cx="904875" cy="349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cxnSp>
        <p:nvCxnSpPr>
          <p:cNvPr id="27" name="Пряма сполучна лінія 26"/>
          <p:cNvCxnSpPr/>
          <p:nvPr>
            <p:custDataLst>
              <p:tags r:id="rId17"/>
            </p:custDataLst>
          </p:nvPr>
        </p:nvCxnSpPr>
        <p:spPr bwMode="auto">
          <a:xfrm>
            <a:off x="1128713" y="3309938"/>
            <a:ext cx="6488112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 сполучна лінія 25"/>
          <p:cNvCxnSpPr/>
          <p:nvPr>
            <p:custDataLst>
              <p:tags r:id="rId18"/>
            </p:custDataLst>
          </p:nvPr>
        </p:nvCxnSpPr>
        <p:spPr bwMode="auto">
          <a:xfrm flipH="1">
            <a:off x="8401050" y="3738563"/>
            <a:ext cx="17621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/>
          <p:cNvCxnSpPr/>
          <p:nvPr>
            <p:custDataLst>
              <p:tags r:id="rId19"/>
            </p:custDataLst>
          </p:nvPr>
        </p:nvCxnSpPr>
        <p:spPr bwMode="auto">
          <a:xfrm flipV="1">
            <a:off x="8439150" y="3306763"/>
            <a:ext cx="0" cy="434975"/>
          </a:xfrm>
          <a:prstGeom prst="line">
            <a:avLst/>
          </a:prstGeom>
          <a:ln w="25400">
            <a:solidFill>
              <a:schemeClr val="tx1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 сполучна лінія 27"/>
          <p:cNvCxnSpPr/>
          <p:nvPr>
            <p:custDataLst>
              <p:tags r:id="rId20"/>
            </p:custDataLst>
          </p:nvPr>
        </p:nvCxnSpPr>
        <p:spPr bwMode="auto">
          <a:xfrm>
            <a:off x="8072438" y="3309938"/>
            <a:ext cx="404812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4" name="Прямокутник 63"/>
          <p:cNvSpPr/>
          <p:nvPr>
            <p:custDataLst>
              <p:tags r:id="rId21"/>
            </p:custDataLst>
          </p:nvPr>
        </p:nvSpPr>
        <p:spPr bwMode="auto">
          <a:xfrm>
            <a:off x="4076700" y="2579688"/>
            <a:ext cx="3619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1834A15C-26D9-49A1-9E45-3086590677D4}" type="datetime'0'''''''''''''''''',''''''''''''''''1''''''''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0,1</a:t>
            </a:fld>
            <a:r>
              <a:rPr lang="en-US" sz="1200">
                <a:solidFill>
                  <a:schemeClr val="tx1"/>
                </a:solidFill>
                <a:cs typeface="Arial"/>
              </a:rPr>
              <a:t/>
            </a:r>
            <a:br>
              <a:rPr lang="en-US" sz="1200">
                <a:solidFill>
                  <a:schemeClr val="tx1"/>
                </a:solidFill>
                <a:cs typeface="Arial"/>
              </a:rPr>
            </a:br>
            <a:r>
              <a:rPr lang="en-US" sz="1200">
                <a:solidFill>
                  <a:schemeClr val="tx1"/>
                </a:solidFill>
                <a:cs typeface="Arial"/>
              </a:rPr>
              <a:t>(</a:t>
            </a:r>
            <a:fld id="{97F759CA-EA00-4B3F-BDC7-8FE20852DC08}" type="datetime'''''''''2''''''''%''''''''''''''''''''''''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2%</a:t>
            </a:fld>
            <a:r>
              <a:rPr lang="en-US" sz="1200">
                <a:solidFill>
                  <a:schemeClr val="tx1"/>
                </a:solidFill>
                <a:cs typeface="Arial"/>
              </a:rPr>
              <a:t>)</a:t>
            </a:r>
            <a:endParaRPr lang="uk-UA" sz="12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65" name="Прямоугольник 84"/>
          <p:cNvSpPr/>
          <p:nvPr>
            <p:custDataLst>
              <p:tags r:id="rId22"/>
            </p:custDataLst>
          </p:nvPr>
        </p:nvSpPr>
        <p:spPr bwMode="auto">
          <a:xfrm>
            <a:off x="2752725" y="3884613"/>
            <a:ext cx="611188" cy="6096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C943703E-4DED-47BF-8F97-990587EA9FCE}" type="datetime'Борг &#10;''з Р''ВТ ''&#10;(''''бюджетн''і'''' &#10;установи'''''')''''''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Борг 
з РВТ 
(бюджетні 
установи)</a:t>
            </a:fld>
            <a:endParaRPr lang="uk-UA" sz="1000">
              <a:solidFill>
                <a:schemeClr val="tx1"/>
              </a:solidFill>
              <a:cs typeface="Arial"/>
              <a:sym typeface="Arial"/>
            </a:endParaRPr>
          </a:p>
        </p:txBody>
      </p:sp>
      <p:sp useBgFill="1">
        <p:nvSpPr>
          <p:cNvPr id="66" name="Прямокутник 65"/>
          <p:cNvSpPr/>
          <p:nvPr>
            <p:custDataLst>
              <p:tags r:id="rId23"/>
            </p:custDataLst>
          </p:nvPr>
        </p:nvSpPr>
        <p:spPr bwMode="auto">
          <a:xfrm>
            <a:off x="2876550" y="2546350"/>
            <a:ext cx="3619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21BE99EE-0D8A-402E-B1F5-6F9DAE6BBA22}" type="datetime'''''''''''''''0'''',''''''''''''''''''''''''2''''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0,2</a:t>
            </a:fld>
            <a:r>
              <a:rPr lang="en-US" sz="1200">
                <a:solidFill>
                  <a:schemeClr val="tx1"/>
                </a:solidFill>
                <a:cs typeface="Arial"/>
              </a:rPr>
              <a:t/>
            </a:r>
            <a:br>
              <a:rPr lang="en-US" sz="1200">
                <a:solidFill>
                  <a:schemeClr val="tx1"/>
                </a:solidFill>
                <a:cs typeface="Arial"/>
              </a:rPr>
            </a:br>
            <a:r>
              <a:rPr lang="en-US" sz="1200">
                <a:solidFill>
                  <a:schemeClr val="tx1"/>
                </a:solidFill>
                <a:cs typeface="Arial"/>
              </a:rPr>
              <a:t>(</a:t>
            </a:r>
            <a:fld id="{7C2FBE6C-6C35-4B03-86FA-BA406755922D}" type="datetime'''''''''''''''''''''''''''''''''''''''''''''''3''''''%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3%</a:t>
            </a:fld>
            <a:r>
              <a:rPr lang="en-US" sz="1200">
                <a:solidFill>
                  <a:schemeClr val="tx1"/>
                </a:solidFill>
                <a:cs typeface="Arial"/>
              </a:rPr>
              <a:t>)</a:t>
            </a:r>
            <a:endParaRPr lang="uk-UA" sz="1200" dirty="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49265" name="Прямокутник 624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500188" y="3884613"/>
            <a:ext cx="723900" cy="457200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/>
            <a:fld id="{F3414E81-9AC6-46B8-ADAF-42254FF5FE28}" type="datetime'Б''''орг'' &#10;з ''РВ''Т''''&#10;(''населе''''ння'''''''''')'''''''''">
              <a:rPr lang="en-US" sz="1000">
                <a:cs typeface="Arial" charset="0"/>
              </a:rPr>
              <a:pPr algn="ctr"/>
              <a:t>Борг 
з РВТ
(населення)</a:t>
            </a:fld>
            <a:endParaRPr lang="ru-RU" altLang="uk-UA" sz="1000">
              <a:cs typeface="Arial" charset="0"/>
              <a:sym typeface="Arial" charset="0"/>
            </a:endParaRPr>
          </a:p>
        </p:txBody>
      </p:sp>
      <p:sp>
        <p:nvSpPr>
          <p:cNvPr id="69" name="Прямокутник 68"/>
          <p:cNvSpPr/>
          <p:nvPr>
            <p:custDataLst>
              <p:tags r:id="rId25"/>
            </p:custDataLst>
          </p:nvPr>
        </p:nvSpPr>
        <p:spPr bwMode="auto">
          <a:xfrm>
            <a:off x="1639888" y="2151063"/>
            <a:ext cx="446087" cy="3651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471013DF-F626-43E0-A328-8835B45D203B}" type="datetime'''''''''''''''''''''''''''3,''''''''''''5''''''''''''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3,5</a:t>
            </a:fld>
            <a:r>
              <a:rPr lang="en-US" sz="1200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200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200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45E0822C-71F1-4746-BAB2-FCEBBF0DC004}" type="datetime'''''''''''''''''''''''''5''''''''6''''''''''''''''''''%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56%</a:t>
            </a:fld>
            <a:r>
              <a:rPr lang="uk-UA" sz="1200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2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49267" name="Прямокутник 623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120650" y="3884613"/>
            <a:ext cx="1093788" cy="304800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/>
            <a:fld id="{82EB795F-68DD-42FD-9426-3F8F05AD732F}" type="datetime'Б''''орг'' ''''&#10;''за ''е''''''''л''ек''тр''''''оен''''ергію'">
              <a:rPr lang="en-US" sz="1000">
                <a:cs typeface="Arial" charset="0"/>
              </a:rPr>
              <a:pPr algn="ctr"/>
              <a:t>Борг 
за електроенергію</a:t>
            </a:fld>
            <a:endParaRPr lang="ru-RU" altLang="uk-UA" sz="1000">
              <a:cs typeface="Arial" charset="0"/>
              <a:sym typeface="Arial" charset="0"/>
            </a:endParaRPr>
          </a:p>
        </p:txBody>
      </p:sp>
      <p:sp useBgFill="1">
        <p:nvSpPr>
          <p:cNvPr id="71" name="Прямоугольник 89"/>
          <p:cNvSpPr/>
          <p:nvPr>
            <p:custDataLst>
              <p:tags r:id="rId27"/>
            </p:custDataLst>
          </p:nvPr>
        </p:nvSpPr>
        <p:spPr bwMode="gray">
          <a:xfrm>
            <a:off x="541338" y="2543175"/>
            <a:ext cx="252412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3829E786-28E1-4D14-B88D-3DFEFA4A30F5}" type="datetime'''''''''''''''''6,''''''''''''''''3'''''">
              <a:rPr lang="en-US" sz="1200" b="1">
                <a:solidFill>
                  <a:schemeClr val="bg1"/>
                </a:solidFill>
                <a:cs typeface="Arial"/>
              </a:rPr>
              <a:pPr algn="ctr">
                <a:defRPr/>
              </a:pPr>
              <a:t>6,3</a:t>
            </a:fld>
            <a:endParaRPr lang="uk-UA" sz="1200" b="1" dirty="0">
              <a:solidFill>
                <a:schemeClr val="bg1"/>
              </a:solidFill>
              <a:cs typeface="Arial"/>
              <a:sym typeface="Arial"/>
            </a:endParaRPr>
          </a:p>
        </p:txBody>
      </p:sp>
      <p:sp>
        <p:nvSpPr>
          <p:cNvPr id="8" name="Овал 7"/>
          <p:cNvSpPr/>
          <p:nvPr>
            <p:custDataLst>
              <p:tags r:id="rId28"/>
            </p:custDataLst>
          </p:nvPr>
        </p:nvSpPr>
        <p:spPr bwMode="auto">
          <a:xfrm>
            <a:off x="8262938" y="3479800"/>
            <a:ext cx="352425" cy="193675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lnSpc>
                <a:spcPct val="90000"/>
              </a:lnSpc>
              <a:defRPr/>
            </a:pPr>
            <a:fld id="{204E044A-AA41-4C83-BBC9-840B8CEB03A0}" type="datetime'''''''+''''''''''''''''''''2,0'''''">
              <a:rPr lang="en-US" sz="1000" b="1">
                <a:solidFill>
                  <a:schemeClr val="tx1"/>
                </a:solidFill>
                <a:cs typeface="Arial"/>
              </a:rPr>
              <a:pPr algn="ctr">
                <a:lnSpc>
                  <a:spcPct val="90000"/>
                </a:lnSpc>
                <a:defRPr/>
              </a:pPr>
              <a:t>+2,0</a:t>
            </a:fld>
            <a:endParaRPr lang="uk-UA" sz="1000" b="1" dirty="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55" name="Прямоугольник 75"/>
          <p:cNvSpPr/>
          <p:nvPr>
            <p:custDataLst>
              <p:tags r:id="rId29"/>
            </p:custDataLst>
          </p:nvPr>
        </p:nvSpPr>
        <p:spPr bwMode="auto">
          <a:xfrm>
            <a:off x="8667750" y="3884613"/>
            <a:ext cx="742950" cy="4572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E6780D30-9AD2-4B37-9032-519AED8AA39B}" type="datetime'''''''Б''о''рг'''' &#10;''ком''ерційних&#10;спо''жи''в''а''чі''''''в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Борг 
комерційних
споживачів</a:t>
            </a:fld>
            <a:endParaRPr lang="uk-UA" sz="10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56" name="Прямокутник 55"/>
          <p:cNvSpPr/>
          <p:nvPr>
            <p:custDataLst>
              <p:tags r:id="rId30"/>
            </p:custDataLst>
          </p:nvPr>
        </p:nvSpPr>
        <p:spPr bwMode="gray">
          <a:xfrm>
            <a:off x="8816975" y="3417888"/>
            <a:ext cx="446088" cy="365125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EEAF52E9-A856-4BA1-BE6B-848E5526BDD2}" type="datetime'''''''''''1'''''''''''''''''',''3'''''''''''''''''''''">
              <a:rPr lang="en-US" sz="1200">
                <a:solidFill>
                  <a:schemeClr val="bg1"/>
                </a:solidFill>
                <a:cs typeface="Arial"/>
              </a:rPr>
              <a:pPr algn="ctr">
                <a:defRPr/>
              </a:pPr>
              <a:t>1,3</a:t>
            </a:fld>
            <a:r>
              <a:rPr lang="en-US" sz="1200">
                <a:solidFill>
                  <a:schemeClr val="bg1"/>
                </a:solidFill>
                <a:cs typeface="Arial"/>
              </a:rPr>
              <a:t/>
            </a:r>
            <a:br>
              <a:rPr lang="en-US" sz="1200">
                <a:solidFill>
                  <a:schemeClr val="bg1"/>
                </a:solidFill>
                <a:cs typeface="Arial"/>
              </a:rPr>
            </a:br>
            <a:r>
              <a:rPr lang="en-US" sz="1200">
                <a:solidFill>
                  <a:schemeClr val="bg1"/>
                </a:solidFill>
                <a:cs typeface="Arial"/>
              </a:rPr>
              <a:t>(</a:t>
            </a:r>
            <a:fld id="{039794C9-395F-467F-9523-D18423E5FEB4}" type="datetime'''''''2''''''1''''''''%'''''''''''''''''''''''''''''">
              <a:rPr lang="en-US" sz="1200">
                <a:solidFill>
                  <a:schemeClr val="bg1"/>
                </a:solidFill>
                <a:cs typeface="Arial"/>
              </a:rPr>
              <a:pPr algn="ctr">
                <a:defRPr/>
              </a:pPr>
              <a:t>21%</a:t>
            </a:fld>
            <a:r>
              <a:rPr lang="en-US" sz="1200">
                <a:solidFill>
                  <a:schemeClr val="bg1"/>
                </a:solidFill>
                <a:cs typeface="Arial"/>
              </a:rPr>
              <a:t>)</a:t>
            </a:r>
            <a:endParaRPr lang="uk-UA" sz="1200">
              <a:solidFill>
                <a:schemeClr val="bg1"/>
              </a:solidFill>
              <a:cs typeface="Arial"/>
              <a:sym typeface="Arial"/>
            </a:endParaRPr>
          </a:p>
        </p:txBody>
      </p:sp>
      <p:sp>
        <p:nvSpPr>
          <p:cNvPr id="57" name="Прямокутник 56"/>
          <p:cNvSpPr/>
          <p:nvPr>
            <p:custDataLst>
              <p:tags r:id="rId31"/>
            </p:custDataLst>
          </p:nvPr>
        </p:nvSpPr>
        <p:spPr bwMode="auto">
          <a:xfrm>
            <a:off x="7524750" y="3884613"/>
            <a:ext cx="638175" cy="3048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92675B21-5695-407B-A3F1-C180F436CA36}" type="datetime'''Б''''ор''''г'''' &#10;''н''''а''с''''''''''е''ле''н''н''''''''я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Борг 
населення</a:t>
            </a:fld>
            <a:endParaRPr lang="uk-UA" sz="10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58" name="Прямокутник 57"/>
          <p:cNvSpPr/>
          <p:nvPr>
            <p:custDataLst>
              <p:tags r:id="rId32"/>
            </p:custDataLst>
          </p:nvPr>
        </p:nvSpPr>
        <p:spPr bwMode="gray">
          <a:xfrm>
            <a:off x="7621588" y="3051175"/>
            <a:ext cx="446087" cy="3651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1A644BBC-E80E-4EB8-9082-4DCB5540BC8D}" type="datetime'''''2'',''''''''''''''''''''''''''''''''''''''''''1'''''''''''">
              <a:rPr lang="en-US" sz="1200">
                <a:solidFill>
                  <a:schemeClr val="bg1"/>
                </a:solidFill>
                <a:cs typeface="Arial"/>
              </a:rPr>
              <a:pPr algn="ctr">
                <a:defRPr/>
              </a:pPr>
              <a:t>2,1</a:t>
            </a:fld>
            <a:r>
              <a:rPr lang="en-US" sz="1200">
                <a:solidFill>
                  <a:schemeClr val="bg1"/>
                </a:solidFill>
                <a:cs typeface="Arial"/>
              </a:rPr>
              <a:t/>
            </a:r>
            <a:br>
              <a:rPr lang="en-US" sz="1200">
                <a:solidFill>
                  <a:schemeClr val="bg1"/>
                </a:solidFill>
                <a:cs typeface="Arial"/>
              </a:rPr>
            </a:br>
            <a:r>
              <a:rPr lang="en-US" sz="1200">
                <a:solidFill>
                  <a:schemeClr val="bg1"/>
                </a:solidFill>
                <a:cs typeface="Arial"/>
              </a:rPr>
              <a:t>(</a:t>
            </a:r>
            <a:fld id="{97AE66D8-741F-43FC-ABF9-1F623F5AB66B}" type="datetime'''''''''''3''''''''''''''''''''''''''''''3''''''''''%'''''''''">
              <a:rPr lang="en-US" sz="1200">
                <a:solidFill>
                  <a:schemeClr val="bg1"/>
                </a:solidFill>
                <a:cs typeface="Arial"/>
              </a:rPr>
              <a:pPr algn="ctr">
                <a:defRPr/>
              </a:pPr>
              <a:t>33%</a:t>
            </a:fld>
            <a:r>
              <a:rPr lang="en-US" sz="1200">
                <a:solidFill>
                  <a:schemeClr val="bg1"/>
                </a:solidFill>
                <a:cs typeface="Arial"/>
              </a:rPr>
              <a:t>)</a:t>
            </a:r>
            <a:endParaRPr lang="uk-UA" sz="1200">
              <a:solidFill>
                <a:schemeClr val="bg1"/>
              </a:solidFill>
              <a:cs typeface="Arial"/>
              <a:sym typeface="Arial"/>
            </a:endParaRPr>
          </a:p>
        </p:txBody>
      </p:sp>
      <p:sp>
        <p:nvSpPr>
          <p:cNvPr id="59" name="Прямокутник 58"/>
          <p:cNvSpPr/>
          <p:nvPr>
            <p:custDataLst>
              <p:tags r:id="rId33"/>
            </p:custDataLst>
          </p:nvPr>
        </p:nvSpPr>
        <p:spPr bwMode="auto">
          <a:xfrm>
            <a:off x="6383338" y="3884613"/>
            <a:ext cx="530225" cy="3048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C8AF7314-AE86-477E-90A3-E0DF042DC87F}" type="datetime'''Ш''''''''''''''''т''р''''''''афн''і &#10;са''''нкц''''і''ї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Штрафні 
санкції</a:t>
            </a:fld>
            <a:endParaRPr lang="uk-UA" sz="1000">
              <a:solidFill>
                <a:schemeClr val="tx1"/>
              </a:solidFill>
              <a:cs typeface="Arial"/>
              <a:sym typeface="Arial"/>
            </a:endParaRPr>
          </a:p>
        </p:txBody>
      </p:sp>
      <p:sp useBgFill="1">
        <p:nvSpPr>
          <p:cNvPr id="60" name="Прямокутник 59"/>
          <p:cNvSpPr/>
          <p:nvPr>
            <p:custDataLst>
              <p:tags r:id="rId34"/>
            </p:custDataLst>
          </p:nvPr>
        </p:nvSpPr>
        <p:spPr bwMode="auto">
          <a:xfrm>
            <a:off x="6426200" y="2751138"/>
            <a:ext cx="446088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70D78E20-6F0B-43F7-95BC-0FF9C0CF9B08}" type="datetime'''0,''''''''''''''''''''''''''''''''''''''''''''''7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0,7</a:t>
            </a:fld>
            <a:r>
              <a:rPr lang="en-US" sz="1200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200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200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3744D50F-22E3-45EC-8B4F-01FAD083ECA1}" type="datetime'''''''''''''1''''''''''''1''%''''''''''''''''''''''''''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11%</a:t>
            </a:fld>
            <a:r>
              <a:rPr lang="uk-UA" sz="1200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2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61" name="Прямоугольник 80"/>
          <p:cNvSpPr/>
          <p:nvPr>
            <p:custDataLst>
              <p:tags r:id="rId35"/>
            </p:custDataLst>
          </p:nvPr>
        </p:nvSpPr>
        <p:spPr bwMode="auto">
          <a:xfrm>
            <a:off x="5118100" y="3884613"/>
            <a:ext cx="669925" cy="4572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AF405B05-3C43-478F-B7F5-54EF1301C3C1}" type="datetime'Борг ''''''&#10;по'' пі''''''ль''гам&#10;''і'' с''''''уб''''сидіям''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Борг 
по пільгам
і субсидіям</a:t>
            </a:fld>
            <a:endParaRPr lang="uk-UA" sz="1000">
              <a:solidFill>
                <a:schemeClr val="tx1"/>
              </a:solidFill>
              <a:cs typeface="Arial"/>
              <a:sym typeface="Arial"/>
            </a:endParaRPr>
          </a:p>
        </p:txBody>
      </p:sp>
      <p:sp useBgFill="1">
        <p:nvSpPr>
          <p:cNvPr id="62" name="Прямокутник 61"/>
          <p:cNvSpPr/>
          <p:nvPr>
            <p:custDataLst>
              <p:tags r:id="rId36"/>
            </p:custDataLst>
          </p:nvPr>
        </p:nvSpPr>
        <p:spPr bwMode="auto">
          <a:xfrm>
            <a:off x="5272088" y="2636838"/>
            <a:ext cx="3619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A4B221F1-0E56-436B-8926-998034DD46EA}" type="datetime'''''''''''''''''''''''''''''''''''''0'',''''''''''''''''4''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0,4</a:t>
            </a:fld>
            <a:r>
              <a:rPr lang="en-US" sz="1200">
                <a:solidFill>
                  <a:schemeClr val="tx1"/>
                </a:solidFill>
                <a:cs typeface="Arial"/>
              </a:rPr>
              <a:t/>
            </a:r>
            <a:br>
              <a:rPr lang="en-US" sz="1200">
                <a:solidFill>
                  <a:schemeClr val="tx1"/>
                </a:solidFill>
                <a:cs typeface="Arial"/>
              </a:rPr>
            </a:br>
            <a:r>
              <a:rPr lang="en-US" sz="1200">
                <a:solidFill>
                  <a:schemeClr val="tx1"/>
                </a:solidFill>
                <a:cs typeface="Arial"/>
              </a:rPr>
              <a:t>(</a:t>
            </a:r>
            <a:fld id="{B0B5FA97-1C93-47DA-B4B5-B5ED20EDC3A6}" type="datetime'''6''''''''''''''''''%'''''''''''''''''''''">
              <a:rPr lang="en-US" sz="1200">
                <a:solidFill>
                  <a:schemeClr val="tx1"/>
                </a:solidFill>
                <a:cs typeface="Arial"/>
              </a:rPr>
              <a:pPr algn="ctr">
                <a:defRPr/>
              </a:pPr>
              <a:t>6%</a:t>
            </a:fld>
            <a:r>
              <a:rPr lang="en-US" sz="1200">
                <a:solidFill>
                  <a:schemeClr val="tx1"/>
                </a:solidFill>
                <a:cs typeface="Arial"/>
              </a:rPr>
              <a:t>)</a:t>
            </a:r>
            <a:endParaRPr lang="uk-UA" sz="12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63" name="Прямоугольник 82"/>
          <p:cNvSpPr/>
          <p:nvPr>
            <p:custDataLst>
              <p:tags r:id="rId37"/>
            </p:custDataLst>
          </p:nvPr>
        </p:nvSpPr>
        <p:spPr bwMode="auto">
          <a:xfrm>
            <a:off x="3921125" y="3884613"/>
            <a:ext cx="674688" cy="4572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072F718B-0162-4F86-B3AD-CA791B1CBA9A}" type="datetime'''Б''''о''''рг'' ''''&#10;''''б''юд''''ж''''етних''''&#10;у''стано''в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Борг 
бюджетних
установ</a:t>
            </a:fld>
            <a:endParaRPr lang="uk-UA" sz="10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72" name="TextBox 338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276225" y="1309688"/>
            <a:ext cx="93567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Структура дебіторської заборгованості </a:t>
            </a: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підприємств водопровідно-каналізаційного господарства </a:t>
            </a: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по відношенню до заборгованості за </a:t>
            </a: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спожиту електроенергію </a:t>
            </a: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станом на </a:t>
            </a:r>
            <a:r>
              <a:rPr lang="en-US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01</a:t>
            </a: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.0</a:t>
            </a:r>
            <a:r>
              <a:rPr lang="en-US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9</a:t>
            </a: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.2017</a:t>
            </a:r>
            <a:r>
              <a:rPr lang="en-US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 </a:t>
            </a: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р.</a:t>
            </a:r>
          </a:p>
        </p:txBody>
      </p:sp>
      <p:graphicFrame>
        <p:nvGraphicFramePr>
          <p:cNvPr id="49244" name="Object 92"/>
          <p:cNvGraphicFramePr>
            <a:graphicFrameLocks/>
          </p:cNvGraphicFramePr>
          <p:nvPr>
            <p:custDataLst>
              <p:tags r:id="rId39"/>
            </p:custDataLst>
          </p:nvPr>
        </p:nvGraphicFramePr>
        <p:xfrm>
          <a:off x="61913" y="4622800"/>
          <a:ext cx="9744075" cy="1390650"/>
        </p:xfrm>
        <a:graphic>
          <a:graphicData uri="http://schemas.openxmlformats.org/presentationml/2006/ole">
            <p:oleObj spid="_x0000_s49244" name="Діаграма" r:id="rId78" imgW="9743965" imgH="1390770" progId="MSGraph.Chart.8">
              <p:embed followColorScheme="full"/>
            </p:oleObj>
          </a:graphicData>
        </a:graphic>
      </p:graphicFrame>
      <p:sp>
        <p:nvSpPr>
          <p:cNvPr id="125" name="Прямокутник 124"/>
          <p:cNvSpPr/>
          <p:nvPr>
            <p:custDataLst>
              <p:tags r:id="rId40"/>
            </p:custDataLst>
          </p:nvPr>
        </p:nvSpPr>
        <p:spPr bwMode="auto">
          <a:xfrm flipV="1">
            <a:off x="5249863" y="6080125"/>
            <a:ext cx="122237" cy="64293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E3F925E0-61D8-43F8-9C3C-8B1E554CFFC5}" type="datetime'Ж''''''ит''о''''м''''''''''и''''''р''''с''''''ь''''''ка''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Житомирська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9" name="Прямокутник 128"/>
          <p:cNvSpPr/>
          <p:nvPr>
            <p:custDataLst>
              <p:tags r:id="rId41"/>
            </p:custDataLst>
          </p:nvPr>
        </p:nvSpPr>
        <p:spPr bwMode="auto">
          <a:xfrm flipV="1">
            <a:off x="6773863" y="6173788"/>
            <a:ext cx="122237" cy="4540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ED3CDC31-9009-463E-8EE0-9450B799B01F}" type="datetime'''''''Л''ь''''''''''в''''''ів''''с''''''''''''ь''к''''''''а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Львівська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0" name="Прямокутник 129"/>
          <p:cNvSpPr/>
          <p:nvPr>
            <p:custDataLst>
              <p:tags r:id="rId42"/>
            </p:custDataLst>
          </p:nvPr>
        </p:nvSpPr>
        <p:spPr bwMode="auto">
          <a:xfrm flipV="1">
            <a:off x="7154863" y="6126163"/>
            <a:ext cx="122237" cy="5508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4DE90A5D-801D-4A3B-B858-0B91B1C9A7BC}" type="datetime'''''''''''''Х''''''''''''''е''рс''о''нс''ь''''''к''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Херсонська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1" name="Прямокутник 130"/>
          <p:cNvSpPr/>
          <p:nvPr>
            <p:custDataLst>
              <p:tags r:id="rId43"/>
            </p:custDataLst>
          </p:nvPr>
        </p:nvSpPr>
        <p:spPr bwMode="auto">
          <a:xfrm flipV="1">
            <a:off x="7535863" y="6084888"/>
            <a:ext cx="122237" cy="6318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1BFDC38D-64C6-4636-94CB-C25EC65DA09C}" type="datetime'''Хмел''''ьн''''''и''''ц''ьк''а''''''''''''''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Хмельницька</a:t>
            </a:fld>
            <a:endParaRPr lang="uk-UA" sz="8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8" name="Прямокутник 127"/>
          <p:cNvSpPr/>
          <p:nvPr>
            <p:custDataLst>
              <p:tags r:id="rId44"/>
            </p:custDataLst>
          </p:nvPr>
        </p:nvSpPr>
        <p:spPr bwMode="auto">
          <a:xfrm flipV="1">
            <a:off x="6392863" y="6156325"/>
            <a:ext cx="122237" cy="4889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05776650-C844-4423-8585-94DB1FCCC639}" type="datetime'''''Ч''е''р''''''''каськ''''''''''''''''а''''''''''''''''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Черкаська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6" name="Прямокутник 125"/>
          <p:cNvSpPr/>
          <p:nvPr>
            <p:custDataLst>
              <p:tags r:id="rId45"/>
            </p:custDataLst>
          </p:nvPr>
        </p:nvSpPr>
        <p:spPr bwMode="auto">
          <a:xfrm flipV="1">
            <a:off x="5630863" y="6124575"/>
            <a:ext cx="122237" cy="55403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39D1D1BB-ACA3-4714-B441-EABFB28B36DC}" type="datetime'''''''''Во''''''л''''''и''нь''сь''''''к''а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Волиньська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7" name="Прямокутник 126"/>
          <p:cNvSpPr/>
          <p:nvPr>
            <p:custDataLst>
              <p:tags r:id="rId46"/>
            </p:custDataLst>
          </p:nvPr>
        </p:nvSpPr>
        <p:spPr bwMode="auto">
          <a:xfrm flipV="1">
            <a:off x="6011863" y="6080125"/>
            <a:ext cx="122237" cy="6413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486255EF-A104-4EF1-8B53-CED946C212D3}" type="datetime'З''ак''а''р''п''''а''''т''''с''''ь''''''''''''''''''''к''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Закарпатська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6" name="Прямокутник 135"/>
          <p:cNvSpPr/>
          <p:nvPr>
            <p:custDataLst>
              <p:tags r:id="rId47"/>
            </p:custDataLst>
          </p:nvPr>
        </p:nvSpPr>
        <p:spPr bwMode="auto">
          <a:xfrm flipV="1">
            <a:off x="9440863" y="6111875"/>
            <a:ext cx="122237" cy="5778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4B2910AD-4333-4B23-A37C-A57154F41AC0}" type="datetime'''''Ч''''''''''''ер''н''і''''г''''ів''с''''''ь''''к''''''а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Чернігівська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5" name="Прямокутник 134"/>
          <p:cNvSpPr/>
          <p:nvPr>
            <p:custDataLst>
              <p:tags r:id="rId48"/>
            </p:custDataLst>
          </p:nvPr>
        </p:nvSpPr>
        <p:spPr bwMode="auto">
          <a:xfrm flipV="1">
            <a:off x="9059863" y="6059488"/>
            <a:ext cx="122237" cy="6826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4FB009F1-C7E9-4FD5-9FE7-BB4FE91509F3}" type="datetime'Т''''''''''''''''''''''''е''р''''но''пі''ль''''''''с''ьк''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Тернопільська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4" name="Прямокутник 133"/>
          <p:cNvSpPr/>
          <p:nvPr>
            <p:custDataLst>
              <p:tags r:id="rId49"/>
            </p:custDataLst>
          </p:nvPr>
        </p:nvSpPr>
        <p:spPr bwMode="auto">
          <a:xfrm flipV="1">
            <a:off x="8678863" y="6142038"/>
            <a:ext cx="122237" cy="5175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5BD7DE3F-4B31-42E1-8A20-0283ADB4F7D9}" type="datetime'''Р''ів''не''''''''''''''''''''нс''''ь''к''''''''''а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Рівненська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3" name="Прямокутник 132"/>
          <p:cNvSpPr/>
          <p:nvPr>
            <p:custDataLst>
              <p:tags r:id="rId50"/>
            </p:custDataLst>
          </p:nvPr>
        </p:nvSpPr>
        <p:spPr bwMode="auto">
          <a:xfrm flipV="1">
            <a:off x="8297863" y="5972175"/>
            <a:ext cx="122237" cy="85883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144A71DD-6B06-4F72-80A7-828F7BF43935}" type="datetime'''''І''''в''ан''''о''-''''''''''Ф''р''анкі''вс''''''''''ьк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Івано-Франківська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2" name="Прямокутник 131"/>
          <p:cNvSpPr/>
          <p:nvPr>
            <p:custDataLst>
              <p:tags r:id="rId51"/>
            </p:custDataLst>
          </p:nvPr>
        </p:nvSpPr>
        <p:spPr bwMode="auto">
          <a:xfrm flipV="1">
            <a:off x="7916863" y="6199188"/>
            <a:ext cx="122237" cy="4032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890A651E-44D3-4724-9638-FFF4CEA60480}" type="datetime'''К''''''''иї''''''''''''''в''с''''''ь''''''к''''''а''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Київська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2" name="Прямокутник 111"/>
          <p:cNvSpPr/>
          <p:nvPr>
            <p:custDataLst>
              <p:tags r:id="rId52"/>
            </p:custDataLst>
          </p:nvPr>
        </p:nvSpPr>
        <p:spPr bwMode="auto">
          <a:xfrm flipV="1">
            <a:off x="287338" y="6175375"/>
            <a:ext cx="122237" cy="4508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E7DB588D-AD35-496E-ACDE-30178B20621B}" type="datetime'''''''''''''Д''''о''''''''н''''''''''''''''''е''ц''ь''к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Донецька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7" name="Прямокутник 136"/>
          <p:cNvSpPr/>
          <p:nvPr>
            <p:custDataLst>
              <p:tags r:id="rId53"/>
            </p:custDataLst>
          </p:nvPr>
        </p:nvSpPr>
        <p:spPr bwMode="auto">
          <a:xfrm>
            <a:off x="161925" y="4570413"/>
            <a:ext cx="371475" cy="12223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288" tIns="0" rIns="14288" bIns="0" anchor="b"/>
          <a:lstStyle/>
          <a:p>
            <a:pPr algn="ctr">
              <a:defRPr/>
            </a:pPr>
            <a:fld id="{320956A6-4ACE-406D-9436-CF3D63ACBA33}" type="datetime'''''''2.''''''''''''''1''4''''''''2'''''''''''''''''''''',4'">
              <a:rPr lang="en-US" sz="800">
                <a:solidFill>
                  <a:schemeClr val="tx1"/>
                </a:solidFill>
              </a:rPr>
              <a:pPr algn="ctr">
                <a:defRPr/>
              </a:pPr>
              <a:t>2.142,4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4" name="Прямокутник 123"/>
          <p:cNvSpPr/>
          <p:nvPr>
            <p:custDataLst>
              <p:tags r:id="rId54"/>
            </p:custDataLst>
          </p:nvPr>
        </p:nvSpPr>
        <p:spPr bwMode="auto">
          <a:xfrm flipV="1">
            <a:off x="4864100" y="6040438"/>
            <a:ext cx="122238" cy="720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69E0DFCE-DD12-4F62-A737-13326EF27870}" type="datetime'''''''''''''''''К''''''''''''''''''ір''''''''ов''оградськ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Кіровоградська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3" name="Прямокутник 122"/>
          <p:cNvSpPr/>
          <p:nvPr>
            <p:custDataLst>
              <p:tags r:id="rId55"/>
            </p:custDataLst>
          </p:nvPr>
        </p:nvSpPr>
        <p:spPr bwMode="auto">
          <a:xfrm flipV="1">
            <a:off x="4478338" y="6078538"/>
            <a:ext cx="122237" cy="6461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3F893B0D-3354-4BD6-8FAF-9D5FE47F8E17}" type="datetime'М''''''и''''''''''ко''''л''''''''аї''вс''''''''''''''ьк''а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Миколаївська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2" name="Прямокутник 121"/>
          <p:cNvSpPr/>
          <p:nvPr>
            <p:custDataLst>
              <p:tags r:id="rId56"/>
            </p:custDataLst>
          </p:nvPr>
        </p:nvSpPr>
        <p:spPr bwMode="auto">
          <a:xfrm flipV="1">
            <a:off x="4097338" y="6165850"/>
            <a:ext cx="122237" cy="47148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B5663450-5C76-4EBD-842D-452CC3487BF7}" type="datetime'''В''''''''і''''''''''''нн''''''''''''''''''и''ц''''ька''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Вінницька</a:t>
            </a:fld>
            <a:endParaRPr lang="uk-UA" sz="8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1" name="Прямокутник 120"/>
          <p:cNvSpPr/>
          <p:nvPr>
            <p:custDataLst>
              <p:tags r:id="rId57"/>
            </p:custDataLst>
          </p:nvPr>
        </p:nvSpPr>
        <p:spPr bwMode="auto">
          <a:xfrm flipV="1">
            <a:off x="3716338" y="6202363"/>
            <a:ext cx="122237" cy="3984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94DF9E91-3357-4143-85A3-F6AB5D78403F}" type="datetime'С''''''''''''''''''''ум''с''ь''''''к''''''''''''''а''''''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Сумська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20" name="Прямокутник 119"/>
          <p:cNvSpPr/>
          <p:nvPr>
            <p:custDataLst>
              <p:tags r:id="rId58"/>
            </p:custDataLst>
          </p:nvPr>
        </p:nvSpPr>
        <p:spPr bwMode="auto">
          <a:xfrm flipV="1">
            <a:off x="3335338" y="6145213"/>
            <a:ext cx="122237" cy="5111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E5CA18F1-C156-4D44-939A-0915D108FF8E}" type="datetime'За''''''''''''по''''''''''''''''р''''''із''ь''''''''к''''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Запорізька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9" name="Прямокутник 118"/>
          <p:cNvSpPr/>
          <p:nvPr>
            <p:custDataLst>
              <p:tags r:id="rId59"/>
            </p:custDataLst>
          </p:nvPr>
        </p:nvSpPr>
        <p:spPr bwMode="auto">
          <a:xfrm flipV="1">
            <a:off x="2954338" y="6108700"/>
            <a:ext cx="122237" cy="5842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5D59A57F-1DE8-4A63-B8CB-53FC99D72E4D}" type="datetime'''''Че''''р''''н''ів''''ец''''''''''''ь''''''к''''''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Чернівецька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8" name="Прямокутник 117"/>
          <p:cNvSpPr/>
          <p:nvPr>
            <p:custDataLst>
              <p:tags r:id="rId60"/>
            </p:custDataLst>
          </p:nvPr>
        </p:nvSpPr>
        <p:spPr bwMode="auto">
          <a:xfrm flipV="1">
            <a:off x="2573338" y="6200775"/>
            <a:ext cx="122237" cy="4000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CD2F010E-51ED-43EF-8222-9F99EF0911C1}" type="datetime'''О''''д''''е''''с''''ь''''к''''а''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Одеська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7" name="Прямокутник 116"/>
          <p:cNvSpPr/>
          <p:nvPr>
            <p:custDataLst>
              <p:tags r:id="rId61"/>
            </p:custDataLst>
          </p:nvPr>
        </p:nvSpPr>
        <p:spPr bwMode="auto">
          <a:xfrm flipV="1">
            <a:off x="2192338" y="6126163"/>
            <a:ext cx="122237" cy="5508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1FBFE12F-EE32-4105-868A-A8DC9AD44E3F}" type="datetime'''''Пол''т''''ав''''''''''''''''''''''''''с''ь''''''к''''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Полтавська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6" name="Прямокутник 115"/>
          <p:cNvSpPr/>
          <p:nvPr>
            <p:custDataLst>
              <p:tags r:id="rId62"/>
            </p:custDataLst>
          </p:nvPr>
        </p:nvSpPr>
        <p:spPr bwMode="auto">
          <a:xfrm flipV="1">
            <a:off x="1811338" y="6253163"/>
            <a:ext cx="122237" cy="2968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0DAE379E-7C7D-473B-9FAC-E2B6B0E61F84}" type="datetime'м''''''.''''''''К''''''''''''и''''''''ї''''в''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м.Київ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5" name="Прямокутник 114"/>
          <p:cNvSpPr/>
          <p:nvPr>
            <p:custDataLst>
              <p:tags r:id="rId63"/>
            </p:custDataLst>
          </p:nvPr>
        </p:nvSpPr>
        <p:spPr bwMode="auto">
          <a:xfrm flipV="1">
            <a:off x="1430338" y="5976938"/>
            <a:ext cx="122237" cy="847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CA8811F6-AE53-4C0F-A10C-08553B8B3F16}" type="datetime'''Дн''''''''''і''''''''''п''''ро''п''етровсь''''''''''''''к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Дніпропетровська</a:t>
            </a:fld>
            <a:endParaRPr lang="uk-UA" sz="8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4" name="Прямокутник 113"/>
          <p:cNvSpPr/>
          <p:nvPr>
            <p:custDataLst>
              <p:tags r:id="rId64"/>
            </p:custDataLst>
          </p:nvPr>
        </p:nvSpPr>
        <p:spPr bwMode="auto">
          <a:xfrm flipV="1">
            <a:off x="1049338" y="6146800"/>
            <a:ext cx="122237" cy="508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E6D437A4-BF23-44B1-9A44-002C03A5211C}" type="datetime'''''Ха''р''''''''''''''к''ів''''''с''''''''ь''''''''к''''а'''">
              <a:rPr lang="en-US" sz="800">
                <a:solidFill>
                  <a:schemeClr val="tx1"/>
                </a:solidFill>
              </a:rPr>
              <a:pPr algn="ctr">
                <a:defRPr/>
              </a:pPr>
              <a:t>Харківська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13" name="Прямокутник 112"/>
          <p:cNvSpPr/>
          <p:nvPr>
            <p:custDataLst>
              <p:tags r:id="rId65"/>
            </p:custDataLst>
          </p:nvPr>
        </p:nvSpPr>
        <p:spPr bwMode="auto">
          <a:xfrm flipV="1">
            <a:off x="668338" y="6165850"/>
            <a:ext cx="122237" cy="47148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/>
          <a:lstStyle/>
          <a:p>
            <a:pPr algn="ctr">
              <a:defRPr/>
            </a:pPr>
            <a:fld id="{67F7A6F5-8AD7-4643-8EFC-9AF1F5A5A72A}" type="datetime'''''''''Л''у''''''''г''''''ан''''''''с''''ь''''''''''''''ка'">
              <a:rPr lang="en-US" sz="800">
                <a:solidFill>
                  <a:schemeClr val="tx1"/>
                </a:solidFill>
              </a:rPr>
              <a:pPr algn="ctr">
                <a:defRPr/>
              </a:pPr>
              <a:t>Луганська</a:t>
            </a:fld>
            <a:endParaRPr lang="uk-UA" sz="8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74" name="Прямокутник 73"/>
          <p:cNvSpPr/>
          <p:nvPr>
            <p:custDataLst>
              <p:tags r:id="rId66"/>
            </p:custDataLst>
          </p:nvPr>
        </p:nvSpPr>
        <p:spPr bwMode="auto">
          <a:xfrm>
            <a:off x="542925" y="4894263"/>
            <a:ext cx="371475" cy="12223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288" tIns="0" rIns="14288" bIns="0" anchor="b"/>
          <a:lstStyle/>
          <a:p>
            <a:pPr algn="ctr">
              <a:defRPr/>
            </a:pPr>
            <a:fld id="{33819DD2-28C8-4EB0-85E2-88CCA110C0A2}" type="datetime'1''''''''.''''''''''''''''5''''''''4''''''4,''''1'">
              <a:rPr lang="en-US" sz="800">
                <a:solidFill>
                  <a:schemeClr val="tx1"/>
                </a:solidFill>
              </a:rPr>
              <a:pPr algn="ctr">
                <a:defRPr/>
              </a:pPr>
              <a:t>1.544,1</a:t>
            </a:fld>
            <a:endParaRPr lang="uk-UA" sz="800">
              <a:solidFill>
                <a:schemeClr val="tx1"/>
              </a:solidFill>
              <a:sym typeface="Arial"/>
            </a:endParaRPr>
          </a:p>
        </p:txBody>
      </p:sp>
      <p:sp>
        <p:nvSpPr>
          <p:cNvPr id="49307" name="TextBox 340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141288" y="1690688"/>
            <a:ext cx="1049337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uk-UA" altLang="uk-UA" sz="1200" b="1" i="1"/>
              <a:t>млрд грн</a:t>
            </a:r>
            <a:endParaRPr lang="uk-UA" altLang="uk-UA" sz="1600" b="1" i="1"/>
          </a:p>
        </p:txBody>
      </p:sp>
      <p:sp>
        <p:nvSpPr>
          <p:cNvPr id="49308" name="TextBox 340"/>
          <p:cNvSpPr txBox="1">
            <a:spLocks noChangeArrowheads="1"/>
          </p:cNvSpPr>
          <p:nvPr>
            <p:custDataLst>
              <p:tags r:id="rId68"/>
            </p:custDataLst>
          </p:nvPr>
        </p:nvSpPr>
        <p:spPr bwMode="auto">
          <a:xfrm>
            <a:off x="385763" y="4437063"/>
            <a:ext cx="1049337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uk-UA" altLang="uk-UA" sz="1200" b="1" i="1"/>
              <a:t>млн грн</a:t>
            </a:r>
            <a:endParaRPr lang="uk-UA" altLang="uk-UA" sz="1600" b="1" i="1"/>
          </a:p>
        </p:txBody>
      </p:sp>
      <p:sp>
        <p:nvSpPr>
          <p:cNvPr id="351" name="TextBox 338"/>
          <p:cNvSpPr txBox="1">
            <a:spLocks noChangeArrowheads="1"/>
          </p:cNvSpPr>
          <p:nvPr>
            <p:custDataLst>
              <p:tags r:id="rId69"/>
            </p:custDataLst>
          </p:nvPr>
        </p:nvSpPr>
        <p:spPr bwMode="auto">
          <a:xfrm>
            <a:off x="1150938" y="4478338"/>
            <a:ext cx="71501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uk-UA" altLang="uk-UA" sz="1400" b="1" dirty="0">
                <a:solidFill>
                  <a:schemeClr val="accent1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Заборгованість підприємств водопостачання та водовідведення за електроенергію в розрізі регіонів</a:t>
            </a:r>
            <a:endParaRPr lang="uk-UA" altLang="uk-UA" sz="1400" b="1" dirty="0">
              <a:solidFill>
                <a:schemeClr val="accent1">
                  <a:lumMod val="75000"/>
                </a:schemeClr>
              </a:solidFill>
              <a:ea typeface="ＭＳ Ｐゴシック" pitchFamily="34" charset="-128"/>
              <a:cs typeface="+mn-cs"/>
            </a:endParaRPr>
          </a:p>
        </p:txBody>
      </p:sp>
      <p:sp>
        <p:nvSpPr>
          <p:cNvPr id="352" name="Прямокутник 351"/>
          <p:cNvSpPr/>
          <p:nvPr>
            <p:custDataLst>
              <p:tags r:id="rId70"/>
            </p:custDataLst>
          </p:nvPr>
        </p:nvSpPr>
        <p:spPr>
          <a:xfrm>
            <a:off x="128588" y="4710113"/>
            <a:ext cx="2444750" cy="2174875"/>
          </a:xfrm>
          <a:prstGeom prst="rect">
            <a:avLst/>
          </a:prstGeom>
          <a:solidFill>
            <a:schemeClr val="accent2">
              <a:lumMod val="7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49311" name="TextBox 352"/>
          <p:cNvSpPr txBox="1">
            <a:spLocks noChangeArrowheads="1"/>
          </p:cNvSpPr>
          <p:nvPr>
            <p:custDataLst>
              <p:tags r:id="rId71"/>
            </p:custDataLst>
          </p:nvPr>
        </p:nvSpPr>
        <p:spPr bwMode="auto">
          <a:xfrm>
            <a:off x="1560513" y="4900613"/>
            <a:ext cx="1057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9</a:t>
            </a:r>
            <a:r>
              <a:rPr lang="en-US"/>
              <a:t>2</a:t>
            </a:r>
            <a:r>
              <a:rPr lang="uk-UA"/>
              <a:t>,</a:t>
            </a:r>
            <a:r>
              <a:rPr lang="en-US"/>
              <a:t>3</a:t>
            </a:r>
            <a:r>
              <a:rPr lang="uk-UA"/>
              <a:t>%</a:t>
            </a:r>
          </a:p>
        </p:txBody>
      </p:sp>
      <p:sp>
        <p:nvSpPr>
          <p:cNvPr id="49312" name="TextBox 353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>
            <a:off x="2690813" y="1957388"/>
            <a:ext cx="56943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" b="1" i="1"/>
              <a:t>З початку року обсяг заборгованості збільшився на </a:t>
            </a:r>
            <a:r>
              <a:rPr lang="en-US" sz="1000" b="1" i="1"/>
              <a:t>747,1</a:t>
            </a:r>
            <a:r>
              <a:rPr lang="uk-UA" sz="1000" b="1" i="1"/>
              <a:t> млн грн, або </a:t>
            </a:r>
            <a:r>
              <a:rPr lang="en-US" sz="1000" b="1" i="1"/>
              <a:t>13,6</a:t>
            </a:r>
            <a:r>
              <a:rPr lang="uk-UA" sz="1000" b="1" i="1"/>
              <a:t> % відносно заборгованості утвореної на початок року</a:t>
            </a:r>
          </a:p>
        </p:txBody>
      </p:sp>
      <p:sp>
        <p:nvSpPr>
          <p:cNvPr id="49313" name="TextBox 354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>
            <a:off x="2790825" y="4960938"/>
            <a:ext cx="6919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" b="1" i="1"/>
              <a:t>Заборгованість за електроенергію по регіонах – найбільших боржниках складає 5,</a:t>
            </a:r>
            <a:r>
              <a:rPr lang="en-US" sz="1000" b="1" i="1"/>
              <a:t>8</a:t>
            </a:r>
            <a:r>
              <a:rPr lang="uk-UA" sz="1000" b="1" i="1"/>
              <a:t> млрд грн, при цьому обсяг заборгованості з різниці в тарифах по цих регіонах складає 1,48 млрд грн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Изображение 1" descr="minregion_logo_concept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36588" y="192088"/>
            <a:ext cx="6238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я 3"/>
          <p:cNvGraphicFramePr>
            <a:graphicFrameLocks noGrp="1"/>
          </p:cNvGraphicFramePr>
          <p:nvPr/>
        </p:nvGraphicFramePr>
        <p:xfrm>
          <a:off x="560388" y="1341438"/>
          <a:ext cx="8836025" cy="53387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6470"/>
                <a:gridCol w="580551"/>
                <a:gridCol w="652559"/>
                <a:gridCol w="652559"/>
                <a:gridCol w="652559"/>
                <a:gridCol w="652559"/>
                <a:gridCol w="652559"/>
                <a:gridCol w="652559"/>
                <a:gridCol w="652559"/>
                <a:gridCol w="652559"/>
                <a:gridCol w="652559"/>
                <a:gridCol w="652559"/>
                <a:gridCol w="652559"/>
              </a:tblGrid>
              <a:tr h="195857">
                <a:tc rowSpan="2"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 smtClean="0">
                          <a:effectLst/>
                        </a:rPr>
                        <a:t>Регіон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2015/2016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2016/2017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2017/2018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4465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Тепло 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Вода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Житло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Всього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Тепло 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Вода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Житло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Всього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Тепло 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Вода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Житло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100" b="1" u="none" strike="noStrike" dirty="0">
                          <a:effectLst/>
                        </a:rPr>
                        <a:t>Всього</a:t>
                      </a:r>
                      <a:endParaRPr lang="uk-UA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 dirty="0">
                          <a:effectLst/>
                        </a:rPr>
                        <a:t>Вінницька</a:t>
                      </a:r>
                      <a:endParaRPr lang="uk-UA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 dirty="0">
                          <a:effectLst/>
                        </a:rPr>
                        <a:t>Волинська</a:t>
                      </a:r>
                      <a:endParaRPr lang="uk-UA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7578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Дніпропетровська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 dirty="0">
                          <a:effectLst/>
                        </a:rPr>
                        <a:t>Донецька</a:t>
                      </a:r>
                      <a:endParaRPr lang="uk-UA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376,4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382,2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Житомирська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209,8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Закарпатська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Запорізька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6894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Івано-Франківська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Київська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7578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Кіровоградська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Луганська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120,2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Львівська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131,6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145,8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Миколаївська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110,8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Одеська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139,5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Полтавська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Рівненська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Сумська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140,8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Тернопільська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Харківська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148,1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204,4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202,6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Херсонська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Хмельницька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111,0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Черкаська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Чернівецька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Чернігівська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42,8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7929">
                <a:tc>
                  <a:txBody>
                    <a:bodyPr/>
                    <a:lstStyle/>
                    <a:p>
                      <a:pPr algn="l" fontAlgn="ctr"/>
                      <a:r>
                        <a:rPr lang="uk-UA" sz="1000" b="1" u="none" strike="noStrike">
                          <a:effectLst/>
                        </a:rPr>
                        <a:t>м.Київ</a:t>
                      </a:r>
                      <a:endParaRPr lang="uk-UA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185,3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302,2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328,9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7578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1" u="none" strike="noStrike" dirty="0">
                          <a:effectLst/>
                        </a:rPr>
                        <a:t>Всього</a:t>
                      </a:r>
                      <a:endParaRPr lang="uk-UA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400,8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834,3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2 101,2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1 020,7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567,5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1 220,2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2 808,4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1 181,7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672,0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1 501,9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3 355,7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7744" name="TextBox 4"/>
          <p:cNvSpPr txBox="1">
            <a:spLocks noChangeArrowheads="1"/>
          </p:cNvSpPr>
          <p:nvPr/>
        </p:nvSpPr>
        <p:spPr bwMode="auto">
          <a:xfrm>
            <a:off x="1257300" y="209550"/>
            <a:ext cx="81565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Обсяги фінансування</a:t>
            </a:r>
            <a:r>
              <a:rPr lang="en-US" b="1"/>
              <a:t> </a:t>
            </a:r>
            <a:r>
              <a:rPr lang="uk-UA" b="1"/>
              <a:t>ЖКГ на підготовку</a:t>
            </a:r>
            <a:r>
              <a:rPr lang="en-US" b="1"/>
              <a:t/>
            </a:r>
            <a:br>
              <a:rPr lang="en-US" b="1"/>
            </a:br>
            <a:r>
              <a:rPr lang="uk-UA" b="1"/>
              <a:t> до зими</a:t>
            </a:r>
            <a:r>
              <a:rPr lang="ru-RU" b="1"/>
              <a:t>, млн. грн</a:t>
            </a:r>
            <a:endParaRPr lang="uk-UA" b="1"/>
          </a:p>
        </p:txBody>
      </p:sp>
      <p:sp>
        <p:nvSpPr>
          <p:cNvPr id="6" name="Прямоугольник 2"/>
          <p:cNvSpPr/>
          <p:nvPr>
            <p:custDataLst>
              <p:tags r:id="rId2"/>
            </p:custDataLst>
          </p:nvPr>
        </p:nvSpPr>
        <p:spPr>
          <a:xfrm flipV="1">
            <a:off x="771525" y="1079500"/>
            <a:ext cx="8370888" cy="460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Діаграма 6"/>
          <p:cNvGraphicFramePr>
            <a:graphicFrameLocks/>
          </p:cNvGraphicFramePr>
          <p:nvPr/>
        </p:nvGraphicFramePr>
        <p:xfrm>
          <a:off x="327197" y="3789040"/>
          <a:ext cx="9251609" cy="2108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Діаграма 8"/>
          <p:cNvGraphicFramePr>
            <a:graphicFrameLocks/>
          </p:cNvGraphicFramePr>
          <p:nvPr/>
        </p:nvGraphicFramePr>
        <p:xfrm>
          <a:off x="381451" y="1114457"/>
          <a:ext cx="9143100" cy="2108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Прямокутник 9"/>
          <p:cNvSpPr/>
          <p:nvPr/>
        </p:nvSpPr>
        <p:spPr>
          <a:xfrm>
            <a:off x="2278063" y="2463800"/>
            <a:ext cx="446087" cy="206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r>
              <a:rPr lang="uk-UA" sz="1100" b="1" dirty="0">
                <a:solidFill>
                  <a:schemeClr val="tx1"/>
                </a:solidFill>
              </a:rPr>
              <a:t>68,6</a:t>
            </a:r>
          </a:p>
        </p:txBody>
      </p:sp>
      <p:sp>
        <p:nvSpPr>
          <p:cNvPr id="27" name="Прямокутник 10"/>
          <p:cNvSpPr/>
          <p:nvPr/>
        </p:nvSpPr>
        <p:spPr>
          <a:xfrm>
            <a:off x="3825875" y="2463800"/>
            <a:ext cx="446088" cy="206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r>
              <a:rPr lang="uk-UA" sz="1100" b="1" dirty="0">
                <a:solidFill>
                  <a:schemeClr val="tx1"/>
                </a:solidFill>
              </a:rPr>
              <a:t>98,2</a:t>
            </a:r>
          </a:p>
        </p:txBody>
      </p:sp>
      <p:sp>
        <p:nvSpPr>
          <p:cNvPr id="35" name="Прямокутник 11"/>
          <p:cNvSpPr/>
          <p:nvPr/>
        </p:nvSpPr>
        <p:spPr>
          <a:xfrm>
            <a:off x="5343525" y="2371725"/>
            <a:ext cx="658813" cy="206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r>
              <a:rPr lang="uk-UA" sz="1100" b="1" dirty="0">
                <a:solidFill>
                  <a:schemeClr val="tx1"/>
                </a:solidFill>
              </a:rPr>
              <a:t>146,6</a:t>
            </a:r>
          </a:p>
        </p:txBody>
      </p:sp>
      <p:sp>
        <p:nvSpPr>
          <p:cNvPr id="38" name="Прямокутник 12"/>
          <p:cNvSpPr/>
          <p:nvPr/>
        </p:nvSpPr>
        <p:spPr>
          <a:xfrm>
            <a:off x="6938963" y="1992313"/>
            <a:ext cx="542925" cy="268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r>
              <a:rPr lang="uk-UA" sz="1000" b="1">
                <a:solidFill>
                  <a:schemeClr val="tx1"/>
                </a:solidFill>
                <a:ea typeface="MS PGothic" pitchFamily="34" charset="-128"/>
              </a:rPr>
              <a:t>170,7</a:t>
            </a:r>
          </a:p>
          <a:p>
            <a:pPr algn="ctr">
              <a:defRPr/>
            </a:pPr>
            <a:r>
              <a:rPr lang="uk-UA" sz="600" b="1">
                <a:solidFill>
                  <a:schemeClr val="tx1"/>
                </a:solidFill>
                <a:ea typeface="MS PGothic" pitchFamily="34" charset="-128"/>
              </a:rPr>
              <a:t>(прогноз)</a:t>
            </a:r>
          </a:p>
        </p:txBody>
      </p:sp>
      <p:sp>
        <p:nvSpPr>
          <p:cNvPr id="39" name="Прямокутник 14"/>
          <p:cNvSpPr/>
          <p:nvPr/>
        </p:nvSpPr>
        <p:spPr>
          <a:xfrm>
            <a:off x="3001963" y="2092325"/>
            <a:ext cx="781050" cy="231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r>
              <a:rPr lang="uk-UA" sz="1400" b="1" dirty="0">
                <a:solidFill>
                  <a:schemeClr val="tx1"/>
                </a:solidFill>
              </a:rPr>
              <a:t>+29,6 </a:t>
            </a:r>
          </a:p>
          <a:p>
            <a:pPr algn="ctr">
              <a:defRPr/>
            </a:pPr>
            <a:r>
              <a:rPr lang="uk-UA" sz="1400" b="1" dirty="0">
                <a:solidFill>
                  <a:schemeClr val="tx1"/>
                </a:solidFill>
              </a:rPr>
              <a:t>(42%)</a:t>
            </a:r>
          </a:p>
        </p:txBody>
      </p:sp>
      <p:sp>
        <p:nvSpPr>
          <p:cNvPr id="40" name="Прямокутник 17"/>
          <p:cNvSpPr/>
          <p:nvPr/>
        </p:nvSpPr>
        <p:spPr>
          <a:xfrm>
            <a:off x="4562475" y="2092325"/>
            <a:ext cx="781050" cy="255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r>
              <a:rPr lang="uk-UA" sz="1400" b="1" dirty="0">
                <a:solidFill>
                  <a:schemeClr val="tx1"/>
                </a:solidFill>
              </a:rPr>
              <a:t>+48,4 </a:t>
            </a:r>
          </a:p>
          <a:p>
            <a:pPr algn="ctr">
              <a:defRPr/>
            </a:pPr>
            <a:r>
              <a:rPr lang="uk-UA" sz="1400" b="1" dirty="0">
                <a:solidFill>
                  <a:schemeClr val="tx1"/>
                </a:solidFill>
              </a:rPr>
              <a:t>(49%)</a:t>
            </a:r>
          </a:p>
        </p:txBody>
      </p:sp>
      <p:sp>
        <p:nvSpPr>
          <p:cNvPr id="41" name="Прямокутник 18"/>
          <p:cNvSpPr/>
          <p:nvPr/>
        </p:nvSpPr>
        <p:spPr>
          <a:xfrm>
            <a:off x="6122988" y="2092325"/>
            <a:ext cx="781050" cy="255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r>
              <a:rPr lang="uk-UA" sz="1400" b="1" dirty="0">
                <a:solidFill>
                  <a:schemeClr val="tx1"/>
                </a:solidFill>
              </a:rPr>
              <a:t>+24 </a:t>
            </a:r>
          </a:p>
          <a:p>
            <a:pPr algn="ctr">
              <a:defRPr/>
            </a:pPr>
            <a:r>
              <a:rPr lang="uk-UA" sz="1400" b="1" dirty="0">
                <a:solidFill>
                  <a:schemeClr val="tx1"/>
                </a:solidFill>
              </a:rPr>
              <a:t>(16%)</a:t>
            </a:r>
          </a:p>
        </p:txBody>
      </p:sp>
      <p:sp>
        <p:nvSpPr>
          <p:cNvPr id="42" name="Прямокутник 1">
            <a:extLst>
              <a:ext uri="{FF2B5EF4-FFF2-40B4-BE49-F238E27FC236}"/>
            </a:extLst>
          </p:cNvPr>
          <p:cNvSpPr/>
          <p:nvPr/>
        </p:nvSpPr>
        <p:spPr>
          <a:xfrm>
            <a:off x="6904038" y="2324100"/>
            <a:ext cx="620712" cy="446088"/>
          </a:xfrm>
          <a:prstGeom prst="rect">
            <a:avLst/>
          </a:prstGeom>
          <a:noFill/>
          <a:ln>
            <a:solidFill>
              <a:srgbClr val="1A9BD5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43" name="Паралелограм 4">
            <a:extLst>
              <a:ext uri="{FF2B5EF4-FFF2-40B4-BE49-F238E27FC236}"/>
            </a:extLst>
          </p:cNvPr>
          <p:cNvSpPr/>
          <p:nvPr/>
        </p:nvSpPr>
        <p:spPr>
          <a:xfrm rot="5400000" flipV="1">
            <a:off x="7339013" y="2370137"/>
            <a:ext cx="585788" cy="214313"/>
          </a:xfrm>
          <a:prstGeom prst="parallelogram">
            <a:avLst>
              <a:gd name="adj" fmla="val 77445"/>
            </a:avLst>
          </a:prstGeom>
          <a:noFill/>
          <a:ln>
            <a:solidFill>
              <a:srgbClr val="1A9BD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58380" name="Прямокутник 6"/>
          <p:cNvSpPr>
            <a:spLocks noChangeArrowheads="1"/>
          </p:cNvSpPr>
          <p:nvPr/>
        </p:nvSpPr>
        <p:spPr bwMode="auto">
          <a:xfrm>
            <a:off x="6886575" y="2406650"/>
            <a:ext cx="665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306" tIns="32653" rIns="65306" bIns="32653">
            <a:spAutoFit/>
          </a:bodyPr>
          <a:lstStyle/>
          <a:p>
            <a:pPr algn="ctr"/>
            <a:r>
              <a:rPr lang="uk-UA" altLang="uk-UA" sz="1100" b="1">
                <a:latin typeface="Calibri" pitchFamily="34" charset="0"/>
              </a:rPr>
              <a:t>102,8</a:t>
            </a:r>
          </a:p>
          <a:p>
            <a:pPr algn="ctr"/>
            <a:r>
              <a:rPr lang="uk-UA" altLang="uk-UA" sz="600" b="1">
                <a:latin typeface="Calibri" pitchFamily="34" charset="0"/>
              </a:rPr>
              <a:t>(</a:t>
            </a:r>
            <a:r>
              <a:rPr lang="uk-UA" altLang="uk-UA" sz="800" b="1">
                <a:latin typeface="Calibri" pitchFamily="34" charset="0"/>
              </a:rPr>
              <a:t>факт 7 міс.)</a:t>
            </a:r>
          </a:p>
        </p:txBody>
      </p:sp>
      <p:sp>
        <p:nvSpPr>
          <p:cNvPr id="58381" name="TextBox 1"/>
          <p:cNvSpPr txBox="1">
            <a:spLocks noChangeArrowheads="1"/>
          </p:cNvSpPr>
          <p:nvPr/>
        </p:nvSpPr>
        <p:spPr bwMode="auto">
          <a:xfrm>
            <a:off x="7794625" y="1919288"/>
            <a:ext cx="1058863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uk-UA" altLang="uk-UA" sz="1100" b="1">
                <a:latin typeface="Calibri" pitchFamily="34" charset="0"/>
              </a:rPr>
              <a:t>60% факт. надходжень від прогнозу</a:t>
            </a:r>
          </a:p>
        </p:txBody>
      </p:sp>
      <p:pic>
        <p:nvPicPr>
          <p:cNvPr id="58382" name="Рисунок 3"/>
          <p:cNvPicPr>
            <a:picLocks noChangeAspect="1"/>
          </p:cNvPicPr>
          <p:nvPr/>
        </p:nvPicPr>
        <p:blipFill>
          <a:blip r:embed="rId4"/>
          <a:srcRect b="89087"/>
          <a:stretch>
            <a:fillRect/>
          </a:stretch>
        </p:blipFill>
        <p:spPr bwMode="auto">
          <a:xfrm>
            <a:off x="0" y="0"/>
            <a:ext cx="990600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7312025" y="285750"/>
            <a:ext cx="2103438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marL="187076" algn="ctr">
              <a:defRPr/>
            </a:pPr>
            <a:endParaRPr lang="uk-UA" b="1" dirty="0">
              <a:solidFill>
                <a:schemeClr val="tx1"/>
              </a:solidFill>
              <a:latin typeface="Open Sans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0988" y="276225"/>
            <a:ext cx="7458075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marL="187076">
              <a:defRPr/>
            </a:pPr>
            <a:r>
              <a:rPr lang="ru-RU" sz="17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МІНРЕГІОН, МІНФІН: РЕЗУЛЬТАТИ ФІНАНСОВОЇ ДЕЦЕНТРАЛІЗАЦІЇ</a:t>
            </a:r>
          </a:p>
          <a:p>
            <a:pPr marL="187076">
              <a:defRPr/>
            </a:pPr>
            <a:r>
              <a:rPr lang="ru-RU" sz="14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ЗРОСТАННЯ МІСЦЕВИХ БЮДЖЕТІВ (2014 – 2017 РОКИ)</a:t>
            </a:r>
            <a:endParaRPr lang="uk-UA" sz="14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77800" y="6618288"/>
            <a:ext cx="9307513" cy="0"/>
          </a:xfrm>
          <a:prstGeom prst="line">
            <a:avLst/>
          </a:prstGeom>
          <a:ln>
            <a:solidFill>
              <a:srgbClr val="D3E5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278" name="Object 174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71450" cy="158750"/>
        </p:xfrm>
        <a:graphic>
          <a:graphicData uri="http://schemas.openxmlformats.org/presentationml/2006/ole">
            <p:oleObj spid="_x0000_s47278" name="think-cell Slide" r:id="rId69" imgW="360" imgH="360" progId="">
              <p:embed/>
            </p:oleObj>
          </a:graphicData>
        </a:graphic>
      </p:graphicFrame>
      <p:sp>
        <p:nvSpPr>
          <p:cNvPr id="34" name="Прямокутник 33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71450" cy="1587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uk-UA" sz="1400">
              <a:latin typeface="Calibri"/>
              <a:sym typeface="Calibri"/>
            </a:endParaRPr>
          </a:p>
        </p:txBody>
      </p:sp>
      <p:sp>
        <p:nvSpPr>
          <p:cNvPr id="47282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0288" y="192088"/>
            <a:ext cx="70437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60" tIns="44633" rIns="89260" bIns="44633" anchor="ctr"/>
          <a:lstStyle/>
          <a:p>
            <a:pPr>
              <a:spcBef>
                <a:spcPct val="20000"/>
              </a:spcBef>
              <a:buFont typeface="Arial" charset="0"/>
              <a:buNone/>
              <a:tabLst>
                <a:tab pos="877888" algn="l"/>
              </a:tabLst>
            </a:pPr>
            <a:r>
              <a:rPr lang="uk-UA" altLang="uk-UA" sz="2800" b="1">
                <a:solidFill>
                  <a:srgbClr val="000000"/>
                </a:solidFill>
              </a:rPr>
              <a:t>Структура заборгованості підприємств теплоенергетичної галузі</a:t>
            </a:r>
            <a:endParaRPr lang="uk-UA" sz="2800" b="1">
              <a:solidFill>
                <a:srgbClr val="1D89CB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7283" name="Изображение 1" descr="minregion_logo_concept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0"/>
          <a:srcRect/>
          <a:stretch>
            <a:fillRect/>
          </a:stretch>
        </p:blipFill>
        <p:spPr bwMode="auto">
          <a:xfrm>
            <a:off x="276225" y="192088"/>
            <a:ext cx="6762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>
            <p:custDataLst>
              <p:tags r:id="rId6"/>
            </p:custDataLst>
          </p:nvPr>
        </p:nvSpPr>
        <p:spPr>
          <a:xfrm flipV="1">
            <a:off x="423863" y="1223963"/>
            <a:ext cx="9067800" cy="46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285" name="TextBox 33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6225" y="1268413"/>
            <a:ext cx="93567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400" b="1"/>
              <a:t>Структура дебіторської заборгованості теплопостачальних підприємств по відношенню до заборгованості за спожитий природний газ станом на </a:t>
            </a:r>
            <a:r>
              <a:rPr lang="en-US" altLang="uk-UA" sz="1400" b="1"/>
              <a:t>01</a:t>
            </a:r>
            <a:r>
              <a:rPr lang="uk-UA" altLang="uk-UA" sz="1400" b="1"/>
              <a:t>.0</a:t>
            </a:r>
            <a:r>
              <a:rPr lang="en-US" altLang="uk-UA" sz="1400" b="1"/>
              <a:t>9</a:t>
            </a:r>
            <a:r>
              <a:rPr lang="uk-UA" altLang="uk-UA" sz="1400" b="1"/>
              <a:t>.2017</a:t>
            </a:r>
            <a:r>
              <a:rPr lang="en-US" altLang="uk-UA" sz="1400" b="1"/>
              <a:t> </a:t>
            </a:r>
            <a:r>
              <a:rPr lang="uk-UA" altLang="uk-UA" sz="1400" b="1"/>
              <a:t>р.</a:t>
            </a:r>
          </a:p>
        </p:txBody>
      </p:sp>
      <p:cxnSp>
        <p:nvCxnSpPr>
          <p:cNvPr id="103" name="Пряма сполучна лінія 102"/>
          <p:cNvCxnSpPr/>
          <p:nvPr>
            <p:custDataLst>
              <p:tags r:id="rId8"/>
            </p:custDataLst>
          </p:nvPr>
        </p:nvCxnSpPr>
        <p:spPr bwMode="auto">
          <a:xfrm>
            <a:off x="8415338" y="3568700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 сполучна лінія 101"/>
          <p:cNvCxnSpPr/>
          <p:nvPr>
            <p:custDataLst>
              <p:tags r:id="rId9"/>
            </p:custDataLst>
          </p:nvPr>
        </p:nvCxnSpPr>
        <p:spPr bwMode="auto">
          <a:xfrm>
            <a:off x="7215188" y="2940050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 сполучна лінія 100"/>
          <p:cNvCxnSpPr/>
          <p:nvPr>
            <p:custDataLst>
              <p:tags r:id="rId10"/>
            </p:custDataLst>
          </p:nvPr>
        </p:nvCxnSpPr>
        <p:spPr bwMode="auto">
          <a:xfrm>
            <a:off x="6015038" y="2482850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 сполучна лінія 104"/>
          <p:cNvCxnSpPr/>
          <p:nvPr>
            <p:custDataLst>
              <p:tags r:id="rId11"/>
            </p:custDataLst>
          </p:nvPr>
        </p:nvCxnSpPr>
        <p:spPr bwMode="auto">
          <a:xfrm>
            <a:off x="4814888" y="2178050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 сполучна лінія 98"/>
          <p:cNvCxnSpPr/>
          <p:nvPr>
            <p:custDataLst>
              <p:tags r:id="rId12"/>
            </p:custDataLst>
          </p:nvPr>
        </p:nvCxnSpPr>
        <p:spPr bwMode="auto">
          <a:xfrm>
            <a:off x="3614738" y="2130425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 сполучна лінія 97"/>
          <p:cNvCxnSpPr/>
          <p:nvPr>
            <p:custDataLst>
              <p:tags r:id="rId13"/>
            </p:custDataLst>
          </p:nvPr>
        </p:nvCxnSpPr>
        <p:spPr bwMode="auto">
          <a:xfrm>
            <a:off x="2414588" y="1968500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 сполучна лінія 96"/>
          <p:cNvCxnSpPr/>
          <p:nvPr>
            <p:custDataLst>
              <p:tags r:id="rId14"/>
            </p:custDataLst>
          </p:nvPr>
        </p:nvCxnSpPr>
        <p:spPr bwMode="auto">
          <a:xfrm>
            <a:off x="1214438" y="1835150"/>
            <a:ext cx="276225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279" name="Object 175"/>
          <p:cNvGraphicFramePr>
            <a:graphicFrameLocks/>
          </p:cNvGraphicFramePr>
          <p:nvPr>
            <p:custDataLst>
              <p:tags r:id="rId15"/>
            </p:custDataLst>
          </p:nvPr>
        </p:nvGraphicFramePr>
        <p:xfrm>
          <a:off x="61913" y="1739900"/>
          <a:ext cx="9801225" cy="2009775"/>
        </p:xfrm>
        <a:graphic>
          <a:graphicData uri="http://schemas.openxmlformats.org/presentationml/2006/ole">
            <p:oleObj spid="_x0000_s47279" name="Діаграма" r:id="rId71" imgW="9801233" imgH="2009880" progId="MSGraph.Chart.8">
              <p:embed followColorScheme="full"/>
            </p:oleObj>
          </a:graphicData>
        </a:graphic>
      </p:graphicFrame>
      <p:sp>
        <p:nvSpPr>
          <p:cNvPr id="106" name="Прямокутник 105"/>
          <p:cNvSpPr/>
          <p:nvPr>
            <p:custDataLst>
              <p:tags r:id="rId16"/>
            </p:custDataLst>
          </p:nvPr>
        </p:nvSpPr>
        <p:spPr bwMode="auto">
          <a:xfrm>
            <a:off x="7496175" y="3513138"/>
            <a:ext cx="914400" cy="34925"/>
          </a:xfrm>
          <a:prstGeom prst="rect">
            <a:avLst/>
          </a:prstGeom>
          <a:solidFill>
            <a:srgbClr val="C3CFE1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8" name="Прямоугольник 75"/>
          <p:cNvSpPr/>
          <p:nvPr>
            <p:custDataLst>
              <p:tags r:id="rId17"/>
            </p:custDataLst>
          </p:nvPr>
        </p:nvSpPr>
        <p:spPr bwMode="auto">
          <a:xfrm>
            <a:off x="8828088" y="3856038"/>
            <a:ext cx="652462" cy="3667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053351BD-3F4F-4E66-8988-F2D7237E3332}" type="datetime'Бор''г ''''''''&#10;ком''е''рцій''ни''х&#10;''сп''''о''жи''вачів'''">
              <a:rPr lang="en-US" sz="800" b="1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Борг 
комерційних
споживачів</a:t>
            </a:fld>
            <a:endParaRPr lang="uk-UA" sz="800" b="1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 useBgFill="1">
        <p:nvSpPr>
          <p:cNvPr id="19" name="Прямокутник 18"/>
          <p:cNvSpPr/>
          <p:nvPr>
            <p:custDataLst>
              <p:tags r:id="rId18"/>
            </p:custDataLst>
          </p:nvPr>
        </p:nvSpPr>
        <p:spPr bwMode="auto">
          <a:xfrm>
            <a:off x="9002713" y="3449638"/>
            <a:ext cx="303212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83CDCF2F-F737-4040-BBE6-CF7E6A4F929E}" type="datetime'''''''''''''''''''0'''''''''''''''''''''''''''',''8''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0,8</a:t>
            </a:fld>
            <a:r>
              <a:rPr lang="en-US" sz="1000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000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000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F5648E6E-D81D-49E6-B4AB-39A352EFB4F5}" type="datetime'''''''''''''''''''''''''''4''''''''''''''%'''''''''''''''">
              <a:rPr lang="en-US" sz="1000">
                <a:solidFill>
                  <a:schemeClr val="tx1"/>
                </a:solidFill>
                <a:cs typeface="Arial"/>
              </a:rPr>
              <a:pPr algn="ctr">
                <a:defRPr/>
              </a:pPr>
              <a:t>4%</a:t>
            </a:fld>
            <a:r>
              <a:rPr lang="uk-UA" sz="1000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00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20" name="Прямокутник 19"/>
          <p:cNvSpPr/>
          <p:nvPr>
            <p:custDataLst>
              <p:tags r:id="rId19"/>
            </p:custDataLst>
          </p:nvPr>
        </p:nvSpPr>
        <p:spPr bwMode="auto">
          <a:xfrm>
            <a:off x="7678738" y="3856038"/>
            <a:ext cx="550862" cy="2444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C4150D5A-B8B7-435F-8503-8D924661852D}" type="datetime'Б''''орг'''' ''''''''&#10;на''''се''''ле''''нн''''''''я'''">
              <a:rPr lang="en-US" sz="800" b="1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Борг 
населення</a:t>
            </a:fld>
            <a:endParaRPr lang="uk-UA" sz="800" b="1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 useBgFill="1">
        <p:nvSpPr>
          <p:cNvPr id="21" name="Прямоугольник 77"/>
          <p:cNvSpPr/>
          <p:nvPr>
            <p:custDataLst>
              <p:tags r:id="rId20"/>
            </p:custDataLst>
          </p:nvPr>
        </p:nvSpPr>
        <p:spPr bwMode="auto">
          <a:xfrm>
            <a:off x="7767638" y="3101975"/>
            <a:ext cx="373062" cy="3048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6698F7E7-29B6-4563-A863-D7004E4C4A6E}" type="datetime'''''''''''8'',''''''''''''''0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8,0</a:t>
            </a:fld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000" b="1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9D644F9A-C299-4D44-871D-844C01F6731F}" type="datetime'''''''''3''''''''''''''7''''''''''''''''%''''''''''''''''''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37%</a:t>
            </a:fld>
            <a:r>
              <a:rPr lang="uk-UA" sz="1000" b="1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000" b="1" dirty="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22" name="Прямокутник 21"/>
          <p:cNvSpPr/>
          <p:nvPr>
            <p:custDataLst>
              <p:tags r:id="rId21"/>
            </p:custDataLst>
          </p:nvPr>
        </p:nvSpPr>
        <p:spPr bwMode="auto">
          <a:xfrm>
            <a:off x="6523038" y="3856038"/>
            <a:ext cx="461962" cy="2444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48B2DD09-7EAE-4C56-BC82-30C1829410BB}" type="datetime'''''''''''Ш''тра''''''''фні ''''&#10;с''''''''а''''н''''''к''ції'">
              <a:rPr lang="en-US" sz="800" b="1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Штрафні 
санкції</a:t>
            </a:fld>
            <a:endParaRPr lang="uk-UA" sz="800" b="1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>
        <p:nvSpPr>
          <p:cNvPr id="23" name="Прямокутник 22"/>
          <p:cNvSpPr/>
          <p:nvPr>
            <p:custDataLst>
              <p:tags r:id="rId22"/>
            </p:custDataLst>
          </p:nvPr>
        </p:nvSpPr>
        <p:spPr bwMode="auto">
          <a:xfrm>
            <a:off x="6567488" y="2559050"/>
            <a:ext cx="373062" cy="3048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676578C4-3EA4-4CE6-B627-A456B284B0B2}" type="datetime'''''''''''''''''''''''''''''''''''''''''5'''''',9''''''''''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5,9</a:t>
            </a:fld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000" b="1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B4FD12D8-6587-46A1-9420-ADD027884933}" type="datetime'''''''''''''''''''''''''''''2''''''''''''7''''%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27%</a:t>
            </a:fld>
            <a:r>
              <a:rPr lang="uk-UA" sz="1000" b="1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000" b="1" dirty="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24" name="Прямоугольник 80"/>
          <p:cNvSpPr/>
          <p:nvPr>
            <p:custDataLst>
              <p:tags r:id="rId23"/>
            </p:custDataLst>
          </p:nvPr>
        </p:nvSpPr>
        <p:spPr bwMode="auto">
          <a:xfrm>
            <a:off x="5256213" y="3856038"/>
            <a:ext cx="593725" cy="3667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26EE51C0-329D-459B-B6FE-480CBEB56DF4}" type="datetime'Б''о''''рг &#10;п''''о піль''гам''''''&#10;і'''' субси''''дія''''м'''">
              <a:rPr lang="en-US" sz="800" b="1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Борг 
по пільгам
і субсидіям</a:t>
            </a:fld>
            <a:endParaRPr lang="uk-UA" sz="800" b="1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 useBgFill="1">
        <p:nvSpPr>
          <p:cNvPr id="25" name="Прямоугольник 81"/>
          <p:cNvSpPr/>
          <p:nvPr>
            <p:custDataLst>
              <p:tags r:id="rId24"/>
            </p:custDataLst>
          </p:nvPr>
        </p:nvSpPr>
        <p:spPr bwMode="white">
          <a:xfrm>
            <a:off x="5367338" y="2178050"/>
            <a:ext cx="373062" cy="3048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395B78D9-7A31-4FB8-9ED3-C233DB05594B}" type="datetime'''''3,8''''''''''''''''''''''''''''''''''''''''''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3,8</a:t>
            </a:fld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000" b="1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E0AAA2BD-9F2A-453E-8593-3BEAE21805B5}" type="datetime'1''''''''''''''''''''''''''''8''''''''''''%''''''''''''''''''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18%</a:t>
            </a:fld>
            <a:r>
              <a:rPr lang="uk-UA" sz="1000" b="1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000" b="1" dirty="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26" name="Прямоугольник 82"/>
          <p:cNvSpPr/>
          <p:nvPr>
            <p:custDataLst>
              <p:tags r:id="rId25"/>
            </p:custDataLst>
          </p:nvPr>
        </p:nvSpPr>
        <p:spPr bwMode="auto">
          <a:xfrm>
            <a:off x="4059238" y="3856038"/>
            <a:ext cx="587375" cy="3667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0E33621E-B157-4543-8964-1049BCCCEF47}" type="datetime'''''Б''''''''орг &#10;бю''д''''же''тних&#10;''у''''ста''''н''''о''в'''">
              <a:rPr lang="en-US" sz="800" b="1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Борг 
бюджетних
установ</a:t>
            </a:fld>
            <a:endParaRPr lang="uk-UA" sz="800" b="1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 useBgFill="1">
        <p:nvSpPr>
          <p:cNvPr id="27" name="Прямоугольник 83"/>
          <p:cNvSpPr/>
          <p:nvPr>
            <p:custDataLst>
              <p:tags r:id="rId26"/>
            </p:custDataLst>
          </p:nvPr>
        </p:nvSpPr>
        <p:spPr bwMode="auto">
          <a:xfrm>
            <a:off x="4202113" y="2001838"/>
            <a:ext cx="303212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CED3DB61-36C9-4F7D-99DE-B30BEC9AC336}" type="datetime'''''''''''''''''''''0'''''''''''',''''''''''''''''''6''''''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0,6</a:t>
            </a:fld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000" b="1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D201A536-304A-40B5-AEAB-FD5AD5A8A2B4}" type="datetime'''''''''''''''''''''''''''''''''''''3''''''''''''''''''''%''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3%</a:t>
            </a:fld>
            <a:r>
              <a:rPr lang="uk-UA" sz="1000" b="1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000" b="1" dirty="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28" name="Прямоугольник 84"/>
          <p:cNvSpPr/>
          <p:nvPr>
            <p:custDataLst>
              <p:tags r:id="rId27"/>
            </p:custDataLst>
          </p:nvPr>
        </p:nvSpPr>
        <p:spPr bwMode="auto">
          <a:xfrm>
            <a:off x="2887663" y="3856038"/>
            <a:ext cx="530225" cy="4889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013C1B43-10BB-4F25-B6EB-50CDB005F6C9}" type="datetime'''Борг'' &#10;з'' ''Р''ВТ&#10;(б''''юджетні &#10;уст''а''н''о''в''''и)'''">
              <a:rPr lang="en-US" sz="800" b="1">
                <a:solidFill>
                  <a:schemeClr val="tx1"/>
                </a:solidFill>
                <a:ea typeface="ＭＳ Ｐゴシック"/>
              </a:rPr>
              <a:pPr algn="ctr">
                <a:defRPr/>
              </a:pPr>
              <a:t>Борг 
з РВТ
(бюджетні 
установи)</a:t>
            </a:fld>
            <a:endParaRPr lang="uk-UA" sz="800" b="1">
              <a:solidFill>
                <a:schemeClr val="tx1"/>
              </a:solidFill>
              <a:ea typeface="ＭＳ Ｐゴシック"/>
              <a:sym typeface="Arial"/>
            </a:endParaRPr>
          </a:p>
        </p:txBody>
      </p:sp>
      <p:sp useBgFill="1">
        <p:nvSpPr>
          <p:cNvPr id="29" name="Прямоугольник 85"/>
          <p:cNvSpPr/>
          <p:nvPr>
            <p:custDataLst>
              <p:tags r:id="rId28"/>
            </p:custDataLst>
          </p:nvPr>
        </p:nvSpPr>
        <p:spPr bwMode="auto">
          <a:xfrm>
            <a:off x="2967038" y="1897063"/>
            <a:ext cx="373062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463" tIns="0" rIns="17463" bIns="0" anchor="ctr"/>
          <a:lstStyle/>
          <a:p>
            <a:pPr algn="ctr">
              <a:defRPr/>
            </a:pPr>
            <a:fld id="{8DFBEA94-EA4F-48BA-9F77-337FD68AA835}" type="datetime'''2'''''''''''''''''',''''''''''''''''''''''''''''''''''''1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2,1</a:t>
            </a:fld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/>
            </a:r>
            <a:br>
              <a:rPr lang="en-US" sz="1000" b="1">
                <a:solidFill>
                  <a:schemeClr val="tx1"/>
                </a:solidFill>
                <a:cs typeface="Arial"/>
                <a:sym typeface="Arial"/>
              </a:rPr>
            </a:br>
            <a:r>
              <a:rPr lang="en-US" sz="1000" b="1">
                <a:solidFill>
                  <a:schemeClr val="tx1"/>
                </a:solidFill>
                <a:cs typeface="Arial"/>
                <a:sym typeface="Arial"/>
              </a:rPr>
              <a:t>(</a:t>
            </a:r>
            <a:fld id="{94B53B97-98A4-49CD-90FE-2FA73FBA0A68}" type="datetime'1''''''0''''''''''''''%'''''''">
              <a:rPr lang="en-US" sz="1000" b="1">
                <a:solidFill>
                  <a:schemeClr val="tx1"/>
                </a:solidFill>
                <a:cs typeface="Arial"/>
              </a:rPr>
              <a:pPr algn="ctr">
                <a:defRPr/>
              </a:pPr>
              <a:t>10%</a:t>
            </a:fld>
            <a:r>
              <a:rPr lang="uk-UA" sz="1000" b="1">
                <a:solidFill>
                  <a:schemeClr val="tx1"/>
                </a:solidFill>
                <a:cs typeface="Arial"/>
                <a:sym typeface="Arial"/>
              </a:rPr>
              <a:t>)</a:t>
            </a:r>
            <a:endParaRPr lang="uk-UA" sz="1000" b="1" dirty="0">
              <a:solidFill>
                <a:schemeClr val="tx1"/>
              </a:solidFill>
              <a:cs typeface="Arial"/>
              <a:sym typeface="Arial"/>
            </a:endParaRPr>
          </a:p>
        </p:txBody>
      </p:sp>
      <p:sp>
        <p:nvSpPr>
          <p:cNvPr id="47306" name="Прямокутник 624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644650" y="3856038"/>
            <a:ext cx="617538" cy="366712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/>
            <a:fld id="{24499786-8B5C-4F86-80AE-0CF13B186704}" type="datetime'''Бо''''р''г ''&#10;з ''''''РВТ'' ''&#10;(н''ас''''елен''н''''я'''')'">
              <a:rPr lang="en-US" sz="800" b="1"/>
              <a:pPr algn="ctr"/>
              <a:t>Борг 
з РВТ 
(населення)</a:t>
            </a:fld>
            <a:endParaRPr lang="ru-RU" altLang="uk-UA" sz="800" b="1">
              <a:sym typeface="Arial" charset="0"/>
            </a:endParaRPr>
          </a:p>
        </p:txBody>
      </p:sp>
      <p:sp useBgFill="1">
        <p:nvSpPr>
          <p:cNvPr id="47307" name="Прямокутник 445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1801813" y="1749425"/>
            <a:ext cx="303212" cy="304800"/>
          </a:xfrm>
          <a:prstGeom prst="rect">
            <a:avLst/>
          </a:prstGeom>
          <a:ln w="28575" algn="ctr">
            <a:noFill/>
            <a:round/>
            <a:headEnd/>
            <a:tailEnd/>
          </a:ln>
        </p:spPr>
        <p:txBody>
          <a:bodyPr wrap="none" lIns="17463" tIns="0" rIns="17463" bIns="0" anchor="ctr"/>
          <a:lstStyle/>
          <a:p>
            <a:pPr algn="ctr"/>
            <a:fld id="{5B29B47D-4998-4942-89D0-8D5DC95D721E}" type="datetime'''''''1'''''''''''',''''''''''''''7'''''''">
              <a:rPr lang="en-US" sz="1000" b="1">
                <a:cs typeface="Arial" charset="0"/>
              </a:rPr>
              <a:pPr algn="ctr"/>
              <a:t>1,7</a:t>
            </a:fld>
            <a:r>
              <a:rPr lang="en-US" altLang="uk-UA" sz="1000" b="1">
                <a:cs typeface="Arial" charset="0"/>
                <a:sym typeface="Arial" charset="0"/>
              </a:rPr>
              <a:t/>
            </a:r>
            <a:br>
              <a:rPr lang="en-US" altLang="uk-UA" sz="1000" b="1">
                <a:cs typeface="Arial" charset="0"/>
                <a:sym typeface="Arial" charset="0"/>
              </a:rPr>
            </a:br>
            <a:r>
              <a:rPr lang="en-US" altLang="uk-UA" sz="1000" b="1">
                <a:cs typeface="Arial" charset="0"/>
                <a:sym typeface="Arial" charset="0"/>
              </a:rPr>
              <a:t>(</a:t>
            </a:r>
            <a:fld id="{82641EAF-57FF-454B-B301-77B232B381E3}" type="datetime'''''''''''8''''''''''''%'''''''''''''''''''''''''''''''''''">
              <a:rPr lang="en-US" sz="1000" b="1">
                <a:cs typeface="Arial" charset="0"/>
              </a:rPr>
              <a:pPr algn="ctr"/>
              <a:t>8%</a:t>
            </a:fld>
            <a:r>
              <a:rPr lang="en-US" altLang="uk-UA" sz="1000" b="1">
                <a:cs typeface="Arial" charset="0"/>
                <a:sym typeface="Arial" charset="0"/>
              </a:rPr>
              <a:t>)</a:t>
            </a:r>
            <a:endParaRPr lang="ru-RU" altLang="uk-UA" sz="1000" b="1">
              <a:cs typeface="Arial" charset="0"/>
              <a:sym typeface="Arial" charset="0"/>
            </a:endParaRPr>
          </a:p>
        </p:txBody>
      </p:sp>
      <p:sp>
        <p:nvSpPr>
          <p:cNvPr id="47308" name="Прямокутник 623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325438" y="3856038"/>
            <a:ext cx="854075" cy="366712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/>
            <a:fld id="{20494DC0-E274-4B22-82F7-62CD6EBCF835}" type="datetime'Борг &#10;''''''з''а спож''и''ти''й &#10;газ на ''''20.08''.''201''7'">
              <a:rPr lang="en-US" sz="800" b="1"/>
              <a:pPr algn="ctr"/>
              <a:t>Борг 
за спожитий 
газ на 20.08.2017</a:t>
            </a:fld>
            <a:endParaRPr lang="ru-RU" altLang="uk-UA" sz="800" b="1">
              <a:sym typeface="Arial" charset="0"/>
            </a:endParaRPr>
          </a:p>
        </p:txBody>
      </p:sp>
      <p:sp>
        <p:nvSpPr>
          <p:cNvPr id="46" name="Прямокутник 45"/>
          <p:cNvSpPr/>
          <p:nvPr>
            <p:custDataLst>
              <p:tags r:id="rId32"/>
            </p:custDataLst>
          </p:nvPr>
        </p:nvSpPr>
        <p:spPr bwMode="gray">
          <a:xfrm>
            <a:off x="584200" y="2592388"/>
            <a:ext cx="336550" cy="1825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0638" tIns="0" rIns="20638" bIns="0" anchor="ctr"/>
          <a:lstStyle/>
          <a:p>
            <a:pPr algn="ctr">
              <a:defRPr/>
            </a:pPr>
            <a:fld id="{99BF4E4B-EC97-4ADC-B7A5-042F44C9408E}" type="datetime'''''''''''''''''''''''''''''2''''''''''''1'''''',''''''''6'''">
              <a:rPr lang="en-US" sz="1200" b="1">
                <a:solidFill>
                  <a:schemeClr val="bg1"/>
                </a:solidFill>
                <a:cs typeface="Arial"/>
              </a:rPr>
              <a:pPr algn="ctr">
                <a:defRPr/>
              </a:pPr>
              <a:t>21,6</a:t>
            </a:fld>
            <a:endParaRPr lang="uk-UA" sz="1200" b="1">
              <a:solidFill>
                <a:schemeClr val="bg1"/>
              </a:solidFill>
              <a:cs typeface="Arial"/>
              <a:sym typeface="Arial"/>
            </a:endParaRPr>
          </a:p>
        </p:txBody>
      </p:sp>
      <p:sp>
        <p:nvSpPr>
          <p:cNvPr id="47310" name="TextBox 338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-1084263" y="4349750"/>
            <a:ext cx="9356726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altLang="uk-UA" sz="1400" b="1"/>
              <a:t>Структура заборгованості за спожитий природний газ за роками виникнення</a:t>
            </a:r>
          </a:p>
        </p:txBody>
      </p:sp>
      <p:cxnSp>
        <p:nvCxnSpPr>
          <p:cNvPr id="64" name="Пряма сполучна лінія 63"/>
          <p:cNvCxnSpPr/>
          <p:nvPr>
            <p:custDataLst>
              <p:tags r:id="rId34"/>
            </p:custDataLst>
          </p:nvPr>
        </p:nvCxnSpPr>
        <p:spPr bwMode="gray">
          <a:xfrm flipV="1">
            <a:off x="4794250" y="5087938"/>
            <a:ext cx="381000" cy="66675"/>
          </a:xfrm>
          <a:prstGeom prst="line">
            <a:avLst/>
          </a:prstGeom>
          <a:ln w="3175">
            <a:solidFill>
              <a:schemeClr val="accent2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 сполучна лінія 59"/>
          <p:cNvCxnSpPr/>
          <p:nvPr>
            <p:custDataLst>
              <p:tags r:id="rId35"/>
            </p:custDataLst>
          </p:nvPr>
        </p:nvCxnSpPr>
        <p:spPr bwMode="gray">
          <a:xfrm flipV="1">
            <a:off x="3565525" y="5154613"/>
            <a:ext cx="381000" cy="133350"/>
          </a:xfrm>
          <a:prstGeom prst="line">
            <a:avLst/>
          </a:prstGeom>
          <a:ln w="3175">
            <a:solidFill>
              <a:schemeClr val="accent2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280" name="Object 176"/>
          <p:cNvGraphicFramePr>
            <a:graphicFrameLocks/>
          </p:cNvGraphicFramePr>
          <p:nvPr>
            <p:custDataLst>
              <p:tags r:id="rId36"/>
            </p:custDataLst>
          </p:nvPr>
        </p:nvGraphicFramePr>
        <p:xfrm>
          <a:off x="2432050" y="4859338"/>
          <a:ext cx="6334125" cy="1638300"/>
        </p:xfrm>
        <a:graphic>
          <a:graphicData uri="http://schemas.openxmlformats.org/presentationml/2006/ole">
            <p:oleObj spid="_x0000_s47280" name="Діаграма" r:id="rId72" imgW="6334077" imgH="1638360" progId="MSGraph.Chart.8">
              <p:embed followColorScheme="full"/>
            </p:oleObj>
          </a:graphicData>
        </a:graphic>
      </p:graphicFrame>
      <p:cxnSp>
        <p:nvCxnSpPr>
          <p:cNvPr id="77" name="Пряма сполучна лінія 76"/>
          <p:cNvCxnSpPr/>
          <p:nvPr>
            <p:custDataLst>
              <p:tags r:id="rId37"/>
            </p:custDataLst>
          </p:nvPr>
        </p:nvCxnSpPr>
        <p:spPr bwMode="auto">
          <a:xfrm>
            <a:off x="8047038" y="4659313"/>
            <a:ext cx="0" cy="847725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 сполучна лінія 75"/>
          <p:cNvCxnSpPr/>
          <p:nvPr>
            <p:custDataLst>
              <p:tags r:id="rId38"/>
            </p:custDataLst>
          </p:nvPr>
        </p:nvCxnSpPr>
        <p:spPr bwMode="auto">
          <a:xfrm>
            <a:off x="6818313" y="4659313"/>
            <a:ext cx="1228725" cy="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 сполучна лінія 64"/>
          <p:cNvCxnSpPr/>
          <p:nvPr>
            <p:custDataLst>
              <p:tags r:id="rId39"/>
            </p:custDataLst>
          </p:nvPr>
        </p:nvCxnSpPr>
        <p:spPr bwMode="auto">
          <a:xfrm flipV="1">
            <a:off x="6818313" y="4659313"/>
            <a:ext cx="0" cy="152400"/>
          </a:xfrm>
          <a:prstGeom prst="line">
            <a:avLst/>
          </a:prstGeom>
          <a:ln w="12700">
            <a:solidFill>
              <a:schemeClr val="tx1"/>
            </a:solidFill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кутник 44"/>
          <p:cNvSpPr/>
          <p:nvPr>
            <p:custDataLst>
              <p:tags r:id="rId40"/>
            </p:custDataLst>
          </p:nvPr>
        </p:nvSpPr>
        <p:spPr bwMode="auto">
          <a:xfrm>
            <a:off x="4222750" y="5114925"/>
            <a:ext cx="296863" cy="212725"/>
          </a:xfrm>
          <a:prstGeom prst="rect">
            <a:avLst/>
          </a:prstGeom>
          <a:solidFill>
            <a:srgbClr val="9DB1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5E24E730-9A53-4730-BF88-BE96EE439E50}" type="datetime'''1'''''''''''''''''''',''''''''''''''''''''''6'''">
              <a:rPr lang="en-US" sz="1400">
                <a:solidFill>
                  <a:schemeClr val="tx1"/>
                </a:solidFill>
              </a:rPr>
              <a:pPr algn="ctr">
                <a:defRPr/>
              </a:pPr>
              <a:t>1,6</a:t>
            </a:fld>
            <a:endParaRPr lang="uk-UA" sz="14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93" name="Прямокутник 92"/>
          <p:cNvSpPr/>
          <p:nvPr>
            <p:custDataLst>
              <p:tags r:id="rId41"/>
            </p:custDataLst>
          </p:nvPr>
        </p:nvSpPr>
        <p:spPr bwMode="auto">
          <a:xfrm>
            <a:off x="6635750" y="4849813"/>
            <a:ext cx="366713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b"/>
          <a:lstStyle/>
          <a:p>
            <a:pPr algn="ctr">
              <a:defRPr/>
            </a:pPr>
            <a:fld id="{5AACC6FD-E161-406A-A571-E356D0A0592D}" type="datetime'''''''''''''''''1''''5'''''',''''''''''''0'''''''''''''''">
              <a:rPr lang="en-US" sz="1400">
                <a:solidFill>
                  <a:schemeClr val="tx1"/>
                </a:solidFill>
                <a:latin typeface="Calibri"/>
                <a:sym typeface="Calibri"/>
              </a:rPr>
              <a:pPr algn="ctr">
                <a:defRPr/>
              </a:pPr>
              <a:t>15,0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43" name="Прямокутник 42"/>
          <p:cNvSpPr/>
          <p:nvPr>
            <p:custDataLst>
              <p:tags r:id="rId42"/>
            </p:custDataLst>
          </p:nvPr>
        </p:nvSpPr>
        <p:spPr bwMode="auto">
          <a:xfrm>
            <a:off x="2713038" y="6437313"/>
            <a:ext cx="858837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7AAF138D-3DB9-4338-86AC-51FCB9461B52}" type="datetime'''''''2''0''''1''''1''''''''-20''''''''''''''''14'''''''''''''">
              <a:rPr lang="en-US" sz="1400">
                <a:solidFill>
                  <a:schemeClr val="tx1"/>
                </a:solidFill>
              </a:rPr>
              <a:pPr algn="ctr">
                <a:defRPr/>
              </a:pPr>
              <a:t>2011-2014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56" name="Овал 55"/>
          <p:cNvSpPr/>
          <p:nvPr>
            <p:custDataLst>
              <p:tags r:id="rId43"/>
            </p:custDataLst>
          </p:nvPr>
        </p:nvSpPr>
        <p:spPr bwMode="auto">
          <a:xfrm>
            <a:off x="7212013" y="4522788"/>
            <a:ext cx="441325" cy="273050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400" b="1" dirty="0">
                <a:solidFill>
                  <a:schemeClr val="tx1"/>
                </a:solidFill>
                <a:latin typeface="Calibri"/>
                <a:sym typeface="Calibri"/>
              </a:rPr>
              <a:t>44%</a:t>
            </a:r>
            <a:endParaRPr lang="uk-UA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72" name="Прямокутник 71"/>
          <p:cNvSpPr/>
          <p:nvPr>
            <p:custDataLst>
              <p:tags r:id="rId44"/>
            </p:custDataLst>
          </p:nvPr>
        </p:nvSpPr>
        <p:spPr bwMode="auto">
          <a:xfrm>
            <a:off x="7843838" y="6437313"/>
            <a:ext cx="406400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14519C8E-FBD1-4820-A33D-01D05F3A8D9F}" type="datetime'''''''''''''''''2''''''''''0''17'''''''''''''''''''">
              <a:rPr lang="en-US" sz="1400">
                <a:solidFill>
                  <a:schemeClr val="tx1"/>
                </a:solidFill>
              </a:rPr>
              <a:pPr algn="ctr">
                <a:defRPr/>
              </a:pPr>
              <a:t>2017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68" name="Прямокутник 67"/>
          <p:cNvSpPr/>
          <p:nvPr>
            <p:custDataLst>
              <p:tags r:id="rId45"/>
            </p:custDataLst>
          </p:nvPr>
        </p:nvSpPr>
        <p:spPr bwMode="gray">
          <a:xfrm>
            <a:off x="6670675" y="5514975"/>
            <a:ext cx="296863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854CEECE-3B8D-44A0-B474-38C0395CC930}" type="datetime'''''''''''''''5'''',''3'''">
              <a:rPr lang="en-US" sz="1400">
                <a:solidFill>
                  <a:schemeClr val="bg1"/>
                </a:solidFill>
              </a:rPr>
              <a:pPr algn="ctr">
                <a:defRPr/>
              </a:pPr>
              <a:t>5,3</a:t>
            </a:fld>
            <a:endParaRPr lang="uk-UA" sz="1400">
              <a:solidFill>
                <a:schemeClr val="bg1"/>
              </a:solidFill>
              <a:sym typeface="Arial"/>
            </a:endParaRPr>
          </a:p>
        </p:txBody>
      </p:sp>
      <p:sp>
        <p:nvSpPr>
          <p:cNvPr id="66" name="Прямокутник 65"/>
          <p:cNvSpPr/>
          <p:nvPr>
            <p:custDataLst>
              <p:tags r:id="rId46"/>
            </p:custDataLst>
          </p:nvPr>
        </p:nvSpPr>
        <p:spPr bwMode="gray">
          <a:xfrm>
            <a:off x="6670675" y="5138738"/>
            <a:ext cx="296863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CA9FAA5A-A2D2-4B8F-9F31-2FEFE1574410}" type="datetime'''''''''''''''3,''''''''''''''8'''''''''''''''''''''''''''''''">
              <a:rPr lang="en-US" sz="1400">
                <a:solidFill>
                  <a:schemeClr val="bg1"/>
                </a:solidFill>
              </a:rPr>
              <a:pPr algn="ctr">
                <a:defRPr/>
              </a:pPr>
              <a:t>3,8</a:t>
            </a:fld>
            <a:endParaRPr lang="uk-UA" sz="1400">
              <a:solidFill>
                <a:schemeClr val="bg1"/>
              </a:solidFill>
              <a:sym typeface="Arial"/>
            </a:endParaRPr>
          </a:p>
        </p:txBody>
      </p:sp>
      <p:sp>
        <p:nvSpPr>
          <p:cNvPr id="69" name="Прямокутник 68"/>
          <p:cNvSpPr/>
          <p:nvPr>
            <p:custDataLst>
              <p:tags r:id="rId47"/>
            </p:custDataLst>
          </p:nvPr>
        </p:nvSpPr>
        <p:spPr bwMode="gray">
          <a:xfrm>
            <a:off x="6670675" y="5981700"/>
            <a:ext cx="296863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CDD66218-8838-4C08-AF34-0FAAF5F89627}" type="datetime'''''''''''''''''5,''''''''''''''''''9'">
              <a:rPr lang="en-US" sz="1400">
                <a:solidFill>
                  <a:schemeClr val="bg1"/>
                </a:solidFill>
              </a:rPr>
              <a:pPr algn="ctr">
                <a:defRPr/>
              </a:pPr>
              <a:t>5,9</a:t>
            </a:fld>
            <a:endParaRPr lang="uk-UA" sz="1400">
              <a:solidFill>
                <a:schemeClr val="bg1"/>
              </a:solidFill>
              <a:sym typeface="Arial"/>
            </a:endParaRPr>
          </a:p>
        </p:txBody>
      </p:sp>
      <p:sp>
        <p:nvSpPr>
          <p:cNvPr id="61" name="Прямокутник 60"/>
          <p:cNvSpPr/>
          <p:nvPr>
            <p:custDataLst>
              <p:tags r:id="rId48"/>
            </p:custDataLst>
          </p:nvPr>
        </p:nvSpPr>
        <p:spPr bwMode="auto">
          <a:xfrm>
            <a:off x="4167188" y="6437313"/>
            <a:ext cx="406400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D7877E36-ACC6-455A-B0AC-EC604B45BE4A}" type="datetime'''''2''''''0''''''''''''1''''''''''''''''''''''''''5'''''''''">
              <a:rPr lang="en-US" sz="1400">
                <a:solidFill>
                  <a:schemeClr val="tx1"/>
                </a:solidFill>
              </a:rPr>
              <a:pPr algn="ctr">
                <a:defRPr/>
              </a:pPr>
              <a:t>2015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48" name="Прямокутник 47"/>
          <p:cNvSpPr/>
          <p:nvPr>
            <p:custDataLst>
              <p:tags r:id="rId49"/>
            </p:custDataLst>
          </p:nvPr>
        </p:nvSpPr>
        <p:spPr bwMode="auto">
          <a:xfrm>
            <a:off x="5446713" y="5014913"/>
            <a:ext cx="296862" cy="212725"/>
          </a:xfrm>
          <a:prstGeom prst="rect">
            <a:avLst/>
          </a:prstGeom>
          <a:solidFill>
            <a:srgbClr val="9DB1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D4E52715-B7E0-4FE8-9BEF-1E5A3F3880BC}" type="datetime'''''''0'''''''''''''''',''8'''''''''''''''''''''''''''''">
              <a:rPr lang="en-US" sz="1400">
                <a:solidFill>
                  <a:schemeClr val="tx1"/>
                </a:solidFill>
              </a:rPr>
              <a:pPr algn="ctr">
                <a:defRPr/>
              </a:pPr>
              <a:t>0,8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63" name="Прямокутник 62"/>
          <p:cNvSpPr/>
          <p:nvPr>
            <p:custDataLst>
              <p:tags r:id="rId50"/>
            </p:custDataLst>
          </p:nvPr>
        </p:nvSpPr>
        <p:spPr bwMode="auto">
          <a:xfrm>
            <a:off x="6389688" y="6437313"/>
            <a:ext cx="858837" cy="4254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EAD98653-E545-4896-924F-1AA0DE8A79D3}" type="datetime'Раз''о''м 2''''''''''''''''''01''1-2''''''''''0''''''1''6'''''">
              <a:rPr lang="en-US" sz="1400">
                <a:solidFill>
                  <a:schemeClr val="tx1"/>
                </a:solidFill>
              </a:rPr>
              <a:pPr algn="ctr">
                <a:defRPr/>
              </a:pPr>
              <a:t>Разом 2011-2016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62" name="Прямокутник 61"/>
          <p:cNvSpPr/>
          <p:nvPr>
            <p:custDataLst>
              <p:tags r:id="rId51"/>
            </p:custDataLst>
          </p:nvPr>
        </p:nvSpPr>
        <p:spPr bwMode="auto">
          <a:xfrm>
            <a:off x="5391150" y="6437313"/>
            <a:ext cx="406400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fld id="{F3D338A4-E593-4473-AEE7-2DD3371E6520}" type="datetime'2''''''''''''''01''''''''''''''''''''''''''''6'''''''''''''">
              <a:rPr lang="en-US" sz="1400">
                <a:solidFill>
                  <a:schemeClr val="tx1"/>
                </a:solidFill>
              </a:rPr>
              <a:pPr algn="ctr">
                <a:defRPr/>
              </a:pPr>
              <a:t>2016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09" name="Прямокутник 108"/>
          <p:cNvSpPr/>
          <p:nvPr>
            <p:custDataLst>
              <p:tags r:id="rId52"/>
            </p:custDataLst>
          </p:nvPr>
        </p:nvSpPr>
        <p:spPr bwMode="gray">
          <a:xfrm>
            <a:off x="7899400" y="6072188"/>
            <a:ext cx="296863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ctr"/>
          <a:lstStyle/>
          <a:p>
            <a:pPr algn="ctr">
              <a:defRPr/>
            </a:pPr>
            <a:fld id="{99DCF3CC-0F97-48C2-806A-F79429A08064}" type="datetime'''3,''''8'''">
              <a:rPr lang="en-US" sz="1400">
                <a:solidFill>
                  <a:schemeClr val="bg1"/>
                </a:solidFill>
              </a:rPr>
              <a:pPr algn="ctr">
                <a:defRPr/>
              </a:pPr>
              <a:t>3,8</a:t>
            </a:fld>
            <a:endParaRPr lang="uk-UA" sz="1400">
              <a:solidFill>
                <a:schemeClr val="bg1"/>
              </a:solidFill>
              <a:sym typeface="Arial"/>
            </a:endParaRPr>
          </a:p>
        </p:txBody>
      </p:sp>
      <p:sp>
        <p:nvSpPr>
          <p:cNvPr id="108" name="Прямокутник 107"/>
          <p:cNvSpPr/>
          <p:nvPr>
            <p:custDataLst>
              <p:tags r:id="rId53"/>
            </p:custDataLst>
          </p:nvPr>
        </p:nvSpPr>
        <p:spPr bwMode="auto">
          <a:xfrm>
            <a:off x="7908925" y="5545138"/>
            <a:ext cx="276225" cy="2127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/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anchor="b"/>
          <a:lstStyle/>
          <a:p>
            <a:pPr algn="ctr">
              <a:defRPr/>
            </a:pPr>
            <a:fld id="{DFD91E9A-B97A-4FA2-A0C6-CF7CC1AC0187}" type="datetime'''6'''''''''''''',''''''''''''''''''''''''''''''6'''">
              <a:rPr lang="en-US" sz="1400">
                <a:solidFill>
                  <a:schemeClr val="tx1"/>
                </a:solidFill>
                <a:latin typeface="Calibri"/>
                <a:sym typeface="Calibri"/>
              </a:rPr>
              <a:pPr algn="ctr">
                <a:defRPr/>
              </a:pPr>
              <a:t>6,6</a:t>
            </a:fld>
            <a:endParaRPr lang="uk-UA" sz="140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47330" name="TextBox 77"/>
          <p:cNvSpPr txBox="1">
            <a:spLocks noChangeArrowheads="1"/>
          </p:cNvSpPr>
          <p:nvPr>
            <p:custDataLst>
              <p:tags r:id="rId54"/>
            </p:custDataLst>
          </p:nvPr>
        </p:nvSpPr>
        <p:spPr bwMode="auto">
          <a:xfrm>
            <a:off x="4016375" y="5538788"/>
            <a:ext cx="10937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800"/>
              <a:t>Рівень</a:t>
            </a:r>
            <a:endParaRPr lang="en-US" sz="800"/>
          </a:p>
          <a:p>
            <a:pPr algn="ctr"/>
            <a:r>
              <a:rPr lang="uk-UA" sz="800"/>
              <a:t> розрахунків 93%</a:t>
            </a:r>
          </a:p>
        </p:txBody>
      </p:sp>
      <p:sp>
        <p:nvSpPr>
          <p:cNvPr id="47331" name="TextBox 78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>
            <a:off x="5205413" y="5516563"/>
            <a:ext cx="1009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800"/>
              <a:t>Рівень розрахунків 98%</a:t>
            </a:r>
          </a:p>
        </p:txBody>
      </p:sp>
      <p:sp>
        <p:nvSpPr>
          <p:cNvPr id="47332" name="TextBox 82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115888" y="5014913"/>
            <a:ext cx="25590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800" b="1" i="1"/>
              <a:t>Обсяг заборгованості за спожитий газ який може бути врегульований шляхом реструктуризації заборгованості складає </a:t>
            </a:r>
            <a:r>
              <a:rPr lang="en-US" sz="800" b="1" i="1"/>
              <a:t>5,3</a:t>
            </a:r>
            <a:r>
              <a:rPr lang="uk-UA" sz="800" b="1" i="1"/>
              <a:t> млрд грн</a:t>
            </a:r>
          </a:p>
        </p:txBody>
      </p:sp>
      <p:sp>
        <p:nvSpPr>
          <p:cNvPr id="47333" name="TextBox 340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6416675" y="1836738"/>
            <a:ext cx="10477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uk-UA" altLang="uk-UA" sz="1200" b="1" i="1"/>
              <a:t>млрд грн</a:t>
            </a:r>
            <a:endParaRPr lang="uk-UA" altLang="uk-UA" sz="1600" b="1" i="1"/>
          </a:p>
        </p:txBody>
      </p:sp>
      <p:sp>
        <p:nvSpPr>
          <p:cNvPr id="40" name="Прямокутник 39"/>
          <p:cNvSpPr/>
          <p:nvPr>
            <p:custDataLst>
              <p:tags r:id="rId58"/>
            </p:custDataLst>
          </p:nvPr>
        </p:nvSpPr>
        <p:spPr>
          <a:xfrm>
            <a:off x="307975" y="5624513"/>
            <a:ext cx="374650" cy="17938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74" name="Прямокутник 73"/>
          <p:cNvSpPr/>
          <p:nvPr>
            <p:custDataLst>
              <p:tags r:id="rId59"/>
            </p:custDataLst>
          </p:nvPr>
        </p:nvSpPr>
        <p:spPr>
          <a:xfrm>
            <a:off x="330200" y="6345238"/>
            <a:ext cx="374650" cy="179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47336" name="TextBox 43"/>
          <p:cNvSpPr txBox="1">
            <a:spLocks noChangeArrowheads="1"/>
          </p:cNvSpPr>
          <p:nvPr>
            <p:custDataLst>
              <p:tags r:id="rId60"/>
            </p:custDataLst>
          </p:nvPr>
        </p:nvSpPr>
        <p:spPr bwMode="auto">
          <a:xfrm>
            <a:off x="668338" y="5553075"/>
            <a:ext cx="1746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"/>
              <a:t>- основний борг (підлягає врегулюванню за рахунок РВТ)</a:t>
            </a:r>
          </a:p>
        </p:txBody>
      </p:sp>
      <p:sp>
        <p:nvSpPr>
          <p:cNvPr id="47337" name="TextBox 74"/>
          <p:cNvSpPr txBox="1">
            <a:spLocks noChangeArrowheads="1"/>
          </p:cNvSpPr>
          <p:nvPr>
            <p:custDataLst>
              <p:tags r:id="rId61"/>
            </p:custDataLst>
          </p:nvPr>
        </p:nvSpPr>
        <p:spPr bwMode="auto">
          <a:xfrm>
            <a:off x="663575" y="6308725"/>
            <a:ext cx="110648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"/>
              <a:t>- пені і штрафи</a:t>
            </a:r>
          </a:p>
        </p:txBody>
      </p:sp>
      <p:sp>
        <p:nvSpPr>
          <p:cNvPr id="85" name="Прямокутник 84"/>
          <p:cNvSpPr/>
          <p:nvPr>
            <p:custDataLst>
              <p:tags r:id="rId62"/>
            </p:custDataLst>
          </p:nvPr>
        </p:nvSpPr>
        <p:spPr>
          <a:xfrm>
            <a:off x="315913" y="6000750"/>
            <a:ext cx="374650" cy="179388"/>
          </a:xfrm>
          <a:prstGeom prst="rect">
            <a:avLst/>
          </a:prstGeom>
          <a:solidFill>
            <a:srgbClr val="9824A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47339" name="TextBox 85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>
            <a:off x="654050" y="5929313"/>
            <a:ext cx="1746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"/>
              <a:t>- основний борг ( підлягає реструктуризації)</a:t>
            </a:r>
          </a:p>
        </p:txBody>
      </p:sp>
      <p:sp>
        <p:nvSpPr>
          <p:cNvPr id="47340" name="TextBox 70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8140700" y="4302125"/>
            <a:ext cx="1673225" cy="1077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"/>
              <a:t>Потребує внесення змін до Держбюджету на 2017 рік в частині спрямування 2,1 млрд грн в межах коштів затверджених за  бюджетною програмою на відшкодування різниці в тарифах для бюджетних установ</a:t>
            </a:r>
          </a:p>
        </p:txBody>
      </p:sp>
      <p:cxnSp>
        <p:nvCxnSpPr>
          <p:cNvPr id="73" name="Пряма сполучна лінія 72"/>
          <p:cNvCxnSpPr>
            <a:endCxn id="47340" idx="1"/>
          </p:cNvCxnSpPr>
          <p:nvPr>
            <p:custDataLst>
              <p:tags r:id="rId65"/>
            </p:custDataLst>
          </p:nvPr>
        </p:nvCxnSpPr>
        <p:spPr>
          <a:xfrm flipV="1">
            <a:off x="7212013" y="4841875"/>
            <a:ext cx="928687" cy="403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342" name="TextBox 106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>
            <a:off x="7745413" y="1903413"/>
            <a:ext cx="2160587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" b="1"/>
              <a:t>Примітка:</a:t>
            </a:r>
          </a:p>
          <a:p>
            <a:r>
              <a:rPr lang="uk-UA" sz="800"/>
              <a:t>За оперативною інформацією</a:t>
            </a:r>
            <a:br>
              <a:rPr lang="uk-UA" sz="800"/>
            </a:br>
            <a:r>
              <a:rPr lang="uk-UA" sz="800"/>
              <a:t>«НАК Нафтогаз України» в період  до 0</a:t>
            </a:r>
            <a:r>
              <a:rPr lang="en-US" sz="800"/>
              <a:t>4</a:t>
            </a:r>
            <a:r>
              <a:rPr lang="uk-UA" sz="800"/>
              <a:t>.09.2017 Мінфіном проведено фінансування спільних протокольних рішень з відшкодування пільг та субсидій на суму - 2,25 млрд грн </a:t>
            </a:r>
          </a:p>
        </p:txBody>
      </p:sp>
      <p:sp>
        <p:nvSpPr>
          <p:cNvPr id="47343" name="TextBox 109"/>
          <p:cNvSpPr txBox="1">
            <a:spLocks noChangeArrowheads="1"/>
          </p:cNvSpPr>
          <p:nvPr/>
        </p:nvSpPr>
        <p:spPr bwMode="auto">
          <a:xfrm>
            <a:off x="8485188" y="5553075"/>
            <a:ext cx="142081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"/>
              <a:t>- Підлягає відшкодуванню за рахунок надходжень від споживачів</a:t>
            </a:r>
          </a:p>
        </p:txBody>
      </p:sp>
      <p:sp>
        <p:nvSpPr>
          <p:cNvPr id="47344" name="TextBox 110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8482013" y="6057900"/>
            <a:ext cx="1379537" cy="46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"/>
              <a:t>- Підлягає відшкодуванню за рахунок пільг та субсидій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133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4&quot;&gt;&lt;elem m_fUsage=&quot;2.98656721000000050000E+000&quot;&gt;&lt;m_ppcolschidx val=&quot;0&quot;/&gt;&lt;m_rgb r=&quot;f2&quot; g=&quot;d5&quot; b=&quot;d0&quot;/&gt;&lt;/elem&gt;&lt;elem m_fUsage=&quot;2.51691048900000030000E+000&quot;&gt;&lt;m_ppcolschidx val=&quot;0&quot;/&gt;&lt;m_rgb r=&quot;ec&quot; g=&quot;c0&quot; b=&quot;b9&quot;/&gt;&lt;/elem&gt;&lt;elem m_fUsage=&quot;1.14078593619000030000E+000&quot;&gt;&lt;m_ppcolschidx val=&quot;0&quot;/&gt;&lt;m_rgb r=&quot;0&quot; g=&quot;b0&quot; b=&quot;50&quot;/&gt;&lt;/elem&gt;&lt;elem m_fUsage=&quot;5.31441000000000160000E-001&quot;&gt;&lt;m_ppcolschidx val=&quot;0&quot;/&gt;&lt;m_rgb r=&quot;32&quot; g=&quot;da&quot; b=&quot;a8&quot;/&gt;&lt;/elem&gt;&lt;/m_vecMRU&gt;&lt;/m_mruColor&gt;&lt;m_mapectfillschemeMRU&gt;&lt;key val=&quot;0&quot;/&gt;&lt;elem&gt;&lt;m_nPartnerID val=&quot;530&quot;/&gt;&lt;m_nIndex val=&quot;3&quot;/&gt;&lt;/elem&gt;&lt;key val=&quot;1&quot;/&gt;&lt;elem&gt;&lt;m_nPartnerID val=&quot;530&quot;/&gt;&lt;m_nIndex val=&quot;4&quot;/&gt;&lt;/elem&gt;&lt;key val=&quot;2&quot;/&gt;&lt;elem&gt;&lt;m_nPartnerID val=&quot;530&quot;/&gt;&lt;m_nIndex val=&quot;4&quot;/&gt;&lt;/elem&gt;&lt;key val=&quot;3&quot;/&gt;&lt;elem&gt;&lt;m_nPartnerID val=&quot;530&quot;/&gt;&lt;m_nIndex val=&quot;4&quot;/&gt;&lt;/elem&gt;&lt;key val=&quot;4&quot;/&gt;&lt;elem&gt;&lt;m_nPartnerID val=&quot;530&quot;/&gt;&lt;m_nIndex val=&quot;4&quot;/&gt;&lt;/elem&gt;&lt;/m_mapectfillschemeMRU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.&lt;/m_chGroupingSymbol&gt;&lt;m_chDecimalSymbol17909&gt;,&lt;/m_chDecimalSymbol17909&gt;&lt;m_nGroupingDigits17909 val=&quot;3&quot;/&gt;&lt;m_chGroupingSymbol17909&gt;.&lt;/m_chGroupingSymbol17909&gt;&lt;/m_precDefault&gt;&lt;/CDefaultPrec&gt;&lt;/root&gt;"/>
  <p:tag name="THINKCELLUNDODONOTDELETE" val="28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cdBE47ZgEuDSp9biYPhO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DobHwdtiU6Qr_yGBBHgQ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2bgYCcmukm2FSmw_Atqxg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uWGzB8XLkOTb_zCGibaX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GiA8F77C0aXkrU51.unv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h00A31aEGM4C0egA.DUQ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ZuYN2fWE6IYow4Q2mT_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FP5Af7tJ0GblarRuuqsrQ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6f1deX3C0y4OELWDQmpJA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nsPxOkfxUSZKXT2a_1xn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dar_Bhmy06n1kXUVC9oJw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SUYqe.c8UCmHPyB1HY6Wg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_y5WSC8602p1JHzocYXVg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ivW7YXeTEyfOzXYUNL6i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r8R8Ef1okOAFYUa9LxvpQ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a7ITmuTK0KSkV6VzuH8f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JwwGSJPR0uBaE62xieFug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wG7uNYII0inGimhGnuQd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BvvrURfaEKSnovB9ouRUQ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qb6Vtioy02MZCdtju66cA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KfaUt2KtEyaq_qzImk1H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T711Ee2qk6TEXZUZq1RX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nzhCXjTXEaS8UGJ1hz0wg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7dviZwwmUi7myyXNLlOV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q1RjqdykEuXeUHR72jQBQ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hCs5quKCk2H.OspwdwV0g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Twk5ijgMEqr3BVFBwQlv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NmxfDes30WyKk4ygSHFl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o0t7wz6bkqnk7LvZh5Zeg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.CMwxKrCEKUupcPOa4hn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LufZZVq2E2Zb2DdXDc94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wwycWH3rE.56pPjFo_V6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r_mh09bIk2DVWGlqa7F7A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S.AxoNwakmBtUzBEMyF9g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G0HQCnkFUiHRUalcGA5dw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_wMuZ2ZCkCv71PE4jSrkw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lbrMjvfjUa__9LAbOMPUw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NEB5ZFQ8Uy3Uko0VNAQQg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GLyisWrSkqAC1D4Mx3ZdA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ovBzFItwkarkJjh3JdaEg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mquDYS_YEmSh8KA.a0R8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AJtYqC10iuwyAtacO73g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nEkUw8iu020uNTHeVACP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FYo6Yhqj0GDI6.rpq.SFA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BNw68r3sU6QQ7KjZIVsVQ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UODHLaUOk6deA1aT98cT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pOwusJUSEP_VSfGTGH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jNF2Wii20mznHAhAiG.N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9.lFq4efkClUN7_8LUoC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_ksXYmNZ062uL1LnBaMAA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s52x_BOxUyB6xDR9wgMaw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TWBwxE4fUWI.Ev_QMhrxw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.orWWawHkmcV_5roNghiQ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i9JArFWH0.3SRQIj4oRy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tkcrS5irUWqPeSbRSEQNw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7P9X5QecUyEPoYTEjwqYA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irdDFmyJ0e3hlbWS1hG5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7e_1hzER0e_E3t6G1Afog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8A542y6K02zhLmbaS1IF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8IN6sOamkae1as6crlaqw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0dJ_Ix9P0etJsgZfrjbIQ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UrMg8s7o02cH5zih.e9o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.79tLXpDkSXarR4zUNXQw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mF.0vLnb0WXmJoz0l5mK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4xanPzOe0SA6U2SGOP.I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IEeBAoz9EalaroGCqsJvA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WMnIA8jFUqF3C1KEgObnA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OnBySaOgUyyB88Z4JjzSQ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72izZQb2Uah524pY0ARWw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Vm6TZKwOU6ISI3_C2KHcQ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OC1KRsnb0aUD8N6r5nYOA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fXv5xnWYU6VDrMah.pI0g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AzpSMDNe0msHceJha1m6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IbZMEpvU.ymfKgXlr2iQ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tnyul2B60CFgRssPMfF.Q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e6sbX5Spk.ud7uk2DIla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VQ4.HlUcEKUoUTjcmfqZA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ASilT2goEmv7l0u_3IsRA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6jFwV_V8kypLUxt65F5jw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KWQrfdl50.w2NkUTRWrDA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2j7aqdAO0qlLdK661z7pw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BgSUiLviUqA4R.hIEod7g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xvMzs3kOkGzJIK8RFLy4Q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np6wHYfIEiGZa4eWNPtow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Ab7snZLtkCstM6LQzH7Ug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knAUh5q.EGvxC3X0f_03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Yc9hIFhu0yreajfW.yPE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cms2XQX0UycGC0OzIuybg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AWP8dl5TkeCodl3DbV04w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K3UIPfPR0Cu18BUrl3JdQ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EfrlE.6a0WPmg3qjKsrSQ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Z4Ezh3KDkSpvrDPYdAasg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dwlayntA0Slq0TVbUsDe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wp8Z5177kejInDZkv2iNQ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TEkeOxDMEewnihPT.fhDQ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FoUEE9G0UCX.PgQPocpCw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PIIK0Q6oEOffGeZb8yWbw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6qgB5RYPUiMf.Q0zSe7A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aERWRY6k0Wgi1u5m1xM9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ViDx2zbtEGzx6tVkzhhnQ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92P6X6e00SeSL9KDP44CQ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jYRJrK7gUq7.u4JRO.9Ag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7r0o9WaO0CEXhF3mBVA7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BMGsBnzsECMA4zO8p3thw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61jSZG8WE6lp2KyiDZrqQ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ElW1GZ_pUiAFxsmfmfN5Q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Sh8FpPgOkuD60fKpLveBw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IYeThrXKUerINsxiivbOg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TbAHjtY30.T01eIHaQlR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KrpNJef2EitNbtnLCYCS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FLTVYtIx0m4wyimnIX4a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3Pu8eUFZ06WqKjiGCUJjw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YC9p4wn6USMnRDkjfYAsw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ZjeLfCqa06gaW81Fh9eDw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j8_t8.vFk2cMTwYAcXTpw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q1RDSX0LUuKzYvwUq7kNQ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OMP4JEbAkeISJC7.DmAvw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1Iiu7aEGUaBxlEZtwnYgA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HD2WGYB0axLJLmi65K8A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vzeTbodkGBCX8CmKxCX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4mE.1sZS0inusFNzQnhN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vPDg4V3NkmVHLf6P0uB_A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qxFsrtFAUWtrS2BkE7flQ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aVy2Y.Y8UOcDvuaH0PRfg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7iPVYhmT0.REQcVK6Euww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5OnRj46Uq_sbYeRBmt5w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5Tm4NhBUUKvbADF8a6hyA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q9tMro5skWs9A4v7l1TqQ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wIBonfU0.Lxf26kfNxWg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FhKkkmYoEiRSqrkrrX_9w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CvBx20PCEyaGfakA9YpMw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xTyQVmlW0WqzjoFuIDvM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tLazePzoEW2FdG.C9_J0g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YZ.3Ug1vE6L.sapQ8qiew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PidWtZTZEedbKPgvI60vQ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Zr5RfA3qkC7dpNc2xqtm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dF_DExAmEWAZNezbxhQvQ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OhXHlFjW06q3z8tJUE5Qg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0IQ3unOUWzKWaM4g0TQg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TFRwohU90OtAmKBquVFsw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4jaoUCXhEqFbDqSVfRYqA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q32VVWqZEytRd.wX52DFg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nS5weAoUUKNbdDAYRdQr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22CHJVdd0CbjszTt7WU0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bB.6JMP1kCkkKSnArLk9g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ItRrmRAVE.Lr1cG9G5UEQ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97dkymZ40OwCZMXjKvOnw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iz8RpaVDkKWxdkWjWKyhA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BCMW0xQw0WNKY9nrRJaYQ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ppmouybVketPB2Ze03L8w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slVYqxGAk.ZqUcttU9LEQ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c1qgPya6Uy2QMQ631Mp7w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RdjOocuVUa3u4jO45bbOg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0cl0NaLtEeBsmiKSX12b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Jz7O1iq40iMCmIBh3MRBA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7HfdKmKs0K.ZiQ.hTZCWg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o2w6MzA7ky.DDYhAQUTAA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F2GIZTFaUiv8Lz3F3.NCw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Ll1fRg.0GyAZiYFPYt6A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ehvpyes8k.G4sGArnDtW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tXFPu.FTke1ZqTLTdCnMQ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OfEnF8pAE.kinVhWFZGJQ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kWBwPwZzUWDXTJGhHAQlQ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smSf75xMkGyTIPSZww3fQ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BMihWfMUE2Cjz1aYKQCK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z6.L2H7LUywIiJuL.Lv.Q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QiQ2wQgEkSnluZMM_.aG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odkENAdfkC4lMkZc9fiwQ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UmUsSMdcUmQw.whT39mSw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dFbLPRssUWIVYQFCY5OWQ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jxmJtIEBES5oTVFN7LOJ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0yzhh5Kkky71S3am930lA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WSNM22asUav1w.YrbPYVQ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84I4rXlUUeR.KnUZ5qnHQ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eqcWnaNW0is7DvdlhcdzQ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KjOu9j43kiU1mgrNZ.uJ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yaV6VL7U6sien8a8Ktvw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HXutiNHwEqJP1ipWt3dKg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DNNRaBZBUmj0SleYqv5u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A7IMlcDEaqiAzYQtaMvg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mylPSobP0OrersFYWjnTw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Ll0ejXF60SX2CLUUXPUiA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xWsvfcCIUOlUWbq0xhkUA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tSS3GCN5kmxTD_10xL_nQ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QIOdhqN0kidFC2lyIopn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iiE4J4vwkWg7pIgsSiRXg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8MDdTBDEES5cZUihxL6B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e7yFMcRk.ORPdlz91uVw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SVqXK4GzUSTXCM49_lqEA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4AE5dXK0Eaz0itf6qtCuw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l1j1jVgI0KhlkDXlGBkzQ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VA4tDTmRUSMAFhKL576wQ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Jjf1RXkB0CDiP2FiUqbiQ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AytvLnWIE6cn6pAL8x3KA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EjkrFEngka4JXkQXHIZSQ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9oEF1j8NEOHdh5U2xmcMQ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mq.Q8F6EeN0lyO7plZsA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7UMnwNec0OgpYi4salFj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XLx3__tF0WF0bkUkdcyTw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oDgjCZsmEqHvOnZ5qIaMg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tdIV48xEE23kgsFcCoKbA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D.2CrXbCkmTrJY47aONFg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wWT2xKaZ0K04GZir8GCSw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jJ2_x_W06wq5DbL5Yu8A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EKGp4rSfkarFaVukoqncA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Uo85u8hRky3RR8IJjB4Xg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kjMqBcrZ0.E3z87tZVUZw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oSRcXBbKkeuNU2ytzGZsw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jUtO8M0E06cR8U0YyKJK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qjh2B9vz0WGvud0c1vmHA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paxIKFhR06eXEmCXimrAQ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Q_4rHyqUOSTi305MJ5dw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ogCaqJH3UGYcwMb5hdZSw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KEk4J9ccUqLNyk9iZd6OQ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mFBuw4o30OBB..aDzZoCg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1Xf2I6ZQUysMqFnRRAfnw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Ddpp4UvE0avUER5JVbCmA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h00A31aEGM4C0egA.DUQ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ZuYN2fWE6IYow4Q2mT_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PNWUE6ukSXbIfMG91.d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bOX84G5HEeMd_XMueGZYg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4INxNCqPU2aJBbUv_Jnr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wSbZsZoj0unxnKqtHpaBg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lycrNOrkqZqeJmYyphDg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MaCiAB0.kSr.yW_iYwxxw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wDtRVRw70u0eocnHkaWAw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03lu5BI0ESM1i6S8xYQHg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VJNQORQK0.acb47pIuI3A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pNM75GFn0KJmcroGIGu4g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o_uOEQ8G0um8EP41c9AWw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dDYm60zoEq11SI_z..ka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trA8TeBGUqqKwVgLi4F9w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EXg3NwqfUyY_FFsJcvbTw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OIJ5aXi90uqjhvSAVoAjQ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T7bQjK5jUqkIy6ILsMSQA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3cnT3P2TkaSmlawice15w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suOqMXCy0yH5Fxz_.QrWg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XHxlODGbkGln.TSmWGDQg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Klv3IMe0u9UEb_GW3qBg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TMwfmL91ku7XiAYm6Fu4Q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4R36BCLmECVUcX5l2lZLA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FvUuY3XsUegjWautOEYG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ByHf1lfxUqov._RoV0zNg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ck6cKJ8skOikztW6e0Zbg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keELHv_RUWWu0Ck_72mqQ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dmu6Xfr4EWhjlr5F8LR3A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pil6W4IxEifaXukmfTB_w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ea6ya6AEypZF1iceSlQw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Xgk3ct6PEmrJZzTzefAfQ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M2l8T1CmUihxeQV_2BIRg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dnjzla4U0CnHpeV.nZdlQ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j8pRgP9MUO3zfcp.aqUaQ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1Wo5ZcEy0CkBGIiZdfCY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ht25ogNI0aV_Zc56WofpQ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5F5F54d.EG.4VgJ4lYz5w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CMJJg0L6UC73P_wirCdhA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1rMZ97lk0OYz1d7pBBWrA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jBvwCwxNUCpXqbYId5Qcg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RKyF7yi7kaKufFkOEZmdA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WP5BH2j1Uy9arZJCFLsew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U1l7yJGzU6mD7UpAMgELw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SCtMGdPFUiugdeUtMmt_A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4L3iHVdRkKvY2XxAeFkpA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rtmEQFFfEyr8c2PhJ7w5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M_xqt4iYU.iEOV.z1jT1w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PCcT_gSAkqcrql6hFTgog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tRDp83skWmX8fExv.Ddw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ZQA2oScdUijwOQ1kO_jeQ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ENdipELt0aLFMXh5GBa2Q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cx2PcPl.kW4JSIwT37Whg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j5SzsiI_kiH9aqqByQTBQ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90_Rn.bXEa6Eze5aJ2R4Q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OgVZDwfL0mdRUhNMPfw2w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N3qUfoytkWOH3lKr2CvRw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JN1WVfJkUSKfSq.tpnSo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trd62T6s02snnIKiS5h4Q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qqaBucZkCxBm3GW56BMQ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vJl.oyqb0uMG75J5uKLgw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h7geNSgNUOVEbTr1q074A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rJDuaYk8k2Ln8NC8qUFAg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Y2BN_MFPECEAcypPCUQqQ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h1uFmBIxk683fVKVKUvxg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8tda8UVUe1VBkc3ndaBw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MQJhPyT06SuRpoYeaPUA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yWuhbgIOkSN5WU8LyvEEw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7PrDwoVX0K1O21SlB.8G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CwAGNQ1EeEsmp7wy_06g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_ZpdbcHWUqRr455UlS_lg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VQBSSdQVUuWbBLlxoYKYw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QQgnu4t9E69fjA8sLotuQ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VU0Q8Dz.kmJpYyGq2FYTg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t4zJJ8YEueIed.f8BbVA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k6b.kfOFUSrhfuVgvpSZg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dZsMSwQ6UejLNqTlTtMRg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p6AtCxoLUy0dceX8Izxeg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vooATM7F0GWEx_buvBdZw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JQnMcexYEyW_xUtT4nr0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fdJDiiWgE6I81U73e_IOQ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Q7tlDlTJU.bQFB8AcKU6w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FZX7UdBckKIyA5Ek7_koQ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ALhMbL83EOLWtqqxkzH_w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9zyccdXnU2bTNHboRpwAA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gLSDQl1eUClOlpVHCxraw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b.Egq0XGUm.E5ytbdktGA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3Hzo1eS0k6fBTG8J7h3Fw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6.1C_QPEqsytAcZ9pFrQ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1XCbMKTMk.6mS0_5Ol_MA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ogvN0FKFEeneLKjJiMNL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yQIAzoP0G4vjFMIz3aUw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mxlFOWoCE2hMpynj3bSgw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DobHwdtiU6Qr_yGBBHgQw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2bgYCcmukm2FSmw_Atqxg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T83vOpaoEidHeWsQZWJuQ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_wA6bGXAUuMaMxcucepKw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kfmH6rt.0ejy56RK7zklA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xEoStGiFUKNb92weafDsg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zYOu0yNLk..tzl89mTHsA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alcK5EShEKH94V5OVToGA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8Lh9JS0Ek263rjaMYyLe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jaJerIJaku8S78VEpRBoA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Uchx5SIbE.zvH0zBqRm3g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CJ4UNGd3UaCerxBAySgQg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5E1cTDROUui9yPsHc0j.w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u63c.SYJk6LfucmEXX1VQ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hqLikZXaUyxWcfsilFvVQ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XrDu6ZhZkG8zMol9VdmmQ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44urrBJkmgVbnAuldFvg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2Qd0MzEcE6cEz7kCwIesA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w.HjBnpe0W0xZb8dVsZjQ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hirSp4imke7yBe.UcI8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GpQ9Kc1XU2gRTrQ4Rf3j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5yehmiMAk2W9ike6pPMMw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UsKy1IRk61w79orUqaBw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ThtwUgx00GahFILoEkbbw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VXLO76pGk2lGrcU79nUYw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1TCieobQU.qz.33SPoHXQ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cLb20xcbUiClnOqq0c0LQ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CpdwlZzlEyfUJ3mYg8q5A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uWGzB8XLkOTb_zCGibaXw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lGEGd3x0e49rZdzkSh2g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y5AX3Zxk0avtFwdi5xu4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eOHX6LE2UyBAVuZOnr02w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24lT73XOECiMgFzcx4XmA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sDaqT7j10m.2GgWYbeL3w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BLMm1W1NE6pX55bcX7NJQ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3ry2NzRcEufMkyQI0nqvQ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O4psm6zTUemhKgION5ZpQ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PfxA.i3a0iGg_xwy2lyGQ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2ZBrmAU_ke74QQvyAJR3w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lTCMbO9FU.ZHWzURnpQSg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SX1WFC6g0OtCs6NTgi7OQ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YjWcs2n1E2Xc.O2jBH0i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l8LC4TfYU2clRJYHEnMzA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3Oe9dYWkkSX0ozZW2rtBw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g0HScB9W0iKoHEVw7iC.w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xeI2ZSOH06S6Fu0yEVf3Q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B28gkygnUGTMgXJR8bkxQ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RoXfoJnRUCPif1uGJ0xGw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JOSr7hunUyeg3H52B9DOg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DLNrRMcGE.246JXHEgn.w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YoGJi67X06qQAFZkYJFgA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wBTFFRfgkK94iXXZfPhKQ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ww9.TviUUiYAd0FvZ5u_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3cfKFSrmkCYfbJTpyPFIA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AEqWTQgOECFWdtvkZlVDw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Kw0mglAHkKI5l_2g7d9Hg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umZXg6G0ueQxlhcrxZ.w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3CGantgXkO4cwI5sHjT2A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PoDpZKRj0yt5BHhJ56HOQ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6r07WAUoUWpn7CXJeMbPA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SQiS.jR4kC4_62se2c3QA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zeYj0UCEaQH5o6RgewUw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UsvYgL3skORu89QfOQSVg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l8bxPPuEmX1p1P9.W1S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FHllwX3GU6leT4KLa0NWA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aD3P1LQQ0u.E_2.1TNoPg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Q8ktcP9UGRuIj0M4ehaA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44IzMdANUuJ8_PHprncgA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LeEnW9rxEuH.jyYRKlhWw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Y7TGz7LNEa0ZxB56nDAvA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sEmr2iYKEajGj3ZqWUkOw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Q2Ptmy220CDjseuXnkGkw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Ai048sfyEOsvJAC6X1_Pg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4BwzWb46Um3wxJyGMCrxg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4aNJZX94kWIj.WaUFqmJ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fpFRtk0ikmrzRrAzK65mQ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xGFyQ8_0kC_QysFxMIMtg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x00RMXas06l9hOHG9JJ4w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S8j1M2NQUGAV9BPzJH1MQ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Npqx_.MFkOJQt3_xk0qjg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rJROIDfFESXXv.q0znRmQ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0FjoVEMIkGMotgrYkOJNw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vsUAUVni0625Gbg36CxIw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OQO1Ky2vUKi1lCZjp0_8w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yw_H00oJ0eFbhufYgRC_w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4gq5LI8vEiuVlgIymgNb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wTELs6wFkiKK54z86.Qwg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yaYb9XReUWxGx1tID5gIA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XHouTdjj0WyA8IiOBd6Yw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fXw8la170mw6RdGuRaLzA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y7yMu79l0q52sMp5zkBqw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97HIPwuEkaeUooCOpQkwQ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IThNC7dfkGnc6Hq_fe9uw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TmrXHFV7UmZXdrWDLnHdg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m9P_YhdU0ua.m8kEv4RWQ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QmCjk2GhUuTzDmQqSbV1w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98hAGboMkiJBh8439.fr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l4tWcoUKUaC4Jsh_3p7XA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k5dL1vrY0esXjAYZAN5Qw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YmkJp.qS0WIOK34GkPxIw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H.4uc6KMEaFtJzWvUDvsg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Fwra8K8EGEs.ND6B0A6w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uEtXTTx2Ued5xihH7i66w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X_iA.WeuUqVz6n7KERUvQ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QL2axhY7ky9qlBAC93FxQ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a8C_NZTxkqmL7bXkokiIA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g7ewI0L0CPr69Hd101bw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hHryASOA0SxwHRROdsye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USLWY6zWUO_mdhqc8gYXQ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_Rk2uw3mkSb4nJp4Wt_ww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cms2XQX0UycGC0OzIuybg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X6HDHWpkGe_WvkbOWsIA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a0ByUACXEOEnxVKYb9uBQ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r3fqwKEW06IoVrFXCmASQ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o0cmxPKk.sQ17i1y3bAQ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rxKJVYTE2jXC5jAvIjOA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fuB6sG4U6GIpjiS.ou2g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rpMVtzneEmMMGT9qCni8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hWIRDChLUiQAML62Bs54A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pHAIxLkFkGdj81GbDP_Rw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aaK3idWVUGtFrzlp7QhVw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kAql3nMrESpiBVu_VDM.g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k6v1R3JsEu0bO7Tpbwf7A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9TWfaL_gkmfRiYmQaPJPg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v7M0tsYAUCxP.vRf8mzHw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ks2VM3LEESY9C9INbEcvA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76VC2jt9EOzWRU15kuCMw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Rac8B2dEUypyMvigmhJHg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ZROvWFe1EGcrvpsKBALX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KYBaFCaVECoSIbZ3M1cSQ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IZugYqky0mHHLMUE9sFSQ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ZSHGGdguEaAzceV_hGeMg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dnqRU43JUCJQaqsSCsz3A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F8BVW8OUkeZGMt287X6dA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SlSxC9UlUew_jzEZMVTGQ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fJ6gyOJu0uHX87xe9SaLw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U2NKnsAfEiWS5l1zS3OUg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NlXPAfwIk.T6NQT94iLUQ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XVFDsgiQUGin0rjVvkM_w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l1TBTh7DkmDUiHAL0ggF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m62CkS8YUu9sk1R.FihDQ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FH3r50yp06hIFiBz6AXpA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lsSoMMirUmxg4ARWTII_A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ld8V87JkEO5vKz0rybihA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v6ZtPEpSkiF_G7mom8rJA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YQ2C8LfYkeFUyOvDpwMXQ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Stdbebxh06mIdml2eYc9A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1PJtlVTbEm62SZIPy9cBw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P09FYZ3CUO46YzpqLInuQ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tmBZ6993U.OgiwUe5Qw3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9PiwoZUMkOIJjsUIFa0Vw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keJBhR9EqTMbELHD.mMQ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1ZSeT1.GUGtPMmvGSrhMw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mk7hYMcWkiCKi6E_IgZbw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8Nip0nuD0el.aAcXpbn5Q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AhkaqDHRE6XpIlfWzMa_g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KEi9QfoEaAN.xDlI6FZg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zeAMDqfjUqGn22EI2jBYg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9vxpHxRMUCZlnMBeI_k_g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bWPDHpGlEGUpPEPqkzrjA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DctUEQAS0eizA_nSwOYM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dGRR0tf10OhQoZvRLtk1A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jmNABuaW0aCvXVOO7hSzw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1p1VMUUEOijjW2wOkgQw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f0Ngv5wEk2JyRoLCRx4zQ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ylgxSDjuEC20ugyl7Ti2A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QuZ55Or_EyQ8tSZHReK5g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lUXepDKgEaxKQG._40gZA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QDOaOwzgUO2oo9YiEbMnQ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XxMBHhI6EKtkFnNzxk7FA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Qdu.7yhQkSotJ6yFKB7Hw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7vx8r1gDEy2urwYXgSRC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hJs4VKbEmrTgz3L1yuOg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G1gJ0QDyUaw7BGKkFV5pA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2eXFlF.bU6EBC4R3mdKyw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fKym_hwk2iMNLt36RUtg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OE9jRdRjEWBjO5k9XeQtQ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Kzoh0HIWUqc6MZzwXKn4A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LQ2rd0VXEi_GB3vEwb8PQ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DVbm4YyVEuBiB187iOrvg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mC_YxByB0y8dcG0WInPQw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lyG24EHZEeqHD.qraG5MQ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FJMNPQ0RUO1WY1QKzkjoA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sym72SwqkezYd4Qz8Q_FQ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3N6wFn1jEmek_3sCx3tAQ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_RNV8aRL0ufmK71u6TS.w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IG3b5zpdUS6V9jYGKEW_w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mE0BW7GdkyG1ieelVNe2A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rTzp.IS6EWlnQNUzodNbQ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5gFOiSTHkqG8NlDmlEHwA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7QwIWUHoEeaSmdhlkgrxA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nSs1O2qN0.3puA7uZxZ7A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NL_EkO2AkGizNJLwFVMA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AIMxk2G7UKxYLjFD.M5Rw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4bxgPTyskKxT_igR8vXkw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ctN8PC2eEKAOSArcZJhMA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7Ow_0W_AUWwWnJ5WPfHoQ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.6.qLB106mZGQwrRaJUA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RrOAt5ciUOrxAy3aNm7bA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8Arn.53gkO3.R0y6BRx.Q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notFTCXLU2MKp1O0Vcnrg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GJrc308wEOVyGDzt6H5tw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vzUG435eU6F.dTqBkEqxw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c.aUstbGEahN8nw3jqGG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oXFyWr5ky8tvsHzhLYjg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fCh0sqD2EeSLo67gWrYPQ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XYpVM.mBUaZnuWMPBOcbQ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jF5CxZswkKKAkKSXHpel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aeuFaOhkEKT980FTSIEm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ojCYjPL4US3wVHYyT0Aq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jADWPhiCUWFfk1RpiSEq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ZvBw41QOEiE.cO3Ga_B8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qY8yCyEjEeFuwMkK_RTD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6PI_WUtv0yads.afIrvP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NcQO5bJ202BsYUA_uQ3.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0bOdknSUkKsSTWHtnB9s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I4LtMMbYkaRN8aD7y8n.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FYCxPGzxkqnpn7D1MpZn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CV5oD5Ai0SR2AmkcfKvz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oitLCPaOEyQq0MH1jJbx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WTxF2PRqkCT2HqbSG5Pm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0pbwAW6LkSmSRW0aeJxg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GeaMIFbnEuv5RSBUh1Sq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DZ9kr6cqkqu.ASpZQaJx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c3WEZf6CE2VZkvC4q6Ou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cjwXmZ.YkmUvZm4Sf5J8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rmszcac0kihu8xBvONw8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ziIyap2gkOn84IE7fzbV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D03VHTMwUqeztA6Jt7bf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ery2EQGZ0eLKmuu_rqB4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0ioBgZFv0meYcrcc5adV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DymkgHHWkard2Yym9_9c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VyO1PUwbEydOWGd8yF9TQ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9O4__CPgUqmrKBeAcNOL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dTCFFdEa0m8JSATvRE1H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9S3VZY4BU2jrWhroEReo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p3mlmFekejMPYSjgUS9Q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DHGXGTvT0u5JIghS2YLf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h00A31aEGM4C0egA.DUQ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ZuYN2fWE6IYow4Q2mT_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4INxNCqPU2aJBbUv_Jnr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wSbZsZoj0unxnKqtHpaB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lycrNOrkqZqeJmYyphD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MaCiAB0.kSr.yW_iYwxx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wDtRVRw70u0eocnHkaWAw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ijmWf8Tp0.d2fnyNVpQq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jjdc6Cn106C1PBhbGVL1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LEzIUERDUC6mOIX0nA8UQ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6.1C_QPEqsytAcZ9pFr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WEnSpQdcUaEPlkvxqCUO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h08UyWBKU6kS4clrjlx4g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OW0gt8vxEa1H.WRfzNgkQ"/>
</p:tagLst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18279</TotalTime>
  <Words>2740</Words>
  <Application>Microsoft Office PowerPoint</Application>
  <PresentationFormat>Лист A4 (210x297 мм)</PresentationFormat>
  <Paragraphs>1561</Paragraphs>
  <Slides>10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4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26" baseType="lpstr">
      <vt:lpstr>Arial</vt:lpstr>
      <vt:lpstr>ＭＳ Ｐゴシック</vt:lpstr>
      <vt:lpstr>Times New Roman</vt:lpstr>
      <vt:lpstr>Calibri</vt:lpstr>
      <vt:lpstr>Microsoft YaHei</vt:lpstr>
      <vt:lpstr>Lucida Sans</vt:lpstr>
      <vt:lpstr>Petersburg</vt:lpstr>
      <vt:lpstr>Arial Cyr</vt:lpstr>
      <vt:lpstr>Open Sans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think-cell Slide</vt:lpstr>
      <vt:lpstr>Діаграма</vt:lpstr>
      <vt:lpstr>Диаграмма Microsoft Excel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</dc:creator>
  <cp:lastModifiedBy>Admin</cp:lastModifiedBy>
  <cp:revision>1387</cp:revision>
  <cp:lastPrinted>2017-09-06T07:08:46Z</cp:lastPrinted>
  <dcterms:created xsi:type="dcterms:W3CDTF">1601-01-01T00:00:00Z</dcterms:created>
  <dcterms:modified xsi:type="dcterms:W3CDTF">2017-09-07T12:47:43Z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