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8" r:id="rId1"/>
  </p:sldMasterIdLst>
  <p:notesMasterIdLst>
    <p:notesMasterId r:id="rId15"/>
  </p:notesMasterIdLst>
  <p:sldIdLst>
    <p:sldId id="378" r:id="rId2"/>
    <p:sldId id="435" r:id="rId3"/>
    <p:sldId id="419" r:id="rId4"/>
    <p:sldId id="421" r:id="rId5"/>
    <p:sldId id="436" r:id="rId6"/>
    <p:sldId id="422" r:id="rId7"/>
    <p:sldId id="423" r:id="rId8"/>
    <p:sldId id="424" r:id="rId9"/>
    <p:sldId id="425" r:id="rId10"/>
    <p:sldId id="426" r:id="rId11"/>
    <p:sldId id="432" r:id="rId12"/>
    <p:sldId id="431" r:id="rId13"/>
    <p:sldId id="349" r:id="rId14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E70C0"/>
    <a:srgbClr val="9FE6FF"/>
    <a:srgbClr val="FFF3C1"/>
    <a:srgbClr val="FFDB43"/>
    <a:srgbClr val="FEB344"/>
    <a:srgbClr val="FFE267"/>
    <a:srgbClr val="F1FEB0"/>
    <a:srgbClr val="FFCC00"/>
  </p:clrMru>
</p:presentationPr>
</file>

<file path=ppt/tableStyles.xml><?xml version="1.0" encoding="utf-8"?>
<a:tblStyleLst xmlns:a="http://schemas.openxmlformats.org/drawingml/2006/main" def="{0CFE3FF1-E490-47A8-91FB-B1C6062CB351}">
  <a:tblStyle styleId="{0CFE3FF1-E490-47A8-91FB-B1C6062CB351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80" autoAdjust="0"/>
    <p:restoredTop sz="95833" autoAdjust="0"/>
  </p:normalViewPr>
  <p:slideViewPr>
    <p:cSldViewPr>
      <p:cViewPr>
        <p:scale>
          <a:sx n="110" d="100"/>
          <a:sy n="110" d="100"/>
        </p:scale>
        <p:origin x="-1122" y="-690"/>
      </p:cViewPr>
      <p:guideLst>
        <p:guide orient="horz" pos="1257"/>
        <p:guide orient="horz" pos="2709"/>
        <p:guide orient="horz" pos="2028"/>
        <p:guide orient="horz" pos="940"/>
        <p:guide orient="horz" pos="2890"/>
        <p:guide orient="horz" pos="2346"/>
        <p:guide orient="horz" pos="552"/>
        <p:guide orient="horz" pos="1892"/>
        <p:guide pos="2880"/>
        <p:guide pos="1519"/>
        <p:guide pos="4649"/>
        <p:guide pos="748"/>
        <p:guide pos="1927"/>
        <p:guide pos="3107"/>
        <p:guide pos="3969"/>
        <p:guide pos="41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4" d="100"/>
          <a:sy n="124" d="100"/>
        </p:scale>
        <p:origin x="4950" y="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hape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pPr lvl="0"/>
            <a:endParaRPr noProof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890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8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76200">
            <a:solidFill>
              <a:schemeClr val="accent1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91369" y="699542"/>
            <a:ext cx="7561262" cy="2808312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endParaRPr lang="uk-UA" noProof="0">
              <a:sym typeface="Droid Serif"/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91369" y="3652594"/>
            <a:ext cx="3636615" cy="1007388"/>
          </a:xfrm>
        </p:spPr>
        <p:txBody>
          <a:bodyPr lIns="0" tIns="0" rIns="0" bIns="0">
            <a:noAutofit/>
          </a:bodyPr>
          <a:lstStyle>
            <a:lvl1pPr>
              <a:buNone/>
              <a:defRPr>
                <a:solidFill>
                  <a:srgbClr val="FFC000"/>
                </a:solidFill>
                <a:latin typeface="+mn-lt"/>
              </a:defRPr>
            </a:lvl1pPr>
            <a:lvl2pPr>
              <a:buNone/>
              <a:defRPr>
                <a:solidFill>
                  <a:srgbClr val="FFC000"/>
                </a:solidFill>
                <a:latin typeface="+mn-lt"/>
              </a:defRPr>
            </a:lvl2pPr>
            <a:lvl3pPr>
              <a:defRPr>
                <a:solidFill>
                  <a:srgbClr val="FFC000"/>
                </a:solidFill>
                <a:latin typeface="+mn-lt"/>
              </a:defRPr>
            </a:lvl3pPr>
            <a:lvl4pPr>
              <a:defRPr>
                <a:solidFill>
                  <a:srgbClr val="FFC000"/>
                </a:solidFill>
                <a:latin typeface="+mn-lt"/>
              </a:defRPr>
            </a:lvl4pPr>
            <a:lvl5pPr>
              <a:defRPr>
                <a:solidFill>
                  <a:srgbClr val="FFC000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  <a:p>
            <a:pPr lvl="2"/>
            <a:r>
              <a:rPr lang="en-US" dirty="0" smtClean="0"/>
              <a:t>Третий уровень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16016" y="3652594"/>
            <a:ext cx="3636615" cy="1007388"/>
          </a:xfrm>
        </p:spPr>
        <p:txBody>
          <a:bodyPr lIns="0" tIns="0" rIns="0" bIns="0">
            <a:noAutofit/>
          </a:bodyPr>
          <a:lstStyle>
            <a:lvl1pPr>
              <a:buNone/>
              <a:defRPr>
                <a:solidFill>
                  <a:srgbClr val="FFC000"/>
                </a:solidFill>
                <a:latin typeface="+mn-lt"/>
              </a:defRPr>
            </a:lvl1pPr>
            <a:lvl2pPr>
              <a:buNone/>
              <a:defRPr>
                <a:solidFill>
                  <a:srgbClr val="FFC000"/>
                </a:solidFill>
                <a:latin typeface="+mn-lt"/>
              </a:defRPr>
            </a:lvl2pPr>
            <a:lvl3pPr>
              <a:defRPr>
                <a:solidFill>
                  <a:srgbClr val="FFC000"/>
                </a:solidFill>
                <a:latin typeface="+mn-lt"/>
              </a:defRPr>
            </a:lvl3pPr>
            <a:lvl4pPr>
              <a:defRPr>
                <a:solidFill>
                  <a:srgbClr val="FFC000"/>
                </a:solidFill>
                <a:latin typeface="+mn-lt"/>
              </a:defRPr>
            </a:lvl4pPr>
            <a:lvl5pPr>
              <a:defRPr>
                <a:solidFill>
                  <a:srgbClr val="FFC000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  <a:p>
            <a:pPr lvl="2"/>
            <a:r>
              <a:rPr lang="en-US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/>
          <a:p>
            <a:endParaRPr lang="uk-UA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76200">
            <a:solidFill>
              <a:schemeClr val="accent1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851920" y="195486"/>
            <a:ext cx="1440160" cy="504825"/>
          </a:xfrm>
        </p:spPr>
        <p:txBody>
          <a:bodyPr/>
          <a:lstStyle>
            <a:lvl1pPr>
              <a:defRPr sz="900"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pPr lvl="0"/>
            <a:endParaRPr lang="uk-UA" noProof="0" dirty="0">
              <a:sym typeface="Droid Serif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76200">
            <a:solidFill>
              <a:srgbClr val="FFC0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851920" y="195486"/>
            <a:ext cx="1440160" cy="504825"/>
          </a:xfrm>
        </p:spPr>
        <p:txBody>
          <a:bodyPr/>
          <a:lstStyle>
            <a:lvl1pPr>
              <a:defRPr sz="900"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pPr lvl="0"/>
            <a:endParaRPr lang="uk-UA" noProof="0" dirty="0">
              <a:sym typeface="Droid Serif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932040" y="1203598"/>
            <a:ext cx="3744416" cy="2446824"/>
          </a:xfrm>
        </p:spPr>
        <p:txBody>
          <a:bodyPr lIns="0" tIns="0" rIns="0" bIns="0">
            <a:noAutofit/>
          </a:bodyPr>
          <a:lstStyle>
            <a:lvl1pPr>
              <a:buNone/>
              <a:defRPr>
                <a:solidFill>
                  <a:srgbClr val="FFC000"/>
                </a:solidFill>
                <a:latin typeface="+mn-lt"/>
              </a:defRPr>
            </a:lvl1pPr>
            <a:lvl2pPr>
              <a:buNone/>
              <a:defRPr>
                <a:solidFill>
                  <a:srgbClr val="FFC000"/>
                </a:solidFill>
                <a:latin typeface="+mn-lt"/>
              </a:defRPr>
            </a:lvl2pPr>
            <a:lvl3pPr>
              <a:defRPr>
                <a:solidFill>
                  <a:srgbClr val="FFC000"/>
                </a:solidFill>
                <a:latin typeface="+mn-lt"/>
              </a:defRPr>
            </a:lvl3pPr>
            <a:lvl4pPr>
              <a:defRPr>
                <a:solidFill>
                  <a:srgbClr val="FFC000"/>
                </a:solidFill>
                <a:latin typeface="+mn-lt"/>
              </a:defRPr>
            </a:lvl4pPr>
            <a:lvl5pPr>
              <a:defRPr>
                <a:solidFill>
                  <a:srgbClr val="FFC000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uk-UA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831377" y="1203598"/>
            <a:ext cx="3744416" cy="2446824"/>
          </a:xfrm>
        </p:spPr>
        <p:txBody>
          <a:bodyPr lIns="0" tIns="0" rIns="0" bIns="0">
            <a:noAutofit/>
          </a:bodyPr>
          <a:lstStyle>
            <a:lvl1pPr>
              <a:buNone/>
              <a:defRPr>
                <a:solidFill>
                  <a:srgbClr val="FFC000"/>
                </a:solidFill>
                <a:latin typeface="+mn-lt"/>
              </a:defRPr>
            </a:lvl1pPr>
            <a:lvl2pPr>
              <a:buNone/>
              <a:defRPr>
                <a:solidFill>
                  <a:srgbClr val="FFC000"/>
                </a:solidFill>
                <a:latin typeface="+mn-lt"/>
              </a:defRPr>
            </a:lvl2pPr>
            <a:lvl3pPr>
              <a:defRPr>
                <a:solidFill>
                  <a:srgbClr val="FFC000"/>
                </a:solidFill>
                <a:latin typeface="+mn-lt"/>
              </a:defRPr>
            </a:lvl3pPr>
            <a:lvl4pPr>
              <a:defRPr>
                <a:solidFill>
                  <a:srgbClr val="FFC000"/>
                </a:solidFill>
                <a:latin typeface="+mn-lt"/>
              </a:defRPr>
            </a:lvl4pPr>
            <a:lvl5pPr>
              <a:defRPr>
                <a:solidFill>
                  <a:srgbClr val="FFC000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2725410 w 344965"/>
              <a:gd name="T1" fmla="*/ 919 h 183798"/>
              <a:gd name="T2" fmla="*/ 0 w 344965"/>
              <a:gd name="T3" fmla="*/ 0 h 183798"/>
              <a:gd name="T4" fmla="*/ 0 w 344965"/>
              <a:gd name="T5" fmla="*/ 4446901 h 183798"/>
              <a:gd name="T6" fmla="*/ 8640960 w 344965"/>
              <a:gd name="T7" fmla="*/ 4446901 h 183798"/>
              <a:gd name="T8" fmla="*/ 8640960 w 344965"/>
              <a:gd name="T9" fmla="*/ 0 h 183798"/>
              <a:gd name="T10" fmla="*/ 6028720 w 344965"/>
              <a:gd name="T11" fmla="*/ 919 h 1837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965"/>
              <a:gd name="T19" fmla="*/ 0 h 183798"/>
              <a:gd name="T20" fmla="*/ 344965 w 344965"/>
              <a:gd name="T21" fmla="*/ 183798 h 1837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965" h="183798" extrusionOk="0">
                <a:moveTo>
                  <a:pt x="108804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40679" y="38"/>
                </a:lnTo>
              </a:path>
            </a:pathLst>
          </a:custGeom>
          <a:noFill/>
          <a:ln w="98425" cap="sq">
            <a:solidFill>
              <a:srgbClr val="FFC0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7" name="Рисунок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771525"/>
            <a:ext cx="6480175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2159794" y="987574"/>
            <a:ext cx="4824412" cy="302418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uk-UA" noProof="0" dirty="0">
              <a:sym typeface="Droid Serif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059832" y="321093"/>
            <a:ext cx="3096344" cy="216024"/>
          </a:xfrm>
        </p:spPr>
        <p:txBody>
          <a:bodyPr lIns="0" tIns="0" rIns="0" bIns="0">
            <a:noAutofit/>
          </a:bodyPr>
          <a:lstStyle>
            <a:lvl1pPr algn="ctr">
              <a:buNone/>
              <a:defRPr sz="1100" b="1" cap="all" baseline="0">
                <a:solidFill>
                  <a:srgbClr val="FFC000"/>
                </a:solidFill>
                <a:latin typeface="+mn-lt"/>
              </a:defRPr>
            </a:lvl1pPr>
            <a:lvl2pPr>
              <a:buNone/>
              <a:defRPr>
                <a:solidFill>
                  <a:srgbClr val="FFC000"/>
                </a:solidFill>
                <a:latin typeface="+mn-lt"/>
              </a:defRPr>
            </a:lvl2pPr>
            <a:lvl3pPr>
              <a:defRPr>
                <a:solidFill>
                  <a:srgbClr val="FFC000"/>
                </a:solidFill>
                <a:latin typeface="+mn-lt"/>
              </a:defRPr>
            </a:lvl3pPr>
            <a:lvl4pPr>
              <a:defRPr>
                <a:solidFill>
                  <a:srgbClr val="FFC000"/>
                </a:solidFill>
                <a:latin typeface="+mn-lt"/>
              </a:defRPr>
            </a:lvl4pPr>
            <a:lvl5pPr>
              <a:defRPr>
                <a:solidFill>
                  <a:srgbClr val="FFC000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Edit Master text styles</a:t>
            </a:r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2725410 w 344965"/>
              <a:gd name="T1" fmla="*/ 919 h 183798"/>
              <a:gd name="T2" fmla="*/ 0 w 344965"/>
              <a:gd name="T3" fmla="*/ 0 h 183798"/>
              <a:gd name="T4" fmla="*/ 0 w 344965"/>
              <a:gd name="T5" fmla="*/ 4446901 h 183798"/>
              <a:gd name="T6" fmla="*/ 8640960 w 344965"/>
              <a:gd name="T7" fmla="*/ 4446901 h 183798"/>
              <a:gd name="T8" fmla="*/ 8640960 w 344965"/>
              <a:gd name="T9" fmla="*/ 0 h 183798"/>
              <a:gd name="T10" fmla="*/ 6028720 w 344965"/>
              <a:gd name="T11" fmla="*/ 919 h 1837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965"/>
              <a:gd name="T19" fmla="*/ 0 h 183798"/>
              <a:gd name="T20" fmla="*/ 344965 w 344965"/>
              <a:gd name="T21" fmla="*/ 183798 h 1837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965" h="183798" extrusionOk="0">
                <a:moveTo>
                  <a:pt x="108804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40679" y="38"/>
                </a:lnTo>
              </a:path>
            </a:pathLst>
          </a:custGeom>
          <a:noFill/>
          <a:ln w="98425" cap="sq">
            <a:solidFill>
              <a:srgbClr val="FFC0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5"/>
          <p:cNvGrpSpPr>
            <a:grpSpLocks/>
          </p:cNvGrpSpPr>
          <p:nvPr userDrawn="1"/>
        </p:nvGrpSpPr>
        <p:grpSpPr bwMode="auto">
          <a:xfrm>
            <a:off x="1476375" y="484188"/>
            <a:ext cx="6191250" cy="4821237"/>
            <a:chOff x="2391639" y="1385848"/>
            <a:chExt cx="4360719" cy="339570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91639" y="1385848"/>
              <a:ext cx="4360719" cy="3395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7"/>
            <p:cNvSpPr/>
            <p:nvPr/>
          </p:nvSpPr>
          <p:spPr>
            <a:xfrm>
              <a:off x="2857901" y="1733580"/>
              <a:ext cx="3428196" cy="19812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9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2137227" y="987574"/>
            <a:ext cx="4869548" cy="2803235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uk-UA" noProof="0" dirty="0">
              <a:sym typeface="Droid Serif"/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059832" y="321093"/>
            <a:ext cx="3096344" cy="216024"/>
          </a:xfrm>
        </p:spPr>
        <p:txBody>
          <a:bodyPr lIns="0" tIns="0" rIns="0" bIns="0">
            <a:noAutofit/>
          </a:bodyPr>
          <a:lstStyle>
            <a:lvl1pPr algn="ctr">
              <a:buNone/>
              <a:defRPr sz="1100" b="1" cap="all" baseline="0">
                <a:solidFill>
                  <a:srgbClr val="FFC000"/>
                </a:solidFill>
                <a:latin typeface="+mn-lt"/>
              </a:defRPr>
            </a:lvl1pPr>
            <a:lvl2pPr>
              <a:buNone/>
              <a:defRPr>
                <a:solidFill>
                  <a:srgbClr val="FFC000"/>
                </a:solidFill>
                <a:latin typeface="+mn-lt"/>
              </a:defRPr>
            </a:lvl2pPr>
            <a:lvl3pPr>
              <a:defRPr>
                <a:solidFill>
                  <a:srgbClr val="FFC000"/>
                </a:solidFill>
                <a:latin typeface="+mn-lt"/>
              </a:defRPr>
            </a:lvl3pPr>
            <a:lvl4pPr>
              <a:defRPr>
                <a:solidFill>
                  <a:srgbClr val="FFC000"/>
                </a:solidFill>
                <a:latin typeface="+mn-lt"/>
              </a:defRPr>
            </a:lvl4pPr>
            <a:lvl5pPr>
              <a:defRPr>
                <a:solidFill>
                  <a:srgbClr val="FFC000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Edit Master text styles</a:t>
            </a:r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76200">
            <a:solidFill>
              <a:srgbClr val="FFC0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4"/>
          <p:cNvGrpSpPr>
            <a:grpSpLocks/>
          </p:cNvGrpSpPr>
          <p:nvPr userDrawn="1"/>
        </p:nvGrpSpPr>
        <p:grpSpPr bwMode="auto">
          <a:xfrm>
            <a:off x="1476375" y="484188"/>
            <a:ext cx="6191250" cy="4821237"/>
            <a:chOff x="2391639" y="1385848"/>
            <a:chExt cx="4360719" cy="339570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91639" y="1385848"/>
              <a:ext cx="4360719" cy="3395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2857901" y="1733580"/>
              <a:ext cx="3428196" cy="19812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4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2137227" y="987574"/>
            <a:ext cx="4869548" cy="2803235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uk-UA" noProof="0" dirty="0">
              <a:sym typeface="Droid Serif"/>
            </a:endParaRP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635896" y="321093"/>
            <a:ext cx="1872208" cy="216024"/>
          </a:xfrm>
        </p:spPr>
        <p:txBody>
          <a:bodyPr lIns="0" tIns="0" rIns="0" bIns="0">
            <a:noAutofit/>
          </a:bodyPr>
          <a:lstStyle>
            <a:lvl1pPr algn="ctr">
              <a:buNone/>
              <a:defRPr sz="1100" b="1" cap="all" baseline="0">
                <a:solidFill>
                  <a:srgbClr val="FFC000"/>
                </a:solidFill>
                <a:latin typeface="+mn-lt"/>
              </a:defRPr>
            </a:lvl1pPr>
            <a:lvl2pPr>
              <a:buNone/>
              <a:defRPr>
                <a:solidFill>
                  <a:srgbClr val="FFC000"/>
                </a:solidFill>
                <a:latin typeface="+mn-lt"/>
              </a:defRPr>
            </a:lvl2pPr>
            <a:lvl3pPr>
              <a:defRPr>
                <a:solidFill>
                  <a:srgbClr val="FFC000"/>
                </a:solidFill>
                <a:latin typeface="+mn-lt"/>
              </a:defRPr>
            </a:lvl3pPr>
            <a:lvl4pPr>
              <a:defRPr>
                <a:solidFill>
                  <a:srgbClr val="FFC000"/>
                </a:solidFill>
                <a:latin typeface="+mn-lt"/>
              </a:defRPr>
            </a:lvl4pPr>
            <a:lvl5pPr>
              <a:defRPr>
                <a:solidFill>
                  <a:srgbClr val="FFC000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Edit Master text styles</a:t>
            </a:r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algn="ctr">
              <a:buNone/>
              <a:defRPr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>
            <a:lvl1pPr>
              <a:defRPr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uk-UA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6"/>
          <p:cNvSpPr txBox="1">
            <a:spLocks noGrp="1"/>
          </p:cNvSpPr>
          <p:nvPr>
            <p:ph type="title"/>
          </p:nvPr>
        </p:nvSpPr>
        <p:spPr bwMode="auto">
          <a:xfrm>
            <a:off x="3241675" y="92075"/>
            <a:ext cx="26606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Shape 7"/>
          <p:cNvSpPr txBox="1">
            <a:spLocks noGrp="1"/>
          </p:cNvSpPr>
          <p:nvPr>
            <p:ph type="body" idx="1"/>
          </p:nvPr>
        </p:nvSpPr>
        <p:spPr bwMode="auto">
          <a:xfrm>
            <a:off x="915988" y="950913"/>
            <a:ext cx="731202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69" r:id="rId7"/>
    <p:sldLayoutId id="2147483668" r:id="rId8"/>
    <p:sldLayoutId id="2147483667" r:id="rId9"/>
    <p:sldLayoutId id="2147483666" r:id="rId10"/>
    <p:sldLayoutId id="2147483665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11" Type="http://schemas.openxmlformats.org/officeDocument/2006/relationships/image" Target="../media/image26.png"/><Relationship Id="rId5" Type="http://schemas.openxmlformats.org/officeDocument/2006/relationships/image" Target="../media/image30.png"/><Relationship Id="rId15" Type="http://schemas.openxmlformats.org/officeDocument/2006/relationships/image" Target="../media/image39.png"/><Relationship Id="rId10" Type="http://schemas.openxmlformats.org/officeDocument/2006/relationships/image" Target="../media/image27.png"/><Relationship Id="rId4" Type="http://schemas.openxmlformats.org/officeDocument/2006/relationships/image" Target="../media/image29.png"/><Relationship Id="rId9" Type="http://schemas.openxmlformats.org/officeDocument/2006/relationships/image" Target="../media/image35.jpeg"/><Relationship Id="rId1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44.png"/><Relationship Id="rId3" Type="http://schemas.openxmlformats.org/officeDocument/2006/relationships/image" Target="../media/image41.jpeg"/><Relationship Id="rId7" Type="http://schemas.openxmlformats.org/officeDocument/2006/relationships/image" Target="../media/image29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11" Type="http://schemas.openxmlformats.org/officeDocument/2006/relationships/image" Target="../media/image42.png"/><Relationship Id="rId5" Type="http://schemas.openxmlformats.org/officeDocument/2006/relationships/image" Target="../media/image27.png"/><Relationship Id="rId15" Type="http://schemas.openxmlformats.org/officeDocument/2006/relationships/image" Target="../media/image46.png"/><Relationship Id="rId10" Type="http://schemas.openxmlformats.org/officeDocument/2006/relationships/image" Target="../media/image36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50.png"/><Relationship Id="rId3" Type="http://schemas.openxmlformats.org/officeDocument/2006/relationships/image" Target="../media/image47.jpeg"/><Relationship Id="rId7" Type="http://schemas.openxmlformats.org/officeDocument/2006/relationships/image" Target="../media/image29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11" Type="http://schemas.openxmlformats.org/officeDocument/2006/relationships/image" Target="../media/image48.png"/><Relationship Id="rId5" Type="http://schemas.openxmlformats.org/officeDocument/2006/relationships/image" Target="../media/image27.png"/><Relationship Id="rId15" Type="http://schemas.openxmlformats.org/officeDocument/2006/relationships/image" Target="../media/image52.png"/><Relationship Id="rId10" Type="http://schemas.openxmlformats.org/officeDocument/2006/relationships/image" Target="../media/image36.png"/><Relationship Id="rId4" Type="http://schemas.openxmlformats.org/officeDocument/2006/relationships/image" Target="../media/image26.png"/><Relationship Id="rId9" Type="http://schemas.openxmlformats.org/officeDocument/2006/relationships/image" Target="../media/image33.png"/><Relationship Id="rId1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openxmlformats.org/officeDocument/2006/relationships/image" Target="../media/image54.png"/><Relationship Id="rId5" Type="http://schemas.openxmlformats.org/officeDocument/2006/relationships/image" Target="../media/image36.png"/><Relationship Id="rId15" Type="http://schemas.openxmlformats.org/officeDocument/2006/relationships/image" Target="../media/image58.png"/><Relationship Id="rId10" Type="http://schemas.openxmlformats.org/officeDocument/2006/relationships/image" Target="../media/image33.png"/><Relationship Id="rId4" Type="http://schemas.openxmlformats.org/officeDocument/2006/relationships/image" Target="../media/image53.jpeg"/><Relationship Id="rId9" Type="http://schemas.openxmlformats.org/officeDocument/2006/relationships/image" Target="../media/image32.png"/><Relationship Id="rId1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38100">
            <a:solidFill>
              <a:schemeClr val="bg1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4339" name="Shape 41"/>
          <p:cNvSpPr>
            <a:spLocks noChangeArrowheads="1"/>
          </p:cNvSpPr>
          <p:nvPr/>
        </p:nvSpPr>
        <p:spPr bwMode="auto">
          <a:xfrm>
            <a:off x="250825" y="4011613"/>
            <a:ext cx="8642350" cy="863600"/>
          </a:xfrm>
          <a:custGeom>
            <a:avLst/>
            <a:gdLst>
              <a:gd name="T0" fmla="*/ 0 w 344965"/>
              <a:gd name="T1" fmla="*/ 0 h 183798"/>
              <a:gd name="T2" fmla="*/ 0 w 344965"/>
              <a:gd name="T3" fmla="*/ 864096 h 183798"/>
              <a:gd name="T4" fmla="*/ 8640960 w 344965"/>
              <a:gd name="T5" fmla="*/ 864096 h 183798"/>
              <a:gd name="T6" fmla="*/ 8640960 w 344965"/>
              <a:gd name="T7" fmla="*/ 0 h 183798"/>
              <a:gd name="T8" fmla="*/ 0 60000 65536"/>
              <a:gd name="T9" fmla="*/ 0 60000 65536"/>
              <a:gd name="T10" fmla="*/ 0 60000 65536"/>
              <a:gd name="T11" fmla="*/ 0 60000 65536"/>
              <a:gd name="T12" fmla="*/ 0 w 344965"/>
              <a:gd name="T13" fmla="*/ 0 h 183798"/>
              <a:gd name="T14" fmla="*/ 344965 w 344965"/>
              <a:gd name="T15" fmla="*/ 183798 h 1837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4965" h="183798" extrusionOk="0">
                <a:moveTo>
                  <a:pt x="0" y="0"/>
                </a:move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</a:path>
            </a:pathLst>
          </a:custGeom>
          <a:noFill/>
          <a:ln w="38100">
            <a:solidFill>
              <a:srgbClr val="FFC0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Freeform 5"/>
          <p:cNvSpPr>
            <a:spLocks noEditPoints="1"/>
          </p:cNvSpPr>
          <p:nvPr/>
        </p:nvSpPr>
        <p:spPr bwMode="auto">
          <a:xfrm>
            <a:off x="4257675" y="266700"/>
            <a:ext cx="625475" cy="954088"/>
          </a:xfrm>
          <a:custGeom>
            <a:avLst/>
            <a:gdLst>
              <a:gd name="T0" fmla="*/ 29473 w 573"/>
              <a:gd name="T1" fmla="*/ 467241 h 876"/>
              <a:gd name="T2" fmla="*/ 29473 w 573"/>
              <a:gd name="T3" fmla="*/ 196045 h 876"/>
              <a:gd name="T4" fmla="*/ 112433 w 573"/>
              <a:gd name="T5" fmla="*/ 323475 h 876"/>
              <a:gd name="T6" fmla="*/ 112433 w 573"/>
              <a:gd name="T7" fmla="*/ 594671 h 876"/>
              <a:gd name="T8" fmla="*/ 29473 w 573"/>
              <a:gd name="T9" fmla="*/ 467241 h 876"/>
              <a:gd name="T10" fmla="*/ 172470 w 573"/>
              <a:gd name="T11" fmla="*/ 740616 h 876"/>
              <a:gd name="T12" fmla="*/ 29473 w 573"/>
              <a:gd name="T13" fmla="*/ 740616 h 876"/>
              <a:gd name="T14" fmla="*/ 29473 w 573"/>
              <a:gd name="T15" fmla="*/ 520609 h 876"/>
              <a:gd name="T16" fmla="*/ 172470 w 573"/>
              <a:gd name="T17" fmla="*/ 740616 h 876"/>
              <a:gd name="T18" fmla="*/ 312192 w 573"/>
              <a:gd name="T19" fmla="*/ 568531 h 876"/>
              <a:gd name="T20" fmla="*/ 232506 w 573"/>
              <a:gd name="T21" fmla="*/ 453082 h 876"/>
              <a:gd name="T22" fmla="*/ 312192 w 573"/>
              <a:gd name="T23" fmla="*/ 104557 h 876"/>
              <a:gd name="T24" fmla="*/ 391877 w 573"/>
              <a:gd name="T25" fmla="*/ 453082 h 876"/>
              <a:gd name="T26" fmla="*/ 312192 w 573"/>
              <a:gd name="T27" fmla="*/ 568531 h 876"/>
              <a:gd name="T28" fmla="*/ 312192 w 573"/>
              <a:gd name="T29" fmla="*/ 899630 h 876"/>
              <a:gd name="T30" fmla="*/ 218316 w 573"/>
              <a:gd name="T31" fmla="*/ 756953 h 876"/>
              <a:gd name="T32" fmla="*/ 312192 w 573"/>
              <a:gd name="T33" fmla="*/ 620810 h 876"/>
              <a:gd name="T34" fmla="*/ 406067 w 573"/>
              <a:gd name="T35" fmla="*/ 756953 h 876"/>
              <a:gd name="T36" fmla="*/ 312192 w 573"/>
              <a:gd name="T37" fmla="*/ 899630 h 876"/>
              <a:gd name="T38" fmla="*/ 596002 w 573"/>
              <a:gd name="T39" fmla="*/ 196045 h 876"/>
              <a:gd name="T40" fmla="*/ 596002 w 573"/>
              <a:gd name="T41" fmla="*/ 467241 h 876"/>
              <a:gd name="T42" fmla="*/ 513042 w 573"/>
              <a:gd name="T43" fmla="*/ 594671 h 876"/>
              <a:gd name="T44" fmla="*/ 513042 w 573"/>
              <a:gd name="T45" fmla="*/ 323475 h 876"/>
              <a:gd name="T46" fmla="*/ 596002 w 573"/>
              <a:gd name="T47" fmla="*/ 196045 h 876"/>
              <a:gd name="T48" fmla="*/ 596002 w 573"/>
              <a:gd name="T49" fmla="*/ 520609 h 876"/>
              <a:gd name="T50" fmla="*/ 596002 w 573"/>
              <a:gd name="T51" fmla="*/ 740616 h 876"/>
              <a:gd name="T52" fmla="*/ 451914 w 573"/>
              <a:gd name="T53" fmla="*/ 740616 h 876"/>
              <a:gd name="T54" fmla="*/ 596002 w 573"/>
              <a:gd name="T55" fmla="*/ 520609 h 876"/>
              <a:gd name="T56" fmla="*/ 484661 w 573"/>
              <a:gd name="T57" fmla="*/ 312583 h 876"/>
              <a:gd name="T58" fmla="*/ 483570 w 573"/>
              <a:gd name="T59" fmla="*/ 313672 h 876"/>
              <a:gd name="T60" fmla="*/ 483570 w 573"/>
              <a:gd name="T61" fmla="*/ 639326 h 876"/>
              <a:gd name="T62" fmla="*/ 423533 w 573"/>
              <a:gd name="T63" fmla="*/ 730813 h 876"/>
              <a:gd name="T64" fmla="*/ 368954 w 573"/>
              <a:gd name="T65" fmla="*/ 651306 h 876"/>
              <a:gd name="T66" fmla="*/ 368954 w 573"/>
              <a:gd name="T67" fmla="*/ 650217 h 876"/>
              <a:gd name="T68" fmla="*/ 330749 w 573"/>
              <a:gd name="T69" fmla="*/ 594671 h 876"/>
              <a:gd name="T70" fmla="*/ 423533 w 573"/>
              <a:gd name="T71" fmla="*/ 458528 h 876"/>
              <a:gd name="T72" fmla="*/ 312192 w 573"/>
              <a:gd name="T73" fmla="*/ 0 h 876"/>
              <a:gd name="T74" fmla="*/ 312192 w 573"/>
              <a:gd name="T75" fmla="*/ 0 h 876"/>
              <a:gd name="T76" fmla="*/ 201942 w 573"/>
              <a:gd name="T77" fmla="*/ 458528 h 876"/>
              <a:gd name="T78" fmla="*/ 294726 w 573"/>
              <a:gd name="T79" fmla="*/ 594671 h 876"/>
              <a:gd name="T80" fmla="*/ 255430 w 573"/>
              <a:gd name="T81" fmla="*/ 650217 h 876"/>
              <a:gd name="T82" fmla="*/ 255430 w 573"/>
              <a:gd name="T83" fmla="*/ 651306 h 876"/>
              <a:gd name="T84" fmla="*/ 201942 w 573"/>
              <a:gd name="T85" fmla="*/ 730813 h 876"/>
              <a:gd name="T86" fmla="*/ 141905 w 573"/>
              <a:gd name="T87" fmla="*/ 639326 h 876"/>
              <a:gd name="T88" fmla="*/ 141905 w 573"/>
              <a:gd name="T89" fmla="*/ 313672 h 876"/>
              <a:gd name="T90" fmla="*/ 140814 w 573"/>
              <a:gd name="T91" fmla="*/ 312583 h 876"/>
              <a:gd name="T92" fmla="*/ 0 w 573"/>
              <a:gd name="T93" fmla="*/ 102379 h 876"/>
              <a:gd name="T94" fmla="*/ 0 w 573"/>
              <a:gd name="T95" fmla="*/ 768933 h 876"/>
              <a:gd name="T96" fmla="*/ 192118 w 573"/>
              <a:gd name="T97" fmla="*/ 768933 h 876"/>
              <a:gd name="T98" fmla="*/ 312192 w 573"/>
              <a:gd name="T99" fmla="*/ 954087 h 876"/>
              <a:gd name="T100" fmla="*/ 432265 w 573"/>
              <a:gd name="T101" fmla="*/ 768933 h 876"/>
              <a:gd name="T102" fmla="*/ 625475 w 573"/>
              <a:gd name="T103" fmla="*/ 768933 h 876"/>
              <a:gd name="T104" fmla="*/ 625475 w 573"/>
              <a:gd name="T105" fmla="*/ 102379 h 876"/>
              <a:gd name="T106" fmla="*/ 484661 w 573"/>
              <a:gd name="T107" fmla="*/ 312583 h 87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876"/>
              <a:gd name="T164" fmla="*/ 573 w 573"/>
              <a:gd name="T165" fmla="*/ 876 h 87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876">
                <a:moveTo>
                  <a:pt x="27" y="429"/>
                </a:moveTo>
                <a:cubicBezTo>
                  <a:pt x="27" y="180"/>
                  <a:pt x="27" y="180"/>
                  <a:pt x="27" y="180"/>
                </a:cubicBezTo>
                <a:cubicBezTo>
                  <a:pt x="103" y="297"/>
                  <a:pt x="103" y="297"/>
                  <a:pt x="103" y="297"/>
                </a:cubicBezTo>
                <a:cubicBezTo>
                  <a:pt x="103" y="546"/>
                  <a:pt x="103" y="546"/>
                  <a:pt x="103" y="546"/>
                </a:cubicBezTo>
                <a:lnTo>
                  <a:pt x="27" y="429"/>
                </a:lnTo>
                <a:close/>
                <a:moveTo>
                  <a:pt x="158" y="680"/>
                </a:moveTo>
                <a:cubicBezTo>
                  <a:pt x="27" y="680"/>
                  <a:pt x="27" y="680"/>
                  <a:pt x="27" y="680"/>
                </a:cubicBezTo>
                <a:cubicBezTo>
                  <a:pt x="27" y="478"/>
                  <a:pt x="27" y="478"/>
                  <a:pt x="27" y="478"/>
                </a:cubicBezTo>
                <a:lnTo>
                  <a:pt x="158" y="680"/>
                </a:lnTo>
                <a:close/>
                <a:moveTo>
                  <a:pt x="286" y="522"/>
                </a:moveTo>
                <a:cubicBezTo>
                  <a:pt x="213" y="416"/>
                  <a:pt x="213" y="416"/>
                  <a:pt x="213" y="416"/>
                </a:cubicBezTo>
                <a:cubicBezTo>
                  <a:pt x="286" y="96"/>
                  <a:pt x="286" y="96"/>
                  <a:pt x="286" y="96"/>
                </a:cubicBezTo>
                <a:cubicBezTo>
                  <a:pt x="359" y="416"/>
                  <a:pt x="359" y="416"/>
                  <a:pt x="359" y="416"/>
                </a:cubicBezTo>
                <a:lnTo>
                  <a:pt x="286" y="522"/>
                </a:lnTo>
                <a:close/>
                <a:moveTo>
                  <a:pt x="286" y="826"/>
                </a:moveTo>
                <a:cubicBezTo>
                  <a:pt x="200" y="695"/>
                  <a:pt x="200" y="695"/>
                  <a:pt x="200" y="695"/>
                </a:cubicBezTo>
                <a:cubicBezTo>
                  <a:pt x="286" y="570"/>
                  <a:pt x="286" y="570"/>
                  <a:pt x="286" y="570"/>
                </a:cubicBezTo>
                <a:cubicBezTo>
                  <a:pt x="372" y="695"/>
                  <a:pt x="372" y="695"/>
                  <a:pt x="372" y="695"/>
                </a:cubicBezTo>
                <a:lnTo>
                  <a:pt x="286" y="826"/>
                </a:lnTo>
                <a:close/>
                <a:moveTo>
                  <a:pt x="546" y="180"/>
                </a:moveTo>
                <a:cubicBezTo>
                  <a:pt x="546" y="429"/>
                  <a:pt x="546" y="429"/>
                  <a:pt x="546" y="429"/>
                </a:cubicBezTo>
                <a:cubicBezTo>
                  <a:pt x="470" y="546"/>
                  <a:pt x="470" y="546"/>
                  <a:pt x="470" y="546"/>
                </a:cubicBezTo>
                <a:cubicBezTo>
                  <a:pt x="470" y="297"/>
                  <a:pt x="470" y="297"/>
                  <a:pt x="470" y="297"/>
                </a:cubicBezTo>
                <a:lnTo>
                  <a:pt x="546" y="180"/>
                </a:lnTo>
                <a:close/>
                <a:moveTo>
                  <a:pt x="546" y="478"/>
                </a:moveTo>
                <a:cubicBezTo>
                  <a:pt x="546" y="680"/>
                  <a:pt x="546" y="680"/>
                  <a:pt x="546" y="680"/>
                </a:cubicBezTo>
                <a:cubicBezTo>
                  <a:pt x="414" y="680"/>
                  <a:pt x="414" y="680"/>
                  <a:pt x="414" y="680"/>
                </a:cubicBezTo>
                <a:lnTo>
                  <a:pt x="546" y="478"/>
                </a:lnTo>
                <a:close/>
                <a:moveTo>
                  <a:pt x="444" y="287"/>
                </a:moveTo>
                <a:cubicBezTo>
                  <a:pt x="443" y="288"/>
                  <a:pt x="443" y="288"/>
                  <a:pt x="443" y="288"/>
                </a:cubicBezTo>
                <a:cubicBezTo>
                  <a:pt x="443" y="587"/>
                  <a:pt x="443" y="587"/>
                  <a:pt x="443" y="587"/>
                </a:cubicBezTo>
                <a:cubicBezTo>
                  <a:pt x="388" y="671"/>
                  <a:pt x="388" y="671"/>
                  <a:pt x="388" y="671"/>
                </a:cubicBezTo>
                <a:cubicBezTo>
                  <a:pt x="338" y="598"/>
                  <a:pt x="338" y="598"/>
                  <a:pt x="338" y="598"/>
                </a:cubicBezTo>
                <a:cubicBezTo>
                  <a:pt x="338" y="597"/>
                  <a:pt x="338" y="597"/>
                  <a:pt x="338" y="597"/>
                </a:cubicBezTo>
                <a:cubicBezTo>
                  <a:pt x="303" y="546"/>
                  <a:pt x="303" y="546"/>
                  <a:pt x="303" y="546"/>
                </a:cubicBezTo>
                <a:cubicBezTo>
                  <a:pt x="388" y="421"/>
                  <a:pt x="388" y="421"/>
                  <a:pt x="388" y="42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85" y="421"/>
                  <a:pt x="185" y="421"/>
                  <a:pt x="185" y="421"/>
                </a:cubicBezTo>
                <a:cubicBezTo>
                  <a:pt x="270" y="546"/>
                  <a:pt x="270" y="546"/>
                  <a:pt x="270" y="546"/>
                </a:cubicBezTo>
                <a:cubicBezTo>
                  <a:pt x="234" y="597"/>
                  <a:pt x="234" y="597"/>
                  <a:pt x="234" y="597"/>
                </a:cubicBezTo>
                <a:cubicBezTo>
                  <a:pt x="234" y="598"/>
                  <a:pt x="234" y="598"/>
                  <a:pt x="234" y="598"/>
                </a:cubicBezTo>
                <a:cubicBezTo>
                  <a:pt x="185" y="671"/>
                  <a:pt x="185" y="671"/>
                  <a:pt x="185" y="671"/>
                </a:cubicBezTo>
                <a:cubicBezTo>
                  <a:pt x="130" y="587"/>
                  <a:pt x="130" y="587"/>
                  <a:pt x="130" y="587"/>
                </a:cubicBezTo>
                <a:cubicBezTo>
                  <a:pt x="130" y="288"/>
                  <a:pt x="130" y="288"/>
                  <a:pt x="130" y="288"/>
                </a:cubicBezTo>
                <a:cubicBezTo>
                  <a:pt x="129" y="287"/>
                  <a:pt x="129" y="287"/>
                  <a:pt x="129" y="287"/>
                </a:cubicBezTo>
                <a:cubicBezTo>
                  <a:pt x="69" y="197"/>
                  <a:pt x="23" y="128"/>
                  <a:pt x="0" y="94"/>
                </a:cubicBezTo>
                <a:cubicBezTo>
                  <a:pt x="0" y="706"/>
                  <a:pt x="0" y="706"/>
                  <a:pt x="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286" y="876"/>
                  <a:pt x="286" y="876"/>
                  <a:pt x="286" y="876"/>
                </a:cubicBezTo>
                <a:cubicBezTo>
                  <a:pt x="396" y="706"/>
                  <a:pt x="396" y="706"/>
                  <a:pt x="396" y="706"/>
                </a:cubicBezTo>
                <a:cubicBezTo>
                  <a:pt x="573" y="706"/>
                  <a:pt x="573" y="706"/>
                  <a:pt x="573" y="706"/>
                </a:cubicBezTo>
                <a:cubicBezTo>
                  <a:pt x="573" y="94"/>
                  <a:pt x="573" y="94"/>
                  <a:pt x="573" y="94"/>
                </a:cubicBezTo>
                <a:cubicBezTo>
                  <a:pt x="557" y="118"/>
                  <a:pt x="504" y="197"/>
                  <a:pt x="444" y="287"/>
                </a:cubicBezTo>
              </a:path>
            </a:pathLst>
          </a:cu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2828925" y="4419600"/>
            <a:ext cx="3486150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uk-UA" sz="1800" b="1">
                <a:solidFill>
                  <a:srgbClr val="595959"/>
                </a:solidFill>
                <a:latin typeface="Helvetica Neue"/>
                <a:ea typeface="Helvetica Neue"/>
                <a:cs typeface="Helvetica Neue"/>
              </a:rPr>
              <a:t>ВОЛОДИМИР ГРОЙСМАН</a:t>
            </a:r>
            <a:endParaRPr lang="ru-RU" sz="1800" b="1">
              <a:solidFill>
                <a:srgbClr val="595959"/>
              </a:solidFill>
              <a:latin typeface="Helvetica Neue"/>
              <a:ea typeface="Helvetica Neue"/>
              <a:cs typeface="Helvetica Neue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250825" y="2903538"/>
            <a:ext cx="86423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ru-RU" sz="3600" b="1">
                <a:solidFill>
                  <a:schemeClr val="bg1"/>
                </a:solidFill>
                <a:latin typeface="Helvetica Neue"/>
                <a:ea typeface="Helvetica Neue"/>
                <a:cs typeface="Helvetica Neue"/>
              </a:rPr>
              <a:t>ГОЛОВНІ</a:t>
            </a:r>
            <a:r>
              <a:rPr lang="en-US" sz="3600" b="1">
                <a:solidFill>
                  <a:schemeClr val="bg1"/>
                </a:solidFill>
                <a:latin typeface="Helvetica Neue"/>
                <a:ea typeface="Helvetica Neue"/>
                <a:cs typeface="Helvetica Neue"/>
              </a:rPr>
              <a:t> </a:t>
            </a:r>
            <a:r>
              <a:rPr lang="ru-RU" sz="3600" b="1">
                <a:solidFill>
                  <a:schemeClr val="bg1"/>
                </a:solidFill>
                <a:latin typeface="Helvetica Neue"/>
                <a:ea typeface="Helvetica Neue"/>
                <a:cs typeface="Helvetica Neue"/>
              </a:rPr>
              <a:t>ЗАКОНОПРОЕКТИ </a:t>
            </a:r>
            <a:r>
              <a:rPr lang="en-US" sz="3600" b="1">
                <a:solidFill>
                  <a:srgbClr val="FFCC00"/>
                </a:solidFill>
                <a:latin typeface="Helvetica Neue"/>
                <a:ea typeface="Helvetica Neue"/>
                <a:cs typeface="Helvetica Neue"/>
              </a:rPr>
              <a:t/>
            </a:r>
            <a:br>
              <a:rPr lang="en-US" sz="3600" b="1">
                <a:solidFill>
                  <a:srgbClr val="FFCC00"/>
                </a:solidFill>
                <a:latin typeface="Helvetica Neue"/>
                <a:ea typeface="Helvetica Neue"/>
                <a:cs typeface="Helvetica Neue"/>
              </a:rPr>
            </a:br>
            <a:r>
              <a:rPr lang="ru-RU" sz="3600" b="1">
                <a:solidFill>
                  <a:srgbClr val="FFCC00"/>
                </a:solidFill>
                <a:latin typeface="Helvetica Neue"/>
                <a:ea typeface="Helvetica Neue"/>
                <a:cs typeface="Helvetica Neue"/>
              </a:rPr>
              <a:t>ОСЕНІ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Шестиугольник 24"/>
          <p:cNvSpPr/>
          <p:nvPr/>
        </p:nvSpPr>
        <p:spPr>
          <a:xfrm rot="16200000">
            <a:off x="3721100" y="1398588"/>
            <a:ext cx="1701800" cy="1612900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26" name="Шестиугольник 25"/>
          <p:cNvSpPr/>
          <p:nvPr/>
        </p:nvSpPr>
        <p:spPr>
          <a:xfrm rot="16200000">
            <a:off x="1376363" y="1398588"/>
            <a:ext cx="1701800" cy="1612900"/>
          </a:xfrm>
          <a:prstGeom prst="hexagon">
            <a:avLst/>
          </a:prstGeom>
          <a:solidFill>
            <a:srgbClr val="FFF3C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27" name="Шестиугольник 26"/>
          <p:cNvSpPr/>
          <p:nvPr/>
        </p:nvSpPr>
        <p:spPr>
          <a:xfrm rot="16200000">
            <a:off x="6065838" y="1398588"/>
            <a:ext cx="1701800" cy="1612900"/>
          </a:xfrm>
          <a:prstGeom prst="hexagon">
            <a:avLst/>
          </a:prstGeom>
          <a:solidFill>
            <a:srgbClr val="FFF3C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28" name="Шестиугольник 27"/>
          <p:cNvSpPr/>
          <p:nvPr/>
        </p:nvSpPr>
        <p:spPr>
          <a:xfrm rot="16200000">
            <a:off x="2530475" y="3074988"/>
            <a:ext cx="1701800" cy="1612900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29" name="Шестиугольник 28"/>
          <p:cNvSpPr/>
          <p:nvPr/>
        </p:nvSpPr>
        <p:spPr>
          <a:xfrm rot="16200000">
            <a:off x="4911725" y="3074988"/>
            <a:ext cx="1701800" cy="1612900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32774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775" name="Freeform 5"/>
          <p:cNvSpPr>
            <a:spLocks noEditPoints="1"/>
          </p:cNvSpPr>
          <p:nvPr/>
        </p:nvSpPr>
        <p:spPr bwMode="auto">
          <a:xfrm>
            <a:off x="4376738" y="152400"/>
            <a:ext cx="387350" cy="593725"/>
          </a:xfrm>
          <a:custGeom>
            <a:avLst/>
            <a:gdLst>
              <a:gd name="T0" fmla="*/ 18300 w 573"/>
              <a:gd name="T1" fmla="*/ 290121 h 876"/>
              <a:gd name="T2" fmla="*/ 18300 w 573"/>
              <a:gd name="T3" fmla="*/ 121729 h 876"/>
              <a:gd name="T4" fmla="*/ 69812 w 573"/>
              <a:gd name="T5" fmla="*/ 200853 h 876"/>
              <a:gd name="T6" fmla="*/ 69812 w 573"/>
              <a:gd name="T7" fmla="*/ 369244 h 876"/>
              <a:gd name="T8" fmla="*/ 18300 w 573"/>
              <a:gd name="T9" fmla="*/ 290121 h 876"/>
              <a:gd name="T10" fmla="*/ 107090 w 573"/>
              <a:gd name="T11" fmla="*/ 459865 h 876"/>
              <a:gd name="T12" fmla="*/ 18300 w 573"/>
              <a:gd name="T13" fmla="*/ 459865 h 876"/>
              <a:gd name="T14" fmla="*/ 18300 w 573"/>
              <a:gd name="T15" fmla="*/ 323258 h 876"/>
              <a:gd name="T16" fmla="*/ 107090 w 573"/>
              <a:gd name="T17" fmla="*/ 459865 h 876"/>
              <a:gd name="T18" fmla="*/ 193847 w 573"/>
              <a:gd name="T19" fmla="*/ 353014 h 876"/>
              <a:gd name="T20" fmla="*/ 144368 w 573"/>
              <a:gd name="T21" fmla="*/ 281329 h 876"/>
              <a:gd name="T22" fmla="*/ 193847 w 573"/>
              <a:gd name="T23" fmla="*/ 64922 h 876"/>
              <a:gd name="T24" fmla="*/ 243325 w 573"/>
              <a:gd name="T25" fmla="*/ 281329 h 876"/>
              <a:gd name="T26" fmla="*/ 193847 w 573"/>
              <a:gd name="T27" fmla="*/ 353014 h 876"/>
              <a:gd name="T28" fmla="*/ 193847 w 573"/>
              <a:gd name="T29" fmla="*/ 558600 h 876"/>
              <a:gd name="T30" fmla="*/ 135557 w 573"/>
              <a:gd name="T31" fmla="*/ 470009 h 876"/>
              <a:gd name="T32" fmla="*/ 193847 w 573"/>
              <a:gd name="T33" fmla="*/ 385475 h 876"/>
              <a:gd name="T34" fmla="*/ 252136 w 573"/>
              <a:gd name="T35" fmla="*/ 470009 h 876"/>
              <a:gd name="T36" fmla="*/ 193847 w 573"/>
              <a:gd name="T37" fmla="*/ 558600 h 876"/>
              <a:gd name="T38" fmla="*/ 370071 w 573"/>
              <a:gd name="T39" fmla="*/ 121729 h 876"/>
              <a:gd name="T40" fmla="*/ 370071 w 573"/>
              <a:gd name="T41" fmla="*/ 290121 h 876"/>
              <a:gd name="T42" fmla="*/ 318559 w 573"/>
              <a:gd name="T43" fmla="*/ 369244 h 876"/>
              <a:gd name="T44" fmla="*/ 318559 w 573"/>
              <a:gd name="T45" fmla="*/ 200853 h 876"/>
              <a:gd name="T46" fmla="*/ 370071 w 573"/>
              <a:gd name="T47" fmla="*/ 121729 h 876"/>
              <a:gd name="T48" fmla="*/ 370071 w 573"/>
              <a:gd name="T49" fmla="*/ 323258 h 876"/>
              <a:gd name="T50" fmla="*/ 370071 w 573"/>
              <a:gd name="T51" fmla="*/ 459865 h 876"/>
              <a:gd name="T52" fmla="*/ 280603 w 573"/>
              <a:gd name="T53" fmla="*/ 459865 h 876"/>
              <a:gd name="T54" fmla="*/ 370071 w 573"/>
              <a:gd name="T55" fmla="*/ 323258 h 876"/>
              <a:gd name="T56" fmla="*/ 300937 w 573"/>
              <a:gd name="T57" fmla="*/ 194090 h 876"/>
              <a:gd name="T58" fmla="*/ 300259 w 573"/>
              <a:gd name="T59" fmla="*/ 194766 h 876"/>
              <a:gd name="T60" fmla="*/ 300259 w 573"/>
              <a:gd name="T61" fmla="*/ 396972 h 876"/>
              <a:gd name="T62" fmla="*/ 262981 w 573"/>
              <a:gd name="T63" fmla="*/ 453778 h 876"/>
              <a:gd name="T64" fmla="*/ 229091 w 573"/>
              <a:gd name="T65" fmla="*/ 404411 h 876"/>
              <a:gd name="T66" fmla="*/ 229091 w 573"/>
              <a:gd name="T67" fmla="*/ 403734 h 876"/>
              <a:gd name="T68" fmla="*/ 205369 w 573"/>
              <a:gd name="T69" fmla="*/ 369244 h 876"/>
              <a:gd name="T70" fmla="*/ 262981 w 573"/>
              <a:gd name="T71" fmla="*/ 284710 h 876"/>
              <a:gd name="T72" fmla="*/ 193847 w 573"/>
              <a:gd name="T73" fmla="*/ 0 h 876"/>
              <a:gd name="T74" fmla="*/ 193847 w 573"/>
              <a:gd name="T75" fmla="*/ 0 h 876"/>
              <a:gd name="T76" fmla="*/ 125390 w 573"/>
              <a:gd name="T77" fmla="*/ 284710 h 876"/>
              <a:gd name="T78" fmla="*/ 183002 w 573"/>
              <a:gd name="T79" fmla="*/ 369244 h 876"/>
              <a:gd name="T80" fmla="*/ 158602 w 573"/>
              <a:gd name="T81" fmla="*/ 403734 h 876"/>
              <a:gd name="T82" fmla="*/ 158602 w 573"/>
              <a:gd name="T83" fmla="*/ 404411 h 876"/>
              <a:gd name="T84" fmla="*/ 125390 w 573"/>
              <a:gd name="T85" fmla="*/ 453778 h 876"/>
              <a:gd name="T86" fmla="*/ 88112 w 573"/>
              <a:gd name="T87" fmla="*/ 396972 h 876"/>
              <a:gd name="T88" fmla="*/ 88112 w 573"/>
              <a:gd name="T89" fmla="*/ 194766 h 876"/>
              <a:gd name="T90" fmla="*/ 87434 w 573"/>
              <a:gd name="T91" fmla="*/ 194090 h 876"/>
              <a:gd name="T92" fmla="*/ 0 w 573"/>
              <a:gd name="T93" fmla="*/ 63570 h 876"/>
              <a:gd name="T94" fmla="*/ 0 w 573"/>
              <a:gd name="T95" fmla="*/ 477448 h 876"/>
              <a:gd name="T96" fmla="*/ 119290 w 573"/>
              <a:gd name="T97" fmla="*/ 477448 h 876"/>
              <a:gd name="T98" fmla="*/ 193847 w 573"/>
              <a:gd name="T99" fmla="*/ 592414 h 876"/>
              <a:gd name="T100" fmla="*/ 268403 w 573"/>
              <a:gd name="T101" fmla="*/ 477448 h 876"/>
              <a:gd name="T102" fmla="*/ 388371 w 573"/>
              <a:gd name="T103" fmla="*/ 477448 h 876"/>
              <a:gd name="T104" fmla="*/ 388371 w 573"/>
              <a:gd name="T105" fmla="*/ 63570 h 876"/>
              <a:gd name="T106" fmla="*/ 300937 w 573"/>
              <a:gd name="T107" fmla="*/ 194090 h 87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876"/>
              <a:gd name="T164" fmla="*/ 573 w 573"/>
              <a:gd name="T165" fmla="*/ 876 h 87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876">
                <a:moveTo>
                  <a:pt x="27" y="429"/>
                </a:moveTo>
                <a:cubicBezTo>
                  <a:pt x="27" y="180"/>
                  <a:pt x="27" y="180"/>
                  <a:pt x="27" y="180"/>
                </a:cubicBezTo>
                <a:cubicBezTo>
                  <a:pt x="103" y="297"/>
                  <a:pt x="103" y="297"/>
                  <a:pt x="103" y="297"/>
                </a:cubicBezTo>
                <a:cubicBezTo>
                  <a:pt x="103" y="546"/>
                  <a:pt x="103" y="546"/>
                  <a:pt x="103" y="546"/>
                </a:cubicBezTo>
                <a:lnTo>
                  <a:pt x="27" y="429"/>
                </a:lnTo>
                <a:close/>
                <a:moveTo>
                  <a:pt x="158" y="680"/>
                </a:moveTo>
                <a:cubicBezTo>
                  <a:pt x="27" y="680"/>
                  <a:pt x="27" y="680"/>
                  <a:pt x="27" y="680"/>
                </a:cubicBezTo>
                <a:cubicBezTo>
                  <a:pt x="27" y="478"/>
                  <a:pt x="27" y="478"/>
                  <a:pt x="27" y="478"/>
                </a:cubicBezTo>
                <a:lnTo>
                  <a:pt x="158" y="680"/>
                </a:lnTo>
                <a:close/>
                <a:moveTo>
                  <a:pt x="286" y="522"/>
                </a:moveTo>
                <a:cubicBezTo>
                  <a:pt x="213" y="416"/>
                  <a:pt x="213" y="416"/>
                  <a:pt x="213" y="416"/>
                </a:cubicBezTo>
                <a:cubicBezTo>
                  <a:pt x="286" y="96"/>
                  <a:pt x="286" y="96"/>
                  <a:pt x="286" y="96"/>
                </a:cubicBezTo>
                <a:cubicBezTo>
                  <a:pt x="359" y="416"/>
                  <a:pt x="359" y="416"/>
                  <a:pt x="359" y="416"/>
                </a:cubicBezTo>
                <a:lnTo>
                  <a:pt x="286" y="522"/>
                </a:lnTo>
                <a:close/>
                <a:moveTo>
                  <a:pt x="286" y="826"/>
                </a:moveTo>
                <a:cubicBezTo>
                  <a:pt x="200" y="695"/>
                  <a:pt x="200" y="695"/>
                  <a:pt x="200" y="695"/>
                </a:cubicBezTo>
                <a:cubicBezTo>
                  <a:pt x="286" y="570"/>
                  <a:pt x="286" y="570"/>
                  <a:pt x="286" y="570"/>
                </a:cubicBezTo>
                <a:cubicBezTo>
                  <a:pt x="372" y="695"/>
                  <a:pt x="372" y="695"/>
                  <a:pt x="372" y="695"/>
                </a:cubicBezTo>
                <a:lnTo>
                  <a:pt x="286" y="826"/>
                </a:lnTo>
                <a:close/>
                <a:moveTo>
                  <a:pt x="546" y="180"/>
                </a:moveTo>
                <a:cubicBezTo>
                  <a:pt x="546" y="429"/>
                  <a:pt x="546" y="429"/>
                  <a:pt x="546" y="429"/>
                </a:cubicBezTo>
                <a:cubicBezTo>
                  <a:pt x="470" y="546"/>
                  <a:pt x="470" y="546"/>
                  <a:pt x="470" y="546"/>
                </a:cubicBezTo>
                <a:cubicBezTo>
                  <a:pt x="470" y="297"/>
                  <a:pt x="470" y="297"/>
                  <a:pt x="470" y="297"/>
                </a:cubicBezTo>
                <a:lnTo>
                  <a:pt x="546" y="180"/>
                </a:lnTo>
                <a:close/>
                <a:moveTo>
                  <a:pt x="546" y="478"/>
                </a:moveTo>
                <a:cubicBezTo>
                  <a:pt x="546" y="680"/>
                  <a:pt x="546" y="680"/>
                  <a:pt x="546" y="680"/>
                </a:cubicBezTo>
                <a:cubicBezTo>
                  <a:pt x="414" y="680"/>
                  <a:pt x="414" y="680"/>
                  <a:pt x="414" y="680"/>
                </a:cubicBezTo>
                <a:lnTo>
                  <a:pt x="546" y="478"/>
                </a:lnTo>
                <a:close/>
                <a:moveTo>
                  <a:pt x="444" y="287"/>
                </a:moveTo>
                <a:cubicBezTo>
                  <a:pt x="443" y="288"/>
                  <a:pt x="443" y="288"/>
                  <a:pt x="443" y="288"/>
                </a:cubicBezTo>
                <a:cubicBezTo>
                  <a:pt x="443" y="587"/>
                  <a:pt x="443" y="587"/>
                  <a:pt x="443" y="587"/>
                </a:cubicBezTo>
                <a:cubicBezTo>
                  <a:pt x="388" y="671"/>
                  <a:pt x="388" y="671"/>
                  <a:pt x="388" y="671"/>
                </a:cubicBezTo>
                <a:cubicBezTo>
                  <a:pt x="338" y="598"/>
                  <a:pt x="338" y="598"/>
                  <a:pt x="338" y="598"/>
                </a:cubicBezTo>
                <a:cubicBezTo>
                  <a:pt x="338" y="597"/>
                  <a:pt x="338" y="597"/>
                  <a:pt x="338" y="597"/>
                </a:cubicBezTo>
                <a:cubicBezTo>
                  <a:pt x="303" y="546"/>
                  <a:pt x="303" y="546"/>
                  <a:pt x="303" y="546"/>
                </a:cubicBezTo>
                <a:cubicBezTo>
                  <a:pt x="388" y="421"/>
                  <a:pt x="388" y="421"/>
                  <a:pt x="388" y="42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85" y="421"/>
                  <a:pt x="185" y="421"/>
                  <a:pt x="185" y="421"/>
                </a:cubicBezTo>
                <a:cubicBezTo>
                  <a:pt x="270" y="546"/>
                  <a:pt x="270" y="546"/>
                  <a:pt x="270" y="546"/>
                </a:cubicBezTo>
                <a:cubicBezTo>
                  <a:pt x="234" y="597"/>
                  <a:pt x="234" y="597"/>
                  <a:pt x="234" y="597"/>
                </a:cubicBezTo>
                <a:cubicBezTo>
                  <a:pt x="234" y="598"/>
                  <a:pt x="234" y="598"/>
                  <a:pt x="234" y="598"/>
                </a:cubicBezTo>
                <a:cubicBezTo>
                  <a:pt x="185" y="671"/>
                  <a:pt x="185" y="671"/>
                  <a:pt x="185" y="671"/>
                </a:cubicBezTo>
                <a:cubicBezTo>
                  <a:pt x="130" y="587"/>
                  <a:pt x="130" y="587"/>
                  <a:pt x="130" y="587"/>
                </a:cubicBezTo>
                <a:cubicBezTo>
                  <a:pt x="130" y="288"/>
                  <a:pt x="130" y="288"/>
                  <a:pt x="130" y="288"/>
                </a:cubicBezTo>
                <a:cubicBezTo>
                  <a:pt x="129" y="287"/>
                  <a:pt x="129" y="287"/>
                  <a:pt x="129" y="287"/>
                </a:cubicBezTo>
                <a:cubicBezTo>
                  <a:pt x="69" y="197"/>
                  <a:pt x="23" y="128"/>
                  <a:pt x="0" y="94"/>
                </a:cubicBezTo>
                <a:cubicBezTo>
                  <a:pt x="0" y="706"/>
                  <a:pt x="0" y="706"/>
                  <a:pt x="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286" y="876"/>
                  <a:pt x="286" y="876"/>
                  <a:pt x="286" y="876"/>
                </a:cubicBezTo>
                <a:cubicBezTo>
                  <a:pt x="396" y="706"/>
                  <a:pt x="396" y="706"/>
                  <a:pt x="396" y="706"/>
                </a:cubicBezTo>
                <a:cubicBezTo>
                  <a:pt x="573" y="706"/>
                  <a:pt x="573" y="706"/>
                  <a:pt x="573" y="706"/>
                </a:cubicBezTo>
                <a:cubicBezTo>
                  <a:pt x="573" y="94"/>
                  <a:pt x="573" y="94"/>
                  <a:pt x="573" y="94"/>
                </a:cubicBezTo>
                <a:cubicBezTo>
                  <a:pt x="557" y="118"/>
                  <a:pt x="504" y="197"/>
                  <a:pt x="444" y="287"/>
                </a:cubicBezTo>
              </a:path>
            </a:pathLst>
          </a:cu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70C0"/>
              </a:solidFill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423863" y="849313"/>
            <a:ext cx="82931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600" b="1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АКТИВНА ЗАКОНОДАВЧА ОСІНЬ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784600" y="1984375"/>
            <a:ext cx="159385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uk-UA" sz="1600" b="1">
                <a:solidFill>
                  <a:schemeClr val="tx1"/>
                </a:solidFill>
                <a:latin typeface="Helvetica Neue"/>
              </a:rPr>
              <a:t>Бізнес-клімат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18213" y="1776413"/>
            <a:ext cx="1797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Охорона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інтелектуальної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 власності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65275" y="1885950"/>
            <a:ext cx="13239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Зростання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економіки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03513" y="3316288"/>
            <a:ext cx="1376362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Ефективне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управління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державною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власністю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002213" y="3711575"/>
            <a:ext cx="1566862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Приватизація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4818" name="Freeform 5"/>
          <p:cNvSpPr>
            <a:spLocks noEditPoints="1"/>
          </p:cNvSpPr>
          <p:nvPr/>
        </p:nvSpPr>
        <p:spPr bwMode="auto">
          <a:xfrm>
            <a:off x="4376738" y="152400"/>
            <a:ext cx="387350" cy="593725"/>
          </a:xfrm>
          <a:custGeom>
            <a:avLst/>
            <a:gdLst>
              <a:gd name="T0" fmla="*/ 18300 w 573"/>
              <a:gd name="T1" fmla="*/ 290121 h 876"/>
              <a:gd name="T2" fmla="*/ 18300 w 573"/>
              <a:gd name="T3" fmla="*/ 121729 h 876"/>
              <a:gd name="T4" fmla="*/ 69812 w 573"/>
              <a:gd name="T5" fmla="*/ 200853 h 876"/>
              <a:gd name="T6" fmla="*/ 69812 w 573"/>
              <a:gd name="T7" fmla="*/ 369244 h 876"/>
              <a:gd name="T8" fmla="*/ 18300 w 573"/>
              <a:gd name="T9" fmla="*/ 290121 h 876"/>
              <a:gd name="T10" fmla="*/ 107090 w 573"/>
              <a:gd name="T11" fmla="*/ 459865 h 876"/>
              <a:gd name="T12" fmla="*/ 18300 w 573"/>
              <a:gd name="T13" fmla="*/ 459865 h 876"/>
              <a:gd name="T14" fmla="*/ 18300 w 573"/>
              <a:gd name="T15" fmla="*/ 323258 h 876"/>
              <a:gd name="T16" fmla="*/ 107090 w 573"/>
              <a:gd name="T17" fmla="*/ 459865 h 876"/>
              <a:gd name="T18" fmla="*/ 193847 w 573"/>
              <a:gd name="T19" fmla="*/ 353014 h 876"/>
              <a:gd name="T20" fmla="*/ 144368 w 573"/>
              <a:gd name="T21" fmla="*/ 281329 h 876"/>
              <a:gd name="T22" fmla="*/ 193847 w 573"/>
              <a:gd name="T23" fmla="*/ 64922 h 876"/>
              <a:gd name="T24" fmla="*/ 243325 w 573"/>
              <a:gd name="T25" fmla="*/ 281329 h 876"/>
              <a:gd name="T26" fmla="*/ 193847 w 573"/>
              <a:gd name="T27" fmla="*/ 353014 h 876"/>
              <a:gd name="T28" fmla="*/ 193847 w 573"/>
              <a:gd name="T29" fmla="*/ 558600 h 876"/>
              <a:gd name="T30" fmla="*/ 135557 w 573"/>
              <a:gd name="T31" fmla="*/ 470009 h 876"/>
              <a:gd name="T32" fmla="*/ 193847 w 573"/>
              <a:gd name="T33" fmla="*/ 385475 h 876"/>
              <a:gd name="T34" fmla="*/ 252136 w 573"/>
              <a:gd name="T35" fmla="*/ 470009 h 876"/>
              <a:gd name="T36" fmla="*/ 193847 w 573"/>
              <a:gd name="T37" fmla="*/ 558600 h 876"/>
              <a:gd name="T38" fmla="*/ 370071 w 573"/>
              <a:gd name="T39" fmla="*/ 121729 h 876"/>
              <a:gd name="T40" fmla="*/ 370071 w 573"/>
              <a:gd name="T41" fmla="*/ 290121 h 876"/>
              <a:gd name="T42" fmla="*/ 318559 w 573"/>
              <a:gd name="T43" fmla="*/ 369244 h 876"/>
              <a:gd name="T44" fmla="*/ 318559 w 573"/>
              <a:gd name="T45" fmla="*/ 200853 h 876"/>
              <a:gd name="T46" fmla="*/ 370071 w 573"/>
              <a:gd name="T47" fmla="*/ 121729 h 876"/>
              <a:gd name="T48" fmla="*/ 370071 w 573"/>
              <a:gd name="T49" fmla="*/ 323258 h 876"/>
              <a:gd name="T50" fmla="*/ 370071 w 573"/>
              <a:gd name="T51" fmla="*/ 459865 h 876"/>
              <a:gd name="T52" fmla="*/ 280603 w 573"/>
              <a:gd name="T53" fmla="*/ 459865 h 876"/>
              <a:gd name="T54" fmla="*/ 370071 w 573"/>
              <a:gd name="T55" fmla="*/ 323258 h 876"/>
              <a:gd name="T56" fmla="*/ 300937 w 573"/>
              <a:gd name="T57" fmla="*/ 194090 h 876"/>
              <a:gd name="T58" fmla="*/ 300259 w 573"/>
              <a:gd name="T59" fmla="*/ 194766 h 876"/>
              <a:gd name="T60" fmla="*/ 300259 w 573"/>
              <a:gd name="T61" fmla="*/ 396972 h 876"/>
              <a:gd name="T62" fmla="*/ 262981 w 573"/>
              <a:gd name="T63" fmla="*/ 453778 h 876"/>
              <a:gd name="T64" fmla="*/ 229091 w 573"/>
              <a:gd name="T65" fmla="*/ 404411 h 876"/>
              <a:gd name="T66" fmla="*/ 229091 w 573"/>
              <a:gd name="T67" fmla="*/ 403734 h 876"/>
              <a:gd name="T68" fmla="*/ 205369 w 573"/>
              <a:gd name="T69" fmla="*/ 369244 h 876"/>
              <a:gd name="T70" fmla="*/ 262981 w 573"/>
              <a:gd name="T71" fmla="*/ 284710 h 876"/>
              <a:gd name="T72" fmla="*/ 193847 w 573"/>
              <a:gd name="T73" fmla="*/ 0 h 876"/>
              <a:gd name="T74" fmla="*/ 193847 w 573"/>
              <a:gd name="T75" fmla="*/ 0 h 876"/>
              <a:gd name="T76" fmla="*/ 125390 w 573"/>
              <a:gd name="T77" fmla="*/ 284710 h 876"/>
              <a:gd name="T78" fmla="*/ 183002 w 573"/>
              <a:gd name="T79" fmla="*/ 369244 h 876"/>
              <a:gd name="T80" fmla="*/ 158602 w 573"/>
              <a:gd name="T81" fmla="*/ 403734 h 876"/>
              <a:gd name="T82" fmla="*/ 158602 w 573"/>
              <a:gd name="T83" fmla="*/ 404411 h 876"/>
              <a:gd name="T84" fmla="*/ 125390 w 573"/>
              <a:gd name="T85" fmla="*/ 453778 h 876"/>
              <a:gd name="T86" fmla="*/ 88112 w 573"/>
              <a:gd name="T87" fmla="*/ 396972 h 876"/>
              <a:gd name="T88" fmla="*/ 88112 w 573"/>
              <a:gd name="T89" fmla="*/ 194766 h 876"/>
              <a:gd name="T90" fmla="*/ 87434 w 573"/>
              <a:gd name="T91" fmla="*/ 194090 h 876"/>
              <a:gd name="T92" fmla="*/ 0 w 573"/>
              <a:gd name="T93" fmla="*/ 63570 h 876"/>
              <a:gd name="T94" fmla="*/ 0 w 573"/>
              <a:gd name="T95" fmla="*/ 477448 h 876"/>
              <a:gd name="T96" fmla="*/ 119290 w 573"/>
              <a:gd name="T97" fmla="*/ 477448 h 876"/>
              <a:gd name="T98" fmla="*/ 193847 w 573"/>
              <a:gd name="T99" fmla="*/ 592414 h 876"/>
              <a:gd name="T100" fmla="*/ 268403 w 573"/>
              <a:gd name="T101" fmla="*/ 477448 h 876"/>
              <a:gd name="T102" fmla="*/ 388371 w 573"/>
              <a:gd name="T103" fmla="*/ 477448 h 876"/>
              <a:gd name="T104" fmla="*/ 388371 w 573"/>
              <a:gd name="T105" fmla="*/ 63570 h 876"/>
              <a:gd name="T106" fmla="*/ 300937 w 573"/>
              <a:gd name="T107" fmla="*/ 194090 h 87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876"/>
              <a:gd name="T164" fmla="*/ 573 w 573"/>
              <a:gd name="T165" fmla="*/ 876 h 87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876">
                <a:moveTo>
                  <a:pt x="27" y="429"/>
                </a:moveTo>
                <a:cubicBezTo>
                  <a:pt x="27" y="180"/>
                  <a:pt x="27" y="180"/>
                  <a:pt x="27" y="180"/>
                </a:cubicBezTo>
                <a:cubicBezTo>
                  <a:pt x="103" y="297"/>
                  <a:pt x="103" y="297"/>
                  <a:pt x="103" y="297"/>
                </a:cubicBezTo>
                <a:cubicBezTo>
                  <a:pt x="103" y="546"/>
                  <a:pt x="103" y="546"/>
                  <a:pt x="103" y="546"/>
                </a:cubicBezTo>
                <a:lnTo>
                  <a:pt x="27" y="429"/>
                </a:lnTo>
                <a:close/>
                <a:moveTo>
                  <a:pt x="158" y="680"/>
                </a:moveTo>
                <a:cubicBezTo>
                  <a:pt x="27" y="680"/>
                  <a:pt x="27" y="680"/>
                  <a:pt x="27" y="680"/>
                </a:cubicBezTo>
                <a:cubicBezTo>
                  <a:pt x="27" y="478"/>
                  <a:pt x="27" y="478"/>
                  <a:pt x="27" y="478"/>
                </a:cubicBezTo>
                <a:lnTo>
                  <a:pt x="158" y="680"/>
                </a:lnTo>
                <a:close/>
                <a:moveTo>
                  <a:pt x="286" y="522"/>
                </a:moveTo>
                <a:cubicBezTo>
                  <a:pt x="213" y="416"/>
                  <a:pt x="213" y="416"/>
                  <a:pt x="213" y="416"/>
                </a:cubicBezTo>
                <a:cubicBezTo>
                  <a:pt x="286" y="96"/>
                  <a:pt x="286" y="96"/>
                  <a:pt x="286" y="96"/>
                </a:cubicBezTo>
                <a:cubicBezTo>
                  <a:pt x="359" y="416"/>
                  <a:pt x="359" y="416"/>
                  <a:pt x="359" y="416"/>
                </a:cubicBezTo>
                <a:lnTo>
                  <a:pt x="286" y="522"/>
                </a:lnTo>
                <a:close/>
                <a:moveTo>
                  <a:pt x="286" y="826"/>
                </a:moveTo>
                <a:cubicBezTo>
                  <a:pt x="200" y="695"/>
                  <a:pt x="200" y="695"/>
                  <a:pt x="200" y="695"/>
                </a:cubicBezTo>
                <a:cubicBezTo>
                  <a:pt x="286" y="570"/>
                  <a:pt x="286" y="570"/>
                  <a:pt x="286" y="570"/>
                </a:cubicBezTo>
                <a:cubicBezTo>
                  <a:pt x="372" y="695"/>
                  <a:pt x="372" y="695"/>
                  <a:pt x="372" y="695"/>
                </a:cubicBezTo>
                <a:lnTo>
                  <a:pt x="286" y="826"/>
                </a:lnTo>
                <a:close/>
                <a:moveTo>
                  <a:pt x="546" y="180"/>
                </a:moveTo>
                <a:cubicBezTo>
                  <a:pt x="546" y="429"/>
                  <a:pt x="546" y="429"/>
                  <a:pt x="546" y="429"/>
                </a:cubicBezTo>
                <a:cubicBezTo>
                  <a:pt x="470" y="546"/>
                  <a:pt x="470" y="546"/>
                  <a:pt x="470" y="546"/>
                </a:cubicBezTo>
                <a:cubicBezTo>
                  <a:pt x="470" y="297"/>
                  <a:pt x="470" y="297"/>
                  <a:pt x="470" y="297"/>
                </a:cubicBezTo>
                <a:lnTo>
                  <a:pt x="546" y="180"/>
                </a:lnTo>
                <a:close/>
                <a:moveTo>
                  <a:pt x="546" y="478"/>
                </a:moveTo>
                <a:cubicBezTo>
                  <a:pt x="546" y="680"/>
                  <a:pt x="546" y="680"/>
                  <a:pt x="546" y="680"/>
                </a:cubicBezTo>
                <a:cubicBezTo>
                  <a:pt x="414" y="680"/>
                  <a:pt x="414" y="680"/>
                  <a:pt x="414" y="680"/>
                </a:cubicBezTo>
                <a:lnTo>
                  <a:pt x="546" y="478"/>
                </a:lnTo>
                <a:close/>
                <a:moveTo>
                  <a:pt x="444" y="287"/>
                </a:moveTo>
                <a:cubicBezTo>
                  <a:pt x="443" y="288"/>
                  <a:pt x="443" y="288"/>
                  <a:pt x="443" y="288"/>
                </a:cubicBezTo>
                <a:cubicBezTo>
                  <a:pt x="443" y="587"/>
                  <a:pt x="443" y="587"/>
                  <a:pt x="443" y="587"/>
                </a:cubicBezTo>
                <a:cubicBezTo>
                  <a:pt x="388" y="671"/>
                  <a:pt x="388" y="671"/>
                  <a:pt x="388" y="671"/>
                </a:cubicBezTo>
                <a:cubicBezTo>
                  <a:pt x="338" y="598"/>
                  <a:pt x="338" y="598"/>
                  <a:pt x="338" y="598"/>
                </a:cubicBezTo>
                <a:cubicBezTo>
                  <a:pt x="338" y="597"/>
                  <a:pt x="338" y="597"/>
                  <a:pt x="338" y="597"/>
                </a:cubicBezTo>
                <a:cubicBezTo>
                  <a:pt x="303" y="546"/>
                  <a:pt x="303" y="546"/>
                  <a:pt x="303" y="546"/>
                </a:cubicBezTo>
                <a:cubicBezTo>
                  <a:pt x="388" y="421"/>
                  <a:pt x="388" y="421"/>
                  <a:pt x="388" y="42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85" y="421"/>
                  <a:pt x="185" y="421"/>
                  <a:pt x="185" y="421"/>
                </a:cubicBezTo>
                <a:cubicBezTo>
                  <a:pt x="270" y="546"/>
                  <a:pt x="270" y="546"/>
                  <a:pt x="270" y="546"/>
                </a:cubicBezTo>
                <a:cubicBezTo>
                  <a:pt x="234" y="597"/>
                  <a:pt x="234" y="597"/>
                  <a:pt x="234" y="597"/>
                </a:cubicBezTo>
                <a:cubicBezTo>
                  <a:pt x="234" y="598"/>
                  <a:pt x="234" y="598"/>
                  <a:pt x="234" y="598"/>
                </a:cubicBezTo>
                <a:cubicBezTo>
                  <a:pt x="185" y="671"/>
                  <a:pt x="185" y="671"/>
                  <a:pt x="185" y="671"/>
                </a:cubicBezTo>
                <a:cubicBezTo>
                  <a:pt x="130" y="587"/>
                  <a:pt x="130" y="587"/>
                  <a:pt x="130" y="587"/>
                </a:cubicBezTo>
                <a:cubicBezTo>
                  <a:pt x="130" y="288"/>
                  <a:pt x="130" y="288"/>
                  <a:pt x="130" y="288"/>
                </a:cubicBezTo>
                <a:cubicBezTo>
                  <a:pt x="129" y="287"/>
                  <a:pt x="129" y="287"/>
                  <a:pt x="129" y="287"/>
                </a:cubicBezTo>
                <a:cubicBezTo>
                  <a:pt x="69" y="197"/>
                  <a:pt x="23" y="128"/>
                  <a:pt x="0" y="94"/>
                </a:cubicBezTo>
                <a:cubicBezTo>
                  <a:pt x="0" y="706"/>
                  <a:pt x="0" y="706"/>
                  <a:pt x="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286" y="876"/>
                  <a:pt x="286" y="876"/>
                  <a:pt x="286" y="876"/>
                </a:cubicBezTo>
                <a:cubicBezTo>
                  <a:pt x="396" y="706"/>
                  <a:pt x="396" y="706"/>
                  <a:pt x="396" y="706"/>
                </a:cubicBezTo>
                <a:cubicBezTo>
                  <a:pt x="573" y="706"/>
                  <a:pt x="573" y="706"/>
                  <a:pt x="573" y="706"/>
                </a:cubicBezTo>
                <a:cubicBezTo>
                  <a:pt x="573" y="94"/>
                  <a:pt x="573" y="94"/>
                  <a:pt x="573" y="94"/>
                </a:cubicBezTo>
                <a:cubicBezTo>
                  <a:pt x="557" y="118"/>
                  <a:pt x="504" y="197"/>
                  <a:pt x="444" y="287"/>
                </a:cubicBezTo>
              </a:path>
            </a:pathLst>
          </a:cu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70C0"/>
              </a:solidFill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250825" y="849313"/>
            <a:ext cx="8424863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600" b="1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АКТИВНА ЗАКОНОДАВЧА ОСІНЬ</a:t>
            </a:r>
          </a:p>
        </p:txBody>
      </p:sp>
      <p:sp>
        <p:nvSpPr>
          <p:cNvPr id="12" name="Шестиугольник 11"/>
          <p:cNvSpPr/>
          <p:nvPr/>
        </p:nvSpPr>
        <p:spPr>
          <a:xfrm rot="16200000">
            <a:off x="3721100" y="1398588"/>
            <a:ext cx="1701800" cy="1612900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1" name="Шестиугольник 10"/>
          <p:cNvSpPr/>
          <p:nvPr/>
        </p:nvSpPr>
        <p:spPr>
          <a:xfrm rot="16200000">
            <a:off x="1376363" y="1398588"/>
            <a:ext cx="1701800" cy="1612900"/>
          </a:xfrm>
          <a:prstGeom prst="hexagon">
            <a:avLst/>
          </a:prstGeom>
          <a:solidFill>
            <a:srgbClr val="FFF3C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3" name="Шестиугольник 12"/>
          <p:cNvSpPr/>
          <p:nvPr/>
        </p:nvSpPr>
        <p:spPr>
          <a:xfrm rot="16200000">
            <a:off x="6065838" y="1398588"/>
            <a:ext cx="1701800" cy="1612900"/>
          </a:xfrm>
          <a:prstGeom prst="hexagon">
            <a:avLst/>
          </a:prstGeom>
          <a:solidFill>
            <a:srgbClr val="FFF3C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4" name="Шестиугольник 13"/>
          <p:cNvSpPr/>
          <p:nvPr/>
        </p:nvSpPr>
        <p:spPr>
          <a:xfrm rot="16200000">
            <a:off x="2530475" y="3074988"/>
            <a:ext cx="1701800" cy="1612900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5" name="Шестиугольник 14"/>
          <p:cNvSpPr/>
          <p:nvPr/>
        </p:nvSpPr>
        <p:spPr>
          <a:xfrm rot="16200000">
            <a:off x="4911725" y="3074988"/>
            <a:ext cx="1701800" cy="1612900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94138" y="1992313"/>
            <a:ext cx="1352550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Енергетика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583363" y="1995488"/>
            <a:ext cx="666750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ЖКГ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89213" y="3559175"/>
            <a:ext cx="15986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Сільське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господарство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46688" y="3589338"/>
            <a:ext cx="9985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Захист </a:t>
            </a:r>
            <a:br>
              <a:rPr lang="uk-UA" sz="1600" b="1">
                <a:solidFill>
                  <a:schemeClr val="tx1"/>
                </a:solidFill>
                <a:latin typeface="Helvetica Neue"/>
              </a:rPr>
            </a:br>
            <a:r>
              <a:rPr lang="uk-UA" sz="1600" b="1">
                <a:solidFill>
                  <a:schemeClr val="tx1"/>
                </a:solidFill>
                <a:latin typeface="Helvetica Neue"/>
              </a:rPr>
              <a:t>екології</a:t>
            </a:r>
          </a:p>
        </p:txBody>
      </p:sp>
      <p:sp>
        <p:nvSpPr>
          <p:cNvPr id="18" name="Прямоугольник 19"/>
          <p:cNvSpPr/>
          <p:nvPr/>
        </p:nvSpPr>
        <p:spPr>
          <a:xfrm>
            <a:off x="1435100" y="1762125"/>
            <a:ext cx="16351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Ефективність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державних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фінансів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Шестиугольник 26"/>
          <p:cNvSpPr/>
          <p:nvPr/>
        </p:nvSpPr>
        <p:spPr>
          <a:xfrm rot="16200000">
            <a:off x="3721100" y="1398588"/>
            <a:ext cx="1701800" cy="1612900"/>
          </a:xfrm>
          <a:prstGeom prst="hexagon">
            <a:avLst/>
          </a:prstGeom>
          <a:solidFill>
            <a:srgbClr val="FFF3C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28" name="Шестиугольник 27"/>
          <p:cNvSpPr/>
          <p:nvPr/>
        </p:nvSpPr>
        <p:spPr>
          <a:xfrm rot="16200000">
            <a:off x="1312862" y="1335088"/>
            <a:ext cx="1757363" cy="1684338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29" name="Шестиугольник 28"/>
          <p:cNvSpPr/>
          <p:nvPr/>
        </p:nvSpPr>
        <p:spPr>
          <a:xfrm rot="16200000">
            <a:off x="6065838" y="1398588"/>
            <a:ext cx="1701800" cy="1612900"/>
          </a:xfrm>
          <a:prstGeom prst="hexagon">
            <a:avLst/>
          </a:prstGeom>
          <a:solidFill>
            <a:srgbClr val="9FE6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31" name="Шестиугольник 30"/>
          <p:cNvSpPr/>
          <p:nvPr/>
        </p:nvSpPr>
        <p:spPr>
          <a:xfrm rot="16200000">
            <a:off x="2513807" y="3048794"/>
            <a:ext cx="1700212" cy="1612900"/>
          </a:xfrm>
          <a:prstGeom prst="hexagon">
            <a:avLst/>
          </a:prstGeom>
          <a:solidFill>
            <a:srgbClr val="FFF3C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32" name="Шестиугольник 31"/>
          <p:cNvSpPr/>
          <p:nvPr/>
        </p:nvSpPr>
        <p:spPr>
          <a:xfrm rot="16200000">
            <a:off x="4911725" y="3074988"/>
            <a:ext cx="1701800" cy="1612900"/>
          </a:xfrm>
          <a:prstGeom prst="hexagon">
            <a:avLst/>
          </a:prstGeom>
          <a:solidFill>
            <a:srgbClr val="FFF3C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36870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6871" name="Freeform 5"/>
          <p:cNvSpPr>
            <a:spLocks noEditPoints="1"/>
          </p:cNvSpPr>
          <p:nvPr/>
        </p:nvSpPr>
        <p:spPr bwMode="auto">
          <a:xfrm>
            <a:off x="4376738" y="152400"/>
            <a:ext cx="387350" cy="593725"/>
          </a:xfrm>
          <a:custGeom>
            <a:avLst/>
            <a:gdLst>
              <a:gd name="T0" fmla="*/ 18300 w 573"/>
              <a:gd name="T1" fmla="*/ 290121 h 876"/>
              <a:gd name="T2" fmla="*/ 18300 w 573"/>
              <a:gd name="T3" fmla="*/ 121729 h 876"/>
              <a:gd name="T4" fmla="*/ 69812 w 573"/>
              <a:gd name="T5" fmla="*/ 200853 h 876"/>
              <a:gd name="T6" fmla="*/ 69812 w 573"/>
              <a:gd name="T7" fmla="*/ 369244 h 876"/>
              <a:gd name="T8" fmla="*/ 18300 w 573"/>
              <a:gd name="T9" fmla="*/ 290121 h 876"/>
              <a:gd name="T10" fmla="*/ 107090 w 573"/>
              <a:gd name="T11" fmla="*/ 459865 h 876"/>
              <a:gd name="T12" fmla="*/ 18300 w 573"/>
              <a:gd name="T13" fmla="*/ 459865 h 876"/>
              <a:gd name="T14" fmla="*/ 18300 w 573"/>
              <a:gd name="T15" fmla="*/ 323258 h 876"/>
              <a:gd name="T16" fmla="*/ 107090 w 573"/>
              <a:gd name="T17" fmla="*/ 459865 h 876"/>
              <a:gd name="T18" fmla="*/ 193847 w 573"/>
              <a:gd name="T19" fmla="*/ 353014 h 876"/>
              <a:gd name="T20" fmla="*/ 144368 w 573"/>
              <a:gd name="T21" fmla="*/ 281329 h 876"/>
              <a:gd name="T22" fmla="*/ 193847 w 573"/>
              <a:gd name="T23" fmla="*/ 64922 h 876"/>
              <a:gd name="T24" fmla="*/ 243325 w 573"/>
              <a:gd name="T25" fmla="*/ 281329 h 876"/>
              <a:gd name="T26" fmla="*/ 193847 w 573"/>
              <a:gd name="T27" fmla="*/ 353014 h 876"/>
              <a:gd name="T28" fmla="*/ 193847 w 573"/>
              <a:gd name="T29" fmla="*/ 558600 h 876"/>
              <a:gd name="T30" fmla="*/ 135557 w 573"/>
              <a:gd name="T31" fmla="*/ 470009 h 876"/>
              <a:gd name="T32" fmla="*/ 193847 w 573"/>
              <a:gd name="T33" fmla="*/ 385475 h 876"/>
              <a:gd name="T34" fmla="*/ 252136 w 573"/>
              <a:gd name="T35" fmla="*/ 470009 h 876"/>
              <a:gd name="T36" fmla="*/ 193847 w 573"/>
              <a:gd name="T37" fmla="*/ 558600 h 876"/>
              <a:gd name="T38" fmla="*/ 370071 w 573"/>
              <a:gd name="T39" fmla="*/ 121729 h 876"/>
              <a:gd name="T40" fmla="*/ 370071 w 573"/>
              <a:gd name="T41" fmla="*/ 290121 h 876"/>
              <a:gd name="T42" fmla="*/ 318559 w 573"/>
              <a:gd name="T43" fmla="*/ 369244 h 876"/>
              <a:gd name="T44" fmla="*/ 318559 w 573"/>
              <a:gd name="T45" fmla="*/ 200853 h 876"/>
              <a:gd name="T46" fmla="*/ 370071 w 573"/>
              <a:gd name="T47" fmla="*/ 121729 h 876"/>
              <a:gd name="T48" fmla="*/ 370071 w 573"/>
              <a:gd name="T49" fmla="*/ 323258 h 876"/>
              <a:gd name="T50" fmla="*/ 370071 w 573"/>
              <a:gd name="T51" fmla="*/ 459865 h 876"/>
              <a:gd name="T52" fmla="*/ 280603 w 573"/>
              <a:gd name="T53" fmla="*/ 459865 h 876"/>
              <a:gd name="T54" fmla="*/ 370071 w 573"/>
              <a:gd name="T55" fmla="*/ 323258 h 876"/>
              <a:gd name="T56" fmla="*/ 300937 w 573"/>
              <a:gd name="T57" fmla="*/ 194090 h 876"/>
              <a:gd name="T58" fmla="*/ 300259 w 573"/>
              <a:gd name="T59" fmla="*/ 194766 h 876"/>
              <a:gd name="T60" fmla="*/ 300259 w 573"/>
              <a:gd name="T61" fmla="*/ 396972 h 876"/>
              <a:gd name="T62" fmla="*/ 262981 w 573"/>
              <a:gd name="T63" fmla="*/ 453778 h 876"/>
              <a:gd name="T64" fmla="*/ 229091 w 573"/>
              <a:gd name="T65" fmla="*/ 404411 h 876"/>
              <a:gd name="T66" fmla="*/ 229091 w 573"/>
              <a:gd name="T67" fmla="*/ 403734 h 876"/>
              <a:gd name="T68" fmla="*/ 205369 w 573"/>
              <a:gd name="T69" fmla="*/ 369244 h 876"/>
              <a:gd name="T70" fmla="*/ 262981 w 573"/>
              <a:gd name="T71" fmla="*/ 284710 h 876"/>
              <a:gd name="T72" fmla="*/ 193847 w 573"/>
              <a:gd name="T73" fmla="*/ 0 h 876"/>
              <a:gd name="T74" fmla="*/ 193847 w 573"/>
              <a:gd name="T75" fmla="*/ 0 h 876"/>
              <a:gd name="T76" fmla="*/ 125390 w 573"/>
              <a:gd name="T77" fmla="*/ 284710 h 876"/>
              <a:gd name="T78" fmla="*/ 183002 w 573"/>
              <a:gd name="T79" fmla="*/ 369244 h 876"/>
              <a:gd name="T80" fmla="*/ 158602 w 573"/>
              <a:gd name="T81" fmla="*/ 403734 h 876"/>
              <a:gd name="T82" fmla="*/ 158602 w 573"/>
              <a:gd name="T83" fmla="*/ 404411 h 876"/>
              <a:gd name="T84" fmla="*/ 125390 w 573"/>
              <a:gd name="T85" fmla="*/ 453778 h 876"/>
              <a:gd name="T86" fmla="*/ 88112 w 573"/>
              <a:gd name="T87" fmla="*/ 396972 h 876"/>
              <a:gd name="T88" fmla="*/ 88112 w 573"/>
              <a:gd name="T89" fmla="*/ 194766 h 876"/>
              <a:gd name="T90" fmla="*/ 87434 w 573"/>
              <a:gd name="T91" fmla="*/ 194090 h 876"/>
              <a:gd name="T92" fmla="*/ 0 w 573"/>
              <a:gd name="T93" fmla="*/ 63570 h 876"/>
              <a:gd name="T94" fmla="*/ 0 w 573"/>
              <a:gd name="T95" fmla="*/ 477448 h 876"/>
              <a:gd name="T96" fmla="*/ 119290 w 573"/>
              <a:gd name="T97" fmla="*/ 477448 h 876"/>
              <a:gd name="T98" fmla="*/ 193847 w 573"/>
              <a:gd name="T99" fmla="*/ 592414 h 876"/>
              <a:gd name="T100" fmla="*/ 268403 w 573"/>
              <a:gd name="T101" fmla="*/ 477448 h 876"/>
              <a:gd name="T102" fmla="*/ 388371 w 573"/>
              <a:gd name="T103" fmla="*/ 477448 h 876"/>
              <a:gd name="T104" fmla="*/ 388371 w 573"/>
              <a:gd name="T105" fmla="*/ 63570 h 876"/>
              <a:gd name="T106" fmla="*/ 300937 w 573"/>
              <a:gd name="T107" fmla="*/ 194090 h 87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876"/>
              <a:gd name="T164" fmla="*/ 573 w 573"/>
              <a:gd name="T165" fmla="*/ 876 h 87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876">
                <a:moveTo>
                  <a:pt x="27" y="429"/>
                </a:moveTo>
                <a:cubicBezTo>
                  <a:pt x="27" y="180"/>
                  <a:pt x="27" y="180"/>
                  <a:pt x="27" y="180"/>
                </a:cubicBezTo>
                <a:cubicBezTo>
                  <a:pt x="103" y="297"/>
                  <a:pt x="103" y="297"/>
                  <a:pt x="103" y="297"/>
                </a:cubicBezTo>
                <a:cubicBezTo>
                  <a:pt x="103" y="546"/>
                  <a:pt x="103" y="546"/>
                  <a:pt x="103" y="546"/>
                </a:cubicBezTo>
                <a:lnTo>
                  <a:pt x="27" y="429"/>
                </a:lnTo>
                <a:close/>
                <a:moveTo>
                  <a:pt x="158" y="680"/>
                </a:moveTo>
                <a:cubicBezTo>
                  <a:pt x="27" y="680"/>
                  <a:pt x="27" y="680"/>
                  <a:pt x="27" y="680"/>
                </a:cubicBezTo>
                <a:cubicBezTo>
                  <a:pt x="27" y="478"/>
                  <a:pt x="27" y="478"/>
                  <a:pt x="27" y="478"/>
                </a:cubicBezTo>
                <a:lnTo>
                  <a:pt x="158" y="680"/>
                </a:lnTo>
                <a:close/>
                <a:moveTo>
                  <a:pt x="286" y="522"/>
                </a:moveTo>
                <a:cubicBezTo>
                  <a:pt x="213" y="416"/>
                  <a:pt x="213" y="416"/>
                  <a:pt x="213" y="416"/>
                </a:cubicBezTo>
                <a:cubicBezTo>
                  <a:pt x="286" y="96"/>
                  <a:pt x="286" y="96"/>
                  <a:pt x="286" y="96"/>
                </a:cubicBezTo>
                <a:cubicBezTo>
                  <a:pt x="359" y="416"/>
                  <a:pt x="359" y="416"/>
                  <a:pt x="359" y="416"/>
                </a:cubicBezTo>
                <a:lnTo>
                  <a:pt x="286" y="522"/>
                </a:lnTo>
                <a:close/>
                <a:moveTo>
                  <a:pt x="286" y="826"/>
                </a:moveTo>
                <a:cubicBezTo>
                  <a:pt x="200" y="695"/>
                  <a:pt x="200" y="695"/>
                  <a:pt x="200" y="695"/>
                </a:cubicBezTo>
                <a:cubicBezTo>
                  <a:pt x="286" y="570"/>
                  <a:pt x="286" y="570"/>
                  <a:pt x="286" y="570"/>
                </a:cubicBezTo>
                <a:cubicBezTo>
                  <a:pt x="372" y="695"/>
                  <a:pt x="372" y="695"/>
                  <a:pt x="372" y="695"/>
                </a:cubicBezTo>
                <a:lnTo>
                  <a:pt x="286" y="826"/>
                </a:lnTo>
                <a:close/>
                <a:moveTo>
                  <a:pt x="546" y="180"/>
                </a:moveTo>
                <a:cubicBezTo>
                  <a:pt x="546" y="429"/>
                  <a:pt x="546" y="429"/>
                  <a:pt x="546" y="429"/>
                </a:cubicBezTo>
                <a:cubicBezTo>
                  <a:pt x="470" y="546"/>
                  <a:pt x="470" y="546"/>
                  <a:pt x="470" y="546"/>
                </a:cubicBezTo>
                <a:cubicBezTo>
                  <a:pt x="470" y="297"/>
                  <a:pt x="470" y="297"/>
                  <a:pt x="470" y="297"/>
                </a:cubicBezTo>
                <a:lnTo>
                  <a:pt x="546" y="180"/>
                </a:lnTo>
                <a:close/>
                <a:moveTo>
                  <a:pt x="546" y="478"/>
                </a:moveTo>
                <a:cubicBezTo>
                  <a:pt x="546" y="680"/>
                  <a:pt x="546" y="680"/>
                  <a:pt x="546" y="680"/>
                </a:cubicBezTo>
                <a:cubicBezTo>
                  <a:pt x="414" y="680"/>
                  <a:pt x="414" y="680"/>
                  <a:pt x="414" y="680"/>
                </a:cubicBezTo>
                <a:lnTo>
                  <a:pt x="546" y="478"/>
                </a:lnTo>
                <a:close/>
                <a:moveTo>
                  <a:pt x="444" y="287"/>
                </a:moveTo>
                <a:cubicBezTo>
                  <a:pt x="443" y="288"/>
                  <a:pt x="443" y="288"/>
                  <a:pt x="443" y="288"/>
                </a:cubicBezTo>
                <a:cubicBezTo>
                  <a:pt x="443" y="587"/>
                  <a:pt x="443" y="587"/>
                  <a:pt x="443" y="587"/>
                </a:cubicBezTo>
                <a:cubicBezTo>
                  <a:pt x="388" y="671"/>
                  <a:pt x="388" y="671"/>
                  <a:pt x="388" y="671"/>
                </a:cubicBezTo>
                <a:cubicBezTo>
                  <a:pt x="338" y="598"/>
                  <a:pt x="338" y="598"/>
                  <a:pt x="338" y="598"/>
                </a:cubicBezTo>
                <a:cubicBezTo>
                  <a:pt x="338" y="597"/>
                  <a:pt x="338" y="597"/>
                  <a:pt x="338" y="597"/>
                </a:cubicBezTo>
                <a:cubicBezTo>
                  <a:pt x="303" y="546"/>
                  <a:pt x="303" y="546"/>
                  <a:pt x="303" y="546"/>
                </a:cubicBezTo>
                <a:cubicBezTo>
                  <a:pt x="388" y="421"/>
                  <a:pt x="388" y="421"/>
                  <a:pt x="388" y="42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85" y="421"/>
                  <a:pt x="185" y="421"/>
                  <a:pt x="185" y="421"/>
                </a:cubicBezTo>
                <a:cubicBezTo>
                  <a:pt x="270" y="546"/>
                  <a:pt x="270" y="546"/>
                  <a:pt x="270" y="546"/>
                </a:cubicBezTo>
                <a:cubicBezTo>
                  <a:pt x="234" y="597"/>
                  <a:pt x="234" y="597"/>
                  <a:pt x="234" y="597"/>
                </a:cubicBezTo>
                <a:cubicBezTo>
                  <a:pt x="234" y="598"/>
                  <a:pt x="234" y="598"/>
                  <a:pt x="234" y="598"/>
                </a:cubicBezTo>
                <a:cubicBezTo>
                  <a:pt x="185" y="671"/>
                  <a:pt x="185" y="671"/>
                  <a:pt x="185" y="671"/>
                </a:cubicBezTo>
                <a:cubicBezTo>
                  <a:pt x="130" y="587"/>
                  <a:pt x="130" y="587"/>
                  <a:pt x="130" y="587"/>
                </a:cubicBezTo>
                <a:cubicBezTo>
                  <a:pt x="130" y="288"/>
                  <a:pt x="130" y="288"/>
                  <a:pt x="130" y="288"/>
                </a:cubicBezTo>
                <a:cubicBezTo>
                  <a:pt x="129" y="287"/>
                  <a:pt x="129" y="287"/>
                  <a:pt x="129" y="287"/>
                </a:cubicBezTo>
                <a:cubicBezTo>
                  <a:pt x="69" y="197"/>
                  <a:pt x="23" y="128"/>
                  <a:pt x="0" y="94"/>
                </a:cubicBezTo>
                <a:cubicBezTo>
                  <a:pt x="0" y="706"/>
                  <a:pt x="0" y="706"/>
                  <a:pt x="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286" y="876"/>
                  <a:pt x="286" y="876"/>
                  <a:pt x="286" y="876"/>
                </a:cubicBezTo>
                <a:cubicBezTo>
                  <a:pt x="396" y="706"/>
                  <a:pt x="396" y="706"/>
                  <a:pt x="396" y="706"/>
                </a:cubicBezTo>
                <a:cubicBezTo>
                  <a:pt x="573" y="706"/>
                  <a:pt x="573" y="706"/>
                  <a:pt x="573" y="706"/>
                </a:cubicBezTo>
                <a:cubicBezTo>
                  <a:pt x="573" y="94"/>
                  <a:pt x="573" y="94"/>
                  <a:pt x="573" y="94"/>
                </a:cubicBezTo>
                <a:cubicBezTo>
                  <a:pt x="557" y="118"/>
                  <a:pt x="504" y="197"/>
                  <a:pt x="444" y="287"/>
                </a:cubicBezTo>
              </a:path>
            </a:pathLst>
          </a:cu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70C0"/>
              </a:solidFill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250825" y="849313"/>
            <a:ext cx="864235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600" b="1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АКТИВНА ЗАКОНОДАВЧА ОСІНЬ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58888" y="1976438"/>
            <a:ext cx="1866900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uk-UA" sz="1600" b="1">
                <a:solidFill>
                  <a:schemeClr val="tx1"/>
                </a:solidFill>
                <a:latin typeface="Helvetica Neue"/>
              </a:rPr>
              <a:t>Децентралізація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29050" y="1846263"/>
            <a:ext cx="14827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Реформа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держслужби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3800" y="3565525"/>
            <a:ext cx="15287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Правоохоронна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діяльність</a:t>
            </a:r>
          </a:p>
        </p:txBody>
      </p:sp>
      <p:sp>
        <p:nvSpPr>
          <p:cNvPr id="19" name="Прямоугольник 20"/>
          <p:cNvSpPr/>
          <p:nvPr/>
        </p:nvSpPr>
        <p:spPr>
          <a:xfrm>
            <a:off x="6207125" y="1946275"/>
            <a:ext cx="14176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Соціальний </a:t>
            </a:r>
          </a:p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захист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49563" y="3711575"/>
            <a:ext cx="102870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>
                <a:solidFill>
                  <a:schemeClr val="tx1"/>
                </a:solidFill>
                <a:latin typeface="Helvetica Neue"/>
              </a:rPr>
              <a:t>Безпека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8914" name="Text Placeholder 3"/>
          <p:cNvSpPr txBox="1">
            <a:spLocks/>
          </p:cNvSpPr>
          <p:nvPr/>
        </p:nvSpPr>
        <p:spPr bwMode="auto">
          <a:xfrm>
            <a:off x="938213" y="1851025"/>
            <a:ext cx="72675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6000" b="1" baseline="3000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ДЯКУЮ </a:t>
            </a:r>
            <a:br>
              <a:rPr lang="ru-RU" sz="6000" b="1" baseline="3000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</a:br>
            <a:r>
              <a:rPr lang="ru-RU" sz="6000" baseline="3000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ЗА УВАГУ!</a:t>
            </a:r>
          </a:p>
        </p:txBody>
      </p:sp>
      <p:sp>
        <p:nvSpPr>
          <p:cNvPr id="24" name="Прямоугольник 6"/>
          <p:cNvSpPr/>
          <p:nvPr/>
        </p:nvSpPr>
        <p:spPr>
          <a:xfrm>
            <a:off x="3241675" y="2571750"/>
            <a:ext cx="2698750" cy="365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rgbClr val="FFC000"/>
              </a:solidFill>
              <a:sym typeface="Arial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>
            <a:off x="4062243" y="236281"/>
            <a:ext cx="1057550" cy="607277"/>
            <a:chOff x="2168" y="1208"/>
            <a:chExt cx="1428" cy="820"/>
          </a:xfrm>
          <a:solidFill>
            <a:srgbClr val="0070C0"/>
          </a:solidFill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2424" y="1208"/>
              <a:ext cx="535" cy="501"/>
            </a:xfrm>
            <a:custGeom>
              <a:avLst/>
              <a:gdLst>
                <a:gd name="T0" fmla="*/ 42 w 302"/>
                <a:gd name="T1" fmla="*/ 282 h 282"/>
                <a:gd name="T2" fmla="*/ 8 w 302"/>
                <a:gd name="T3" fmla="*/ 282 h 282"/>
                <a:gd name="T4" fmla="*/ 0 w 302"/>
                <a:gd name="T5" fmla="*/ 274 h 282"/>
                <a:gd name="T6" fmla="*/ 0 w 302"/>
                <a:gd name="T7" fmla="*/ 66 h 282"/>
                <a:gd name="T8" fmla="*/ 8 w 302"/>
                <a:gd name="T9" fmla="*/ 57 h 282"/>
                <a:gd name="T10" fmla="*/ 47 w 302"/>
                <a:gd name="T11" fmla="*/ 57 h 282"/>
                <a:gd name="T12" fmla="*/ 143 w 302"/>
                <a:gd name="T13" fmla="*/ 0 h 282"/>
                <a:gd name="T14" fmla="*/ 255 w 302"/>
                <a:gd name="T15" fmla="*/ 0 h 282"/>
                <a:gd name="T16" fmla="*/ 300 w 302"/>
                <a:gd name="T17" fmla="*/ 22 h 282"/>
                <a:gd name="T18" fmla="*/ 297 w 302"/>
                <a:gd name="T19" fmla="*/ 33 h 282"/>
                <a:gd name="T20" fmla="*/ 285 w 302"/>
                <a:gd name="T21" fmla="*/ 29 h 282"/>
                <a:gd name="T22" fmla="*/ 255 w 302"/>
                <a:gd name="T23" fmla="*/ 16 h 282"/>
                <a:gd name="T24" fmla="*/ 143 w 302"/>
                <a:gd name="T25" fmla="*/ 16 h 282"/>
                <a:gd name="T26" fmla="*/ 59 w 302"/>
                <a:gd name="T27" fmla="*/ 69 h 282"/>
                <a:gd name="T28" fmla="*/ 52 w 302"/>
                <a:gd name="T29" fmla="*/ 74 h 282"/>
                <a:gd name="T30" fmla="*/ 17 w 302"/>
                <a:gd name="T31" fmla="*/ 74 h 282"/>
                <a:gd name="T32" fmla="*/ 17 w 302"/>
                <a:gd name="T33" fmla="*/ 265 h 282"/>
                <a:gd name="T34" fmla="*/ 42 w 302"/>
                <a:gd name="T35" fmla="*/ 265 h 282"/>
                <a:gd name="T36" fmla="*/ 50 w 302"/>
                <a:gd name="T37" fmla="*/ 274 h 282"/>
                <a:gd name="T38" fmla="*/ 42 w 302"/>
                <a:gd name="T3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2" h="282">
                  <a:moveTo>
                    <a:pt x="42" y="282"/>
                  </a:moveTo>
                  <a:cubicBezTo>
                    <a:pt x="8" y="282"/>
                    <a:pt x="8" y="282"/>
                    <a:pt x="8" y="282"/>
                  </a:cubicBezTo>
                  <a:cubicBezTo>
                    <a:pt x="4" y="282"/>
                    <a:pt x="0" y="278"/>
                    <a:pt x="0" y="27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1"/>
                    <a:pt x="4" y="57"/>
                    <a:pt x="8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66" y="22"/>
                    <a:pt x="103" y="0"/>
                    <a:pt x="143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78" y="0"/>
                    <a:pt x="293" y="7"/>
                    <a:pt x="300" y="22"/>
                  </a:cubicBezTo>
                  <a:cubicBezTo>
                    <a:pt x="302" y="26"/>
                    <a:pt x="301" y="31"/>
                    <a:pt x="297" y="33"/>
                  </a:cubicBezTo>
                  <a:cubicBezTo>
                    <a:pt x="292" y="35"/>
                    <a:pt x="287" y="33"/>
                    <a:pt x="285" y="29"/>
                  </a:cubicBezTo>
                  <a:cubicBezTo>
                    <a:pt x="282" y="23"/>
                    <a:pt x="276" y="16"/>
                    <a:pt x="255" y="16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07" y="16"/>
                    <a:pt x="75" y="37"/>
                    <a:pt x="59" y="69"/>
                  </a:cubicBezTo>
                  <a:cubicBezTo>
                    <a:pt x="58" y="72"/>
                    <a:pt x="55" y="74"/>
                    <a:pt x="52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42" y="265"/>
                    <a:pt x="42" y="265"/>
                    <a:pt x="42" y="265"/>
                  </a:cubicBezTo>
                  <a:cubicBezTo>
                    <a:pt x="46" y="265"/>
                    <a:pt x="50" y="269"/>
                    <a:pt x="50" y="274"/>
                  </a:cubicBezTo>
                  <a:cubicBezTo>
                    <a:pt x="50" y="278"/>
                    <a:pt x="46" y="282"/>
                    <a:pt x="42" y="2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2973" y="1238"/>
              <a:ext cx="368" cy="607"/>
            </a:xfrm>
            <a:custGeom>
              <a:avLst/>
              <a:gdLst>
                <a:gd name="T0" fmla="*/ 200 w 208"/>
                <a:gd name="T1" fmla="*/ 342 h 342"/>
                <a:gd name="T2" fmla="*/ 140 w 208"/>
                <a:gd name="T3" fmla="*/ 342 h 342"/>
                <a:gd name="T4" fmla="*/ 132 w 208"/>
                <a:gd name="T5" fmla="*/ 334 h 342"/>
                <a:gd name="T6" fmla="*/ 140 w 208"/>
                <a:gd name="T7" fmla="*/ 326 h 342"/>
                <a:gd name="T8" fmla="*/ 191 w 208"/>
                <a:gd name="T9" fmla="*/ 326 h 342"/>
                <a:gd name="T10" fmla="*/ 191 w 208"/>
                <a:gd name="T11" fmla="*/ 106 h 342"/>
                <a:gd name="T12" fmla="*/ 148 w 208"/>
                <a:gd name="T13" fmla="*/ 106 h 342"/>
                <a:gd name="T14" fmla="*/ 140 w 208"/>
                <a:gd name="T15" fmla="*/ 98 h 342"/>
                <a:gd name="T16" fmla="*/ 9 w 208"/>
                <a:gd name="T17" fmla="*/ 17 h 342"/>
                <a:gd name="T18" fmla="*/ 0 w 208"/>
                <a:gd name="T19" fmla="*/ 9 h 342"/>
                <a:gd name="T20" fmla="*/ 9 w 208"/>
                <a:gd name="T21" fmla="*/ 0 h 342"/>
                <a:gd name="T22" fmla="*/ 155 w 208"/>
                <a:gd name="T23" fmla="*/ 89 h 342"/>
                <a:gd name="T24" fmla="*/ 200 w 208"/>
                <a:gd name="T25" fmla="*/ 89 h 342"/>
                <a:gd name="T26" fmla="*/ 208 w 208"/>
                <a:gd name="T27" fmla="*/ 97 h 342"/>
                <a:gd name="T28" fmla="*/ 208 w 208"/>
                <a:gd name="T29" fmla="*/ 334 h 342"/>
                <a:gd name="T30" fmla="*/ 200 w 208"/>
                <a:gd name="T31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342">
                  <a:moveTo>
                    <a:pt x="200" y="342"/>
                  </a:moveTo>
                  <a:cubicBezTo>
                    <a:pt x="140" y="342"/>
                    <a:pt x="140" y="342"/>
                    <a:pt x="140" y="342"/>
                  </a:cubicBezTo>
                  <a:cubicBezTo>
                    <a:pt x="136" y="342"/>
                    <a:pt x="132" y="339"/>
                    <a:pt x="132" y="334"/>
                  </a:cubicBezTo>
                  <a:cubicBezTo>
                    <a:pt x="132" y="329"/>
                    <a:pt x="136" y="326"/>
                    <a:pt x="140" y="326"/>
                  </a:cubicBezTo>
                  <a:cubicBezTo>
                    <a:pt x="191" y="326"/>
                    <a:pt x="191" y="326"/>
                    <a:pt x="191" y="326"/>
                  </a:cubicBezTo>
                  <a:cubicBezTo>
                    <a:pt x="191" y="106"/>
                    <a:pt x="191" y="106"/>
                    <a:pt x="191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4" y="106"/>
                    <a:pt x="140" y="103"/>
                    <a:pt x="140" y="98"/>
                  </a:cubicBezTo>
                  <a:cubicBezTo>
                    <a:pt x="133" y="46"/>
                    <a:pt x="86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8" y="0"/>
                    <a:pt x="148" y="53"/>
                    <a:pt x="155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4" y="89"/>
                    <a:pt x="208" y="93"/>
                    <a:pt x="208" y="97"/>
                  </a:cubicBezTo>
                  <a:cubicBezTo>
                    <a:pt x="208" y="334"/>
                    <a:pt x="208" y="334"/>
                    <a:pt x="208" y="334"/>
                  </a:cubicBezTo>
                  <a:cubicBezTo>
                    <a:pt x="208" y="339"/>
                    <a:pt x="204" y="342"/>
                    <a:pt x="200" y="3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3311" y="1363"/>
              <a:ext cx="285" cy="511"/>
            </a:xfrm>
            <a:custGeom>
              <a:avLst/>
              <a:gdLst>
                <a:gd name="T0" fmla="*/ 153 w 161"/>
                <a:gd name="T1" fmla="*/ 288 h 288"/>
                <a:gd name="T2" fmla="*/ 9 w 161"/>
                <a:gd name="T3" fmla="*/ 288 h 288"/>
                <a:gd name="T4" fmla="*/ 0 w 161"/>
                <a:gd name="T5" fmla="*/ 280 h 288"/>
                <a:gd name="T6" fmla="*/ 0 w 161"/>
                <a:gd name="T7" fmla="*/ 9 h 288"/>
                <a:gd name="T8" fmla="*/ 9 w 161"/>
                <a:gd name="T9" fmla="*/ 0 h 288"/>
                <a:gd name="T10" fmla="*/ 153 w 161"/>
                <a:gd name="T11" fmla="*/ 0 h 288"/>
                <a:gd name="T12" fmla="*/ 161 w 161"/>
                <a:gd name="T13" fmla="*/ 9 h 288"/>
                <a:gd name="T14" fmla="*/ 161 w 161"/>
                <a:gd name="T15" fmla="*/ 280 h 288"/>
                <a:gd name="T16" fmla="*/ 153 w 161"/>
                <a:gd name="T17" fmla="*/ 288 h 288"/>
                <a:gd name="T18" fmla="*/ 17 w 161"/>
                <a:gd name="T19" fmla="*/ 272 h 288"/>
                <a:gd name="T20" fmla="*/ 145 w 161"/>
                <a:gd name="T21" fmla="*/ 272 h 288"/>
                <a:gd name="T22" fmla="*/ 145 w 161"/>
                <a:gd name="T23" fmla="*/ 17 h 288"/>
                <a:gd name="T24" fmla="*/ 17 w 161"/>
                <a:gd name="T25" fmla="*/ 17 h 288"/>
                <a:gd name="T26" fmla="*/ 17 w 161"/>
                <a:gd name="T27" fmla="*/ 2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288">
                  <a:moveTo>
                    <a:pt x="153" y="288"/>
                  </a:moveTo>
                  <a:cubicBezTo>
                    <a:pt x="9" y="288"/>
                    <a:pt x="9" y="288"/>
                    <a:pt x="9" y="288"/>
                  </a:cubicBezTo>
                  <a:cubicBezTo>
                    <a:pt x="4" y="288"/>
                    <a:pt x="0" y="285"/>
                    <a:pt x="0" y="28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7" y="0"/>
                    <a:pt x="161" y="4"/>
                    <a:pt x="161" y="9"/>
                  </a:cubicBezTo>
                  <a:cubicBezTo>
                    <a:pt x="161" y="280"/>
                    <a:pt x="161" y="280"/>
                    <a:pt x="161" y="280"/>
                  </a:cubicBezTo>
                  <a:cubicBezTo>
                    <a:pt x="161" y="285"/>
                    <a:pt x="157" y="288"/>
                    <a:pt x="153" y="288"/>
                  </a:cubicBezTo>
                  <a:close/>
                  <a:moveTo>
                    <a:pt x="17" y="272"/>
                  </a:moveTo>
                  <a:cubicBezTo>
                    <a:pt x="145" y="272"/>
                    <a:pt x="145" y="272"/>
                    <a:pt x="145" y="272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2888" y="1451"/>
              <a:ext cx="437" cy="545"/>
            </a:xfrm>
            <a:custGeom>
              <a:avLst/>
              <a:gdLst>
                <a:gd name="T0" fmla="*/ 36 w 247"/>
                <a:gd name="T1" fmla="*/ 307 h 307"/>
                <a:gd name="T2" fmla="*/ 34 w 247"/>
                <a:gd name="T3" fmla="*/ 307 h 307"/>
                <a:gd name="T4" fmla="*/ 12 w 247"/>
                <a:gd name="T5" fmla="*/ 296 h 307"/>
                <a:gd name="T6" fmla="*/ 3 w 247"/>
                <a:gd name="T7" fmla="*/ 286 h 307"/>
                <a:gd name="T8" fmla="*/ 4 w 247"/>
                <a:gd name="T9" fmla="*/ 275 h 307"/>
                <a:gd name="T10" fmla="*/ 16 w 247"/>
                <a:gd name="T11" fmla="*/ 275 h 307"/>
                <a:gd name="T12" fmla="*/ 24 w 247"/>
                <a:gd name="T13" fmla="*/ 285 h 307"/>
                <a:gd name="T14" fmla="*/ 35 w 247"/>
                <a:gd name="T15" fmla="*/ 290 h 307"/>
                <a:gd name="T16" fmla="*/ 54 w 247"/>
                <a:gd name="T17" fmla="*/ 283 h 307"/>
                <a:gd name="T18" fmla="*/ 63 w 247"/>
                <a:gd name="T19" fmla="*/ 267 h 307"/>
                <a:gd name="T20" fmla="*/ 60 w 247"/>
                <a:gd name="T21" fmla="*/ 254 h 307"/>
                <a:gd name="T22" fmla="*/ 3 w 247"/>
                <a:gd name="T23" fmla="*/ 190 h 307"/>
                <a:gd name="T24" fmla="*/ 4 w 247"/>
                <a:gd name="T25" fmla="*/ 178 h 307"/>
                <a:gd name="T26" fmla="*/ 16 w 247"/>
                <a:gd name="T27" fmla="*/ 179 h 307"/>
                <a:gd name="T28" fmla="*/ 96 w 247"/>
                <a:gd name="T29" fmla="*/ 268 h 307"/>
                <a:gd name="T30" fmla="*/ 126 w 247"/>
                <a:gd name="T31" fmla="*/ 265 h 307"/>
                <a:gd name="T32" fmla="*/ 135 w 247"/>
                <a:gd name="T33" fmla="*/ 249 h 307"/>
                <a:gd name="T34" fmla="*/ 132 w 247"/>
                <a:gd name="T35" fmla="*/ 236 h 307"/>
                <a:gd name="T36" fmla="*/ 13 w 247"/>
                <a:gd name="T37" fmla="*/ 102 h 307"/>
                <a:gd name="T38" fmla="*/ 12 w 247"/>
                <a:gd name="T39" fmla="*/ 92 h 307"/>
                <a:gd name="T40" fmla="*/ 19 w 247"/>
                <a:gd name="T41" fmla="*/ 88 h 307"/>
                <a:gd name="T42" fmla="*/ 26 w 247"/>
                <a:gd name="T43" fmla="*/ 90 h 307"/>
                <a:gd name="T44" fmla="*/ 141 w 247"/>
                <a:gd name="T45" fmla="*/ 221 h 307"/>
                <a:gd name="T46" fmla="*/ 170 w 247"/>
                <a:gd name="T47" fmla="*/ 218 h 307"/>
                <a:gd name="T48" fmla="*/ 180 w 247"/>
                <a:gd name="T49" fmla="*/ 202 h 307"/>
                <a:gd name="T50" fmla="*/ 177 w 247"/>
                <a:gd name="T51" fmla="*/ 189 h 307"/>
                <a:gd name="T52" fmla="*/ 50 w 247"/>
                <a:gd name="T53" fmla="*/ 47 h 307"/>
                <a:gd name="T54" fmla="*/ 49 w 247"/>
                <a:gd name="T55" fmla="*/ 37 h 307"/>
                <a:gd name="T56" fmla="*/ 56 w 247"/>
                <a:gd name="T57" fmla="*/ 33 h 307"/>
                <a:gd name="T58" fmla="*/ 63 w 247"/>
                <a:gd name="T59" fmla="*/ 35 h 307"/>
                <a:gd name="T60" fmla="*/ 187 w 247"/>
                <a:gd name="T61" fmla="*/ 176 h 307"/>
                <a:gd name="T62" fmla="*/ 199 w 247"/>
                <a:gd name="T63" fmla="*/ 180 h 307"/>
                <a:gd name="T64" fmla="*/ 216 w 247"/>
                <a:gd name="T65" fmla="*/ 173 h 307"/>
                <a:gd name="T66" fmla="*/ 222 w 247"/>
                <a:gd name="T67" fmla="*/ 144 h 307"/>
                <a:gd name="T68" fmla="*/ 108 w 247"/>
                <a:gd name="T69" fmla="*/ 15 h 307"/>
                <a:gd name="T70" fmla="*/ 109 w 247"/>
                <a:gd name="T71" fmla="*/ 3 h 307"/>
                <a:gd name="T72" fmla="*/ 121 w 247"/>
                <a:gd name="T73" fmla="*/ 4 h 307"/>
                <a:gd name="T74" fmla="*/ 235 w 247"/>
                <a:gd name="T75" fmla="*/ 133 h 307"/>
                <a:gd name="T76" fmla="*/ 227 w 247"/>
                <a:gd name="T77" fmla="*/ 185 h 307"/>
                <a:gd name="T78" fmla="*/ 200 w 247"/>
                <a:gd name="T79" fmla="*/ 197 h 307"/>
                <a:gd name="T80" fmla="*/ 197 w 247"/>
                <a:gd name="T81" fmla="*/ 197 h 307"/>
                <a:gd name="T82" fmla="*/ 196 w 247"/>
                <a:gd name="T83" fmla="*/ 205 h 307"/>
                <a:gd name="T84" fmla="*/ 181 w 247"/>
                <a:gd name="T85" fmla="*/ 231 h 307"/>
                <a:gd name="T86" fmla="*/ 152 w 247"/>
                <a:gd name="T87" fmla="*/ 242 h 307"/>
                <a:gd name="T88" fmla="*/ 151 w 247"/>
                <a:gd name="T89" fmla="*/ 252 h 307"/>
                <a:gd name="T90" fmla="*/ 137 w 247"/>
                <a:gd name="T91" fmla="*/ 278 h 307"/>
                <a:gd name="T92" fmla="*/ 83 w 247"/>
                <a:gd name="T93" fmla="*/ 279 h 307"/>
                <a:gd name="T94" fmla="*/ 79 w 247"/>
                <a:gd name="T95" fmla="*/ 274 h 307"/>
                <a:gd name="T96" fmla="*/ 65 w 247"/>
                <a:gd name="T97" fmla="*/ 295 h 307"/>
                <a:gd name="T98" fmla="*/ 36 w 247"/>
                <a:gd name="T9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7" h="307">
                  <a:moveTo>
                    <a:pt x="36" y="307"/>
                  </a:moveTo>
                  <a:cubicBezTo>
                    <a:pt x="35" y="307"/>
                    <a:pt x="34" y="307"/>
                    <a:pt x="34" y="307"/>
                  </a:cubicBezTo>
                  <a:cubicBezTo>
                    <a:pt x="25" y="306"/>
                    <a:pt x="17" y="302"/>
                    <a:pt x="12" y="296"/>
                  </a:cubicBezTo>
                  <a:cubicBezTo>
                    <a:pt x="3" y="286"/>
                    <a:pt x="3" y="286"/>
                    <a:pt x="3" y="286"/>
                  </a:cubicBezTo>
                  <a:cubicBezTo>
                    <a:pt x="0" y="283"/>
                    <a:pt x="0" y="278"/>
                    <a:pt x="4" y="275"/>
                  </a:cubicBezTo>
                  <a:cubicBezTo>
                    <a:pt x="7" y="272"/>
                    <a:pt x="12" y="272"/>
                    <a:pt x="16" y="275"/>
                  </a:cubicBezTo>
                  <a:cubicBezTo>
                    <a:pt x="24" y="285"/>
                    <a:pt x="24" y="285"/>
                    <a:pt x="24" y="285"/>
                  </a:cubicBezTo>
                  <a:cubicBezTo>
                    <a:pt x="27" y="289"/>
                    <a:pt x="32" y="290"/>
                    <a:pt x="35" y="290"/>
                  </a:cubicBezTo>
                  <a:cubicBezTo>
                    <a:pt x="41" y="290"/>
                    <a:pt x="48" y="288"/>
                    <a:pt x="54" y="283"/>
                  </a:cubicBezTo>
                  <a:cubicBezTo>
                    <a:pt x="59" y="278"/>
                    <a:pt x="62" y="273"/>
                    <a:pt x="63" y="267"/>
                  </a:cubicBezTo>
                  <a:cubicBezTo>
                    <a:pt x="64" y="262"/>
                    <a:pt x="63" y="257"/>
                    <a:pt x="60" y="25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0" y="186"/>
                    <a:pt x="1" y="181"/>
                    <a:pt x="4" y="178"/>
                  </a:cubicBezTo>
                  <a:cubicBezTo>
                    <a:pt x="8" y="175"/>
                    <a:pt x="13" y="175"/>
                    <a:pt x="16" y="179"/>
                  </a:cubicBezTo>
                  <a:cubicBezTo>
                    <a:pt x="96" y="268"/>
                    <a:pt x="96" y="268"/>
                    <a:pt x="96" y="268"/>
                  </a:cubicBezTo>
                  <a:cubicBezTo>
                    <a:pt x="102" y="275"/>
                    <a:pt x="116" y="274"/>
                    <a:pt x="126" y="265"/>
                  </a:cubicBezTo>
                  <a:cubicBezTo>
                    <a:pt x="131" y="261"/>
                    <a:pt x="134" y="255"/>
                    <a:pt x="135" y="249"/>
                  </a:cubicBezTo>
                  <a:cubicBezTo>
                    <a:pt x="136" y="244"/>
                    <a:pt x="135" y="240"/>
                    <a:pt x="132" y="236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0" y="99"/>
                    <a:pt x="10" y="95"/>
                    <a:pt x="12" y="92"/>
                  </a:cubicBezTo>
                  <a:cubicBezTo>
                    <a:pt x="14" y="90"/>
                    <a:pt x="16" y="88"/>
                    <a:pt x="19" y="88"/>
                  </a:cubicBezTo>
                  <a:cubicBezTo>
                    <a:pt x="21" y="88"/>
                    <a:pt x="24" y="88"/>
                    <a:pt x="26" y="90"/>
                  </a:cubicBezTo>
                  <a:cubicBezTo>
                    <a:pt x="141" y="221"/>
                    <a:pt x="141" y="221"/>
                    <a:pt x="141" y="221"/>
                  </a:cubicBezTo>
                  <a:cubicBezTo>
                    <a:pt x="147" y="228"/>
                    <a:pt x="161" y="227"/>
                    <a:pt x="170" y="218"/>
                  </a:cubicBezTo>
                  <a:cubicBezTo>
                    <a:pt x="175" y="214"/>
                    <a:pt x="179" y="208"/>
                    <a:pt x="180" y="202"/>
                  </a:cubicBezTo>
                  <a:cubicBezTo>
                    <a:pt x="181" y="197"/>
                    <a:pt x="179" y="193"/>
                    <a:pt x="177" y="189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8" y="44"/>
                    <a:pt x="47" y="40"/>
                    <a:pt x="49" y="37"/>
                  </a:cubicBezTo>
                  <a:cubicBezTo>
                    <a:pt x="51" y="34"/>
                    <a:pt x="54" y="33"/>
                    <a:pt x="56" y="33"/>
                  </a:cubicBezTo>
                  <a:cubicBezTo>
                    <a:pt x="58" y="32"/>
                    <a:pt x="61" y="33"/>
                    <a:pt x="63" y="35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89" y="179"/>
                    <a:pt x="194" y="180"/>
                    <a:pt x="199" y="180"/>
                  </a:cubicBezTo>
                  <a:cubicBezTo>
                    <a:pt x="205" y="180"/>
                    <a:pt x="211" y="177"/>
                    <a:pt x="216" y="173"/>
                  </a:cubicBezTo>
                  <a:cubicBezTo>
                    <a:pt x="226" y="164"/>
                    <a:pt x="229" y="151"/>
                    <a:pt x="222" y="144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5" y="12"/>
                    <a:pt x="105" y="6"/>
                    <a:pt x="109" y="3"/>
                  </a:cubicBezTo>
                  <a:cubicBezTo>
                    <a:pt x="112" y="0"/>
                    <a:pt x="118" y="1"/>
                    <a:pt x="121" y="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47" y="147"/>
                    <a:pt x="244" y="171"/>
                    <a:pt x="227" y="185"/>
                  </a:cubicBezTo>
                  <a:cubicBezTo>
                    <a:pt x="219" y="192"/>
                    <a:pt x="210" y="196"/>
                    <a:pt x="200" y="197"/>
                  </a:cubicBezTo>
                  <a:cubicBezTo>
                    <a:pt x="199" y="197"/>
                    <a:pt x="198" y="197"/>
                    <a:pt x="197" y="197"/>
                  </a:cubicBezTo>
                  <a:cubicBezTo>
                    <a:pt x="197" y="200"/>
                    <a:pt x="197" y="202"/>
                    <a:pt x="196" y="205"/>
                  </a:cubicBezTo>
                  <a:cubicBezTo>
                    <a:pt x="194" y="215"/>
                    <a:pt x="189" y="224"/>
                    <a:pt x="181" y="231"/>
                  </a:cubicBezTo>
                  <a:cubicBezTo>
                    <a:pt x="173" y="239"/>
                    <a:pt x="161" y="242"/>
                    <a:pt x="152" y="242"/>
                  </a:cubicBezTo>
                  <a:cubicBezTo>
                    <a:pt x="152" y="246"/>
                    <a:pt x="152" y="249"/>
                    <a:pt x="151" y="252"/>
                  </a:cubicBezTo>
                  <a:cubicBezTo>
                    <a:pt x="150" y="262"/>
                    <a:pt x="144" y="271"/>
                    <a:pt x="137" y="278"/>
                  </a:cubicBezTo>
                  <a:cubicBezTo>
                    <a:pt x="120" y="293"/>
                    <a:pt x="96" y="293"/>
                    <a:pt x="83" y="279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6" y="282"/>
                    <a:pt x="72" y="289"/>
                    <a:pt x="65" y="295"/>
                  </a:cubicBezTo>
                  <a:cubicBezTo>
                    <a:pt x="56" y="303"/>
                    <a:pt x="46" y="307"/>
                    <a:pt x="3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2460" y="1599"/>
              <a:ext cx="201" cy="214"/>
            </a:xfrm>
            <a:custGeom>
              <a:avLst/>
              <a:gdLst>
                <a:gd name="T0" fmla="*/ 45 w 114"/>
                <a:gd name="T1" fmla="*/ 121 h 121"/>
                <a:gd name="T2" fmla="*/ 45 w 114"/>
                <a:gd name="T3" fmla="*/ 121 h 121"/>
                <a:gd name="T4" fmla="*/ 20 w 114"/>
                <a:gd name="T5" fmla="*/ 113 h 121"/>
                <a:gd name="T6" fmla="*/ 2 w 114"/>
                <a:gd name="T7" fmla="*/ 86 h 121"/>
                <a:gd name="T8" fmla="*/ 8 w 114"/>
                <a:gd name="T9" fmla="*/ 56 h 121"/>
                <a:gd name="T10" fmla="*/ 36 w 114"/>
                <a:gd name="T11" fmla="*/ 16 h 121"/>
                <a:gd name="T12" fmla="*/ 68 w 114"/>
                <a:gd name="T13" fmla="*/ 0 h 121"/>
                <a:gd name="T14" fmla="*/ 94 w 114"/>
                <a:gd name="T15" fmla="*/ 8 h 121"/>
                <a:gd name="T16" fmla="*/ 112 w 114"/>
                <a:gd name="T17" fmla="*/ 36 h 121"/>
                <a:gd name="T18" fmla="*/ 106 w 114"/>
                <a:gd name="T19" fmla="*/ 65 h 121"/>
                <a:gd name="T20" fmla="*/ 77 w 114"/>
                <a:gd name="T21" fmla="*/ 105 h 121"/>
                <a:gd name="T22" fmla="*/ 45 w 114"/>
                <a:gd name="T23" fmla="*/ 121 h 121"/>
                <a:gd name="T24" fmla="*/ 68 w 114"/>
                <a:gd name="T25" fmla="*/ 17 h 121"/>
                <a:gd name="T26" fmla="*/ 50 w 114"/>
                <a:gd name="T27" fmla="*/ 25 h 121"/>
                <a:gd name="T28" fmla="*/ 21 w 114"/>
                <a:gd name="T29" fmla="*/ 66 h 121"/>
                <a:gd name="T30" fmla="*/ 18 w 114"/>
                <a:gd name="T31" fmla="*/ 83 h 121"/>
                <a:gd name="T32" fmla="*/ 29 w 114"/>
                <a:gd name="T33" fmla="*/ 99 h 121"/>
                <a:gd name="T34" fmla="*/ 63 w 114"/>
                <a:gd name="T35" fmla="*/ 96 h 121"/>
                <a:gd name="T36" fmla="*/ 92 w 114"/>
                <a:gd name="T37" fmla="*/ 55 h 121"/>
                <a:gd name="T38" fmla="*/ 95 w 114"/>
                <a:gd name="T39" fmla="*/ 39 h 121"/>
                <a:gd name="T40" fmla="*/ 84 w 114"/>
                <a:gd name="T41" fmla="*/ 22 h 121"/>
                <a:gd name="T42" fmla="*/ 68 w 114"/>
                <a:gd name="T43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21">
                  <a:moveTo>
                    <a:pt x="45" y="121"/>
                  </a:moveTo>
                  <a:cubicBezTo>
                    <a:pt x="45" y="121"/>
                    <a:pt x="45" y="121"/>
                    <a:pt x="45" y="121"/>
                  </a:cubicBezTo>
                  <a:cubicBezTo>
                    <a:pt x="36" y="121"/>
                    <a:pt x="27" y="118"/>
                    <a:pt x="20" y="113"/>
                  </a:cubicBezTo>
                  <a:cubicBezTo>
                    <a:pt x="11" y="106"/>
                    <a:pt x="4" y="97"/>
                    <a:pt x="2" y="86"/>
                  </a:cubicBezTo>
                  <a:cubicBezTo>
                    <a:pt x="0" y="76"/>
                    <a:pt x="2" y="65"/>
                    <a:pt x="8" y="5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44" y="6"/>
                    <a:pt x="55" y="0"/>
                    <a:pt x="68" y="0"/>
                  </a:cubicBezTo>
                  <a:cubicBezTo>
                    <a:pt x="77" y="0"/>
                    <a:pt x="86" y="3"/>
                    <a:pt x="94" y="8"/>
                  </a:cubicBezTo>
                  <a:cubicBezTo>
                    <a:pt x="103" y="15"/>
                    <a:pt x="110" y="25"/>
                    <a:pt x="112" y="36"/>
                  </a:cubicBezTo>
                  <a:cubicBezTo>
                    <a:pt x="114" y="47"/>
                    <a:pt x="111" y="57"/>
                    <a:pt x="106" y="6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0" y="115"/>
                    <a:pt x="58" y="121"/>
                    <a:pt x="45" y="121"/>
                  </a:cubicBezTo>
                  <a:close/>
                  <a:moveTo>
                    <a:pt x="68" y="17"/>
                  </a:moveTo>
                  <a:cubicBezTo>
                    <a:pt x="61" y="17"/>
                    <a:pt x="54" y="20"/>
                    <a:pt x="50" y="2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18" y="71"/>
                    <a:pt x="17" y="77"/>
                    <a:pt x="18" y="83"/>
                  </a:cubicBezTo>
                  <a:cubicBezTo>
                    <a:pt x="20" y="89"/>
                    <a:pt x="24" y="95"/>
                    <a:pt x="29" y="99"/>
                  </a:cubicBezTo>
                  <a:cubicBezTo>
                    <a:pt x="41" y="107"/>
                    <a:pt x="56" y="105"/>
                    <a:pt x="63" y="96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5" y="51"/>
                    <a:pt x="96" y="45"/>
                    <a:pt x="95" y="39"/>
                  </a:cubicBezTo>
                  <a:cubicBezTo>
                    <a:pt x="94" y="32"/>
                    <a:pt x="90" y="26"/>
                    <a:pt x="84" y="22"/>
                  </a:cubicBezTo>
                  <a:cubicBezTo>
                    <a:pt x="79" y="18"/>
                    <a:pt x="74" y="17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Freeform 10"/>
            <p:cNvSpPr>
              <a:spLocks noEditPoints="1"/>
            </p:cNvSpPr>
            <p:nvPr/>
          </p:nvSpPr>
          <p:spPr bwMode="auto">
            <a:xfrm>
              <a:off x="2561" y="1618"/>
              <a:ext cx="242" cy="268"/>
            </a:xfrm>
            <a:custGeom>
              <a:avLst/>
              <a:gdLst>
                <a:gd name="T0" fmla="*/ 47 w 137"/>
                <a:gd name="T1" fmla="*/ 151 h 151"/>
                <a:gd name="T2" fmla="*/ 47 w 137"/>
                <a:gd name="T3" fmla="*/ 151 h 151"/>
                <a:gd name="T4" fmla="*/ 21 w 137"/>
                <a:gd name="T5" fmla="*/ 143 h 151"/>
                <a:gd name="T6" fmla="*/ 2 w 137"/>
                <a:gd name="T7" fmla="*/ 114 h 151"/>
                <a:gd name="T8" fmla="*/ 10 w 137"/>
                <a:gd name="T9" fmla="*/ 80 h 151"/>
                <a:gd name="T10" fmla="*/ 53 w 137"/>
                <a:gd name="T11" fmla="*/ 19 h 151"/>
                <a:gd name="T12" fmla="*/ 90 w 137"/>
                <a:gd name="T13" fmla="*/ 0 h 151"/>
                <a:gd name="T14" fmla="*/ 116 w 137"/>
                <a:gd name="T15" fmla="*/ 8 h 151"/>
                <a:gd name="T16" fmla="*/ 135 w 137"/>
                <a:gd name="T17" fmla="*/ 37 h 151"/>
                <a:gd name="T18" fmla="*/ 127 w 137"/>
                <a:gd name="T19" fmla="*/ 71 h 151"/>
                <a:gd name="T20" fmla="*/ 84 w 137"/>
                <a:gd name="T21" fmla="*/ 132 h 151"/>
                <a:gd name="T22" fmla="*/ 47 w 137"/>
                <a:gd name="T23" fmla="*/ 151 h 151"/>
                <a:gd name="T24" fmla="*/ 90 w 137"/>
                <a:gd name="T25" fmla="*/ 16 h 151"/>
                <a:gd name="T26" fmla="*/ 67 w 137"/>
                <a:gd name="T27" fmla="*/ 28 h 151"/>
                <a:gd name="T28" fmla="*/ 24 w 137"/>
                <a:gd name="T29" fmla="*/ 89 h 151"/>
                <a:gd name="T30" fmla="*/ 19 w 137"/>
                <a:gd name="T31" fmla="*/ 111 h 151"/>
                <a:gd name="T32" fmla="*/ 30 w 137"/>
                <a:gd name="T33" fmla="*/ 129 h 151"/>
                <a:gd name="T34" fmla="*/ 71 w 137"/>
                <a:gd name="T35" fmla="*/ 123 h 151"/>
                <a:gd name="T36" fmla="*/ 114 w 137"/>
                <a:gd name="T37" fmla="*/ 62 h 151"/>
                <a:gd name="T38" fmla="*/ 119 w 137"/>
                <a:gd name="T39" fmla="*/ 40 h 151"/>
                <a:gd name="T40" fmla="*/ 107 w 137"/>
                <a:gd name="T41" fmla="*/ 22 h 151"/>
                <a:gd name="T42" fmla="*/ 90 w 137"/>
                <a:gd name="T43" fmla="*/ 1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7" h="151">
                  <a:moveTo>
                    <a:pt x="47" y="151"/>
                  </a:moveTo>
                  <a:cubicBezTo>
                    <a:pt x="47" y="151"/>
                    <a:pt x="47" y="151"/>
                    <a:pt x="47" y="151"/>
                  </a:cubicBezTo>
                  <a:cubicBezTo>
                    <a:pt x="38" y="151"/>
                    <a:pt x="29" y="148"/>
                    <a:pt x="21" y="143"/>
                  </a:cubicBezTo>
                  <a:cubicBezTo>
                    <a:pt x="11" y="136"/>
                    <a:pt x="4" y="125"/>
                    <a:pt x="2" y="114"/>
                  </a:cubicBezTo>
                  <a:cubicBezTo>
                    <a:pt x="0" y="102"/>
                    <a:pt x="3" y="89"/>
                    <a:pt x="10" y="8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61" y="7"/>
                    <a:pt x="75" y="0"/>
                    <a:pt x="90" y="0"/>
                  </a:cubicBezTo>
                  <a:cubicBezTo>
                    <a:pt x="100" y="0"/>
                    <a:pt x="109" y="3"/>
                    <a:pt x="116" y="8"/>
                  </a:cubicBezTo>
                  <a:cubicBezTo>
                    <a:pt x="126" y="15"/>
                    <a:pt x="133" y="26"/>
                    <a:pt x="135" y="37"/>
                  </a:cubicBezTo>
                  <a:cubicBezTo>
                    <a:pt x="137" y="49"/>
                    <a:pt x="134" y="62"/>
                    <a:pt x="127" y="71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76" y="144"/>
                    <a:pt x="62" y="151"/>
                    <a:pt x="47" y="151"/>
                  </a:cubicBezTo>
                  <a:close/>
                  <a:moveTo>
                    <a:pt x="90" y="16"/>
                  </a:moveTo>
                  <a:cubicBezTo>
                    <a:pt x="81" y="16"/>
                    <a:pt x="72" y="21"/>
                    <a:pt x="67" y="28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19" y="95"/>
                    <a:pt x="17" y="103"/>
                    <a:pt x="19" y="111"/>
                  </a:cubicBezTo>
                  <a:cubicBezTo>
                    <a:pt x="20" y="118"/>
                    <a:pt x="24" y="125"/>
                    <a:pt x="30" y="129"/>
                  </a:cubicBezTo>
                  <a:cubicBezTo>
                    <a:pt x="43" y="138"/>
                    <a:pt x="62" y="135"/>
                    <a:pt x="71" y="123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8" y="56"/>
                    <a:pt x="120" y="48"/>
                    <a:pt x="119" y="40"/>
                  </a:cubicBezTo>
                  <a:cubicBezTo>
                    <a:pt x="117" y="33"/>
                    <a:pt x="113" y="26"/>
                    <a:pt x="107" y="22"/>
                  </a:cubicBezTo>
                  <a:cubicBezTo>
                    <a:pt x="102" y="18"/>
                    <a:pt x="96" y="16"/>
                    <a:pt x="9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Freeform 11"/>
            <p:cNvSpPr>
              <a:spLocks noEditPoints="1"/>
            </p:cNvSpPr>
            <p:nvPr/>
          </p:nvSpPr>
          <p:spPr bwMode="auto">
            <a:xfrm>
              <a:off x="2669" y="1686"/>
              <a:ext cx="247" cy="277"/>
            </a:xfrm>
            <a:custGeom>
              <a:avLst/>
              <a:gdLst>
                <a:gd name="T0" fmla="*/ 47 w 140"/>
                <a:gd name="T1" fmla="*/ 156 h 156"/>
                <a:gd name="T2" fmla="*/ 47 w 140"/>
                <a:gd name="T3" fmla="*/ 156 h 156"/>
                <a:gd name="T4" fmla="*/ 21 w 140"/>
                <a:gd name="T5" fmla="*/ 148 h 156"/>
                <a:gd name="T6" fmla="*/ 2 w 140"/>
                <a:gd name="T7" fmla="*/ 118 h 156"/>
                <a:gd name="T8" fmla="*/ 10 w 140"/>
                <a:gd name="T9" fmla="*/ 85 h 156"/>
                <a:gd name="T10" fmla="*/ 56 w 140"/>
                <a:gd name="T11" fmla="*/ 19 h 156"/>
                <a:gd name="T12" fmla="*/ 93 w 140"/>
                <a:gd name="T13" fmla="*/ 0 h 156"/>
                <a:gd name="T14" fmla="*/ 120 w 140"/>
                <a:gd name="T15" fmla="*/ 8 h 156"/>
                <a:gd name="T16" fmla="*/ 138 w 140"/>
                <a:gd name="T17" fmla="*/ 37 h 156"/>
                <a:gd name="T18" fmla="*/ 131 w 140"/>
                <a:gd name="T19" fmla="*/ 71 h 156"/>
                <a:gd name="T20" fmla="*/ 84 w 140"/>
                <a:gd name="T21" fmla="*/ 137 h 156"/>
                <a:gd name="T22" fmla="*/ 47 w 140"/>
                <a:gd name="T23" fmla="*/ 156 h 156"/>
                <a:gd name="T24" fmla="*/ 93 w 140"/>
                <a:gd name="T25" fmla="*/ 16 h 156"/>
                <a:gd name="T26" fmla="*/ 70 w 140"/>
                <a:gd name="T27" fmla="*/ 28 h 156"/>
                <a:gd name="T28" fmla="*/ 23 w 140"/>
                <a:gd name="T29" fmla="*/ 94 h 156"/>
                <a:gd name="T30" fmla="*/ 18 w 140"/>
                <a:gd name="T31" fmla="*/ 116 h 156"/>
                <a:gd name="T32" fmla="*/ 30 w 140"/>
                <a:gd name="T33" fmla="*/ 134 h 156"/>
                <a:gd name="T34" fmla="*/ 47 w 140"/>
                <a:gd name="T35" fmla="*/ 140 h 156"/>
                <a:gd name="T36" fmla="*/ 47 w 140"/>
                <a:gd name="T37" fmla="*/ 140 h 156"/>
                <a:gd name="T38" fmla="*/ 70 w 140"/>
                <a:gd name="T39" fmla="*/ 127 h 156"/>
                <a:gd name="T40" fmla="*/ 117 w 140"/>
                <a:gd name="T41" fmla="*/ 62 h 156"/>
                <a:gd name="T42" fmla="*/ 122 w 140"/>
                <a:gd name="T43" fmla="*/ 40 h 156"/>
                <a:gd name="T44" fmla="*/ 110 w 140"/>
                <a:gd name="T45" fmla="*/ 22 h 156"/>
                <a:gd name="T46" fmla="*/ 93 w 140"/>
                <a:gd name="T47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" h="156">
                  <a:moveTo>
                    <a:pt x="47" y="156"/>
                  </a:moveTo>
                  <a:cubicBezTo>
                    <a:pt x="47" y="156"/>
                    <a:pt x="47" y="156"/>
                    <a:pt x="47" y="156"/>
                  </a:cubicBezTo>
                  <a:cubicBezTo>
                    <a:pt x="37" y="156"/>
                    <a:pt x="28" y="153"/>
                    <a:pt x="21" y="148"/>
                  </a:cubicBezTo>
                  <a:cubicBezTo>
                    <a:pt x="11" y="141"/>
                    <a:pt x="4" y="130"/>
                    <a:pt x="2" y="118"/>
                  </a:cubicBezTo>
                  <a:cubicBezTo>
                    <a:pt x="0" y="107"/>
                    <a:pt x="3" y="94"/>
                    <a:pt x="10" y="85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5" y="7"/>
                    <a:pt x="79" y="0"/>
                    <a:pt x="93" y="0"/>
                  </a:cubicBezTo>
                  <a:cubicBezTo>
                    <a:pt x="103" y="0"/>
                    <a:pt x="112" y="2"/>
                    <a:pt x="120" y="8"/>
                  </a:cubicBezTo>
                  <a:cubicBezTo>
                    <a:pt x="130" y="15"/>
                    <a:pt x="136" y="25"/>
                    <a:pt x="138" y="37"/>
                  </a:cubicBezTo>
                  <a:cubicBezTo>
                    <a:pt x="140" y="49"/>
                    <a:pt x="138" y="61"/>
                    <a:pt x="131" y="71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75" y="149"/>
                    <a:pt x="62" y="156"/>
                    <a:pt x="47" y="156"/>
                  </a:cubicBezTo>
                  <a:close/>
                  <a:moveTo>
                    <a:pt x="93" y="16"/>
                  </a:moveTo>
                  <a:cubicBezTo>
                    <a:pt x="84" y="16"/>
                    <a:pt x="75" y="21"/>
                    <a:pt x="70" y="28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19" y="100"/>
                    <a:pt x="17" y="108"/>
                    <a:pt x="18" y="116"/>
                  </a:cubicBezTo>
                  <a:cubicBezTo>
                    <a:pt x="20" y="123"/>
                    <a:pt x="24" y="130"/>
                    <a:pt x="30" y="134"/>
                  </a:cubicBezTo>
                  <a:cubicBezTo>
                    <a:pt x="35" y="138"/>
                    <a:pt x="41" y="140"/>
                    <a:pt x="47" y="140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56" y="140"/>
                    <a:pt x="65" y="135"/>
                    <a:pt x="70" y="127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21" y="55"/>
                    <a:pt x="123" y="48"/>
                    <a:pt x="122" y="40"/>
                  </a:cubicBezTo>
                  <a:cubicBezTo>
                    <a:pt x="121" y="33"/>
                    <a:pt x="116" y="26"/>
                    <a:pt x="110" y="22"/>
                  </a:cubicBezTo>
                  <a:cubicBezTo>
                    <a:pt x="105" y="18"/>
                    <a:pt x="99" y="16"/>
                    <a:pt x="9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2769" y="1805"/>
              <a:ext cx="200" cy="223"/>
            </a:xfrm>
            <a:custGeom>
              <a:avLst/>
              <a:gdLst>
                <a:gd name="T0" fmla="*/ 38 w 113"/>
                <a:gd name="T1" fmla="*/ 126 h 126"/>
                <a:gd name="T2" fmla="*/ 17 w 113"/>
                <a:gd name="T3" fmla="*/ 119 h 126"/>
                <a:gd name="T4" fmla="*/ 2 w 113"/>
                <a:gd name="T5" fmla="*/ 96 h 126"/>
                <a:gd name="T6" fmla="*/ 7 w 113"/>
                <a:gd name="T7" fmla="*/ 70 h 126"/>
                <a:gd name="T8" fmla="*/ 46 w 113"/>
                <a:gd name="T9" fmla="*/ 14 h 126"/>
                <a:gd name="T10" fmla="*/ 74 w 113"/>
                <a:gd name="T11" fmla="*/ 0 h 126"/>
                <a:gd name="T12" fmla="*/ 96 w 113"/>
                <a:gd name="T13" fmla="*/ 7 h 126"/>
                <a:gd name="T14" fmla="*/ 111 w 113"/>
                <a:gd name="T15" fmla="*/ 29 h 126"/>
                <a:gd name="T16" fmla="*/ 106 w 113"/>
                <a:gd name="T17" fmla="*/ 56 h 126"/>
                <a:gd name="T18" fmla="*/ 66 w 113"/>
                <a:gd name="T19" fmla="*/ 112 h 126"/>
                <a:gd name="T20" fmla="*/ 38 w 113"/>
                <a:gd name="T21" fmla="*/ 126 h 126"/>
                <a:gd name="T22" fmla="*/ 74 w 113"/>
                <a:gd name="T23" fmla="*/ 16 h 126"/>
                <a:gd name="T24" fmla="*/ 60 w 113"/>
                <a:gd name="T25" fmla="*/ 23 h 126"/>
                <a:gd name="T26" fmla="*/ 20 w 113"/>
                <a:gd name="T27" fmla="*/ 79 h 126"/>
                <a:gd name="T28" fmla="*/ 18 w 113"/>
                <a:gd name="T29" fmla="*/ 92 h 126"/>
                <a:gd name="T30" fmla="*/ 26 w 113"/>
                <a:gd name="T31" fmla="*/ 105 h 126"/>
                <a:gd name="T32" fmla="*/ 52 w 113"/>
                <a:gd name="T33" fmla="*/ 102 h 126"/>
                <a:gd name="T34" fmla="*/ 92 w 113"/>
                <a:gd name="T35" fmla="*/ 46 h 126"/>
                <a:gd name="T36" fmla="*/ 94 w 113"/>
                <a:gd name="T37" fmla="*/ 33 h 126"/>
                <a:gd name="T38" fmla="*/ 86 w 113"/>
                <a:gd name="T39" fmla="*/ 20 h 126"/>
                <a:gd name="T40" fmla="*/ 74 w 113"/>
                <a:gd name="T41" fmla="*/ 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26">
                  <a:moveTo>
                    <a:pt x="38" y="126"/>
                  </a:moveTo>
                  <a:cubicBezTo>
                    <a:pt x="31" y="126"/>
                    <a:pt x="23" y="123"/>
                    <a:pt x="17" y="119"/>
                  </a:cubicBezTo>
                  <a:cubicBezTo>
                    <a:pt x="9" y="113"/>
                    <a:pt x="3" y="105"/>
                    <a:pt x="2" y="96"/>
                  </a:cubicBezTo>
                  <a:cubicBezTo>
                    <a:pt x="0" y="87"/>
                    <a:pt x="1" y="77"/>
                    <a:pt x="7" y="7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53" y="5"/>
                    <a:pt x="63" y="0"/>
                    <a:pt x="74" y="0"/>
                  </a:cubicBezTo>
                  <a:cubicBezTo>
                    <a:pt x="82" y="0"/>
                    <a:pt x="89" y="2"/>
                    <a:pt x="96" y="7"/>
                  </a:cubicBezTo>
                  <a:cubicBezTo>
                    <a:pt x="104" y="12"/>
                    <a:pt x="109" y="20"/>
                    <a:pt x="111" y="29"/>
                  </a:cubicBezTo>
                  <a:cubicBezTo>
                    <a:pt x="113" y="39"/>
                    <a:pt x="111" y="48"/>
                    <a:pt x="106" y="56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0" y="120"/>
                    <a:pt x="50" y="126"/>
                    <a:pt x="38" y="126"/>
                  </a:cubicBezTo>
                  <a:close/>
                  <a:moveTo>
                    <a:pt x="74" y="16"/>
                  </a:moveTo>
                  <a:cubicBezTo>
                    <a:pt x="68" y="16"/>
                    <a:pt x="63" y="19"/>
                    <a:pt x="60" y="23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83"/>
                    <a:pt x="17" y="88"/>
                    <a:pt x="18" y="92"/>
                  </a:cubicBezTo>
                  <a:cubicBezTo>
                    <a:pt x="19" y="97"/>
                    <a:pt x="22" y="102"/>
                    <a:pt x="26" y="105"/>
                  </a:cubicBezTo>
                  <a:cubicBezTo>
                    <a:pt x="35" y="111"/>
                    <a:pt x="47" y="110"/>
                    <a:pt x="52" y="102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5" y="42"/>
                    <a:pt x="96" y="38"/>
                    <a:pt x="94" y="33"/>
                  </a:cubicBezTo>
                  <a:cubicBezTo>
                    <a:pt x="93" y="28"/>
                    <a:pt x="90" y="23"/>
                    <a:pt x="86" y="20"/>
                  </a:cubicBezTo>
                  <a:cubicBezTo>
                    <a:pt x="82" y="18"/>
                    <a:pt x="78" y="16"/>
                    <a:pt x="7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2614" y="1237"/>
              <a:ext cx="534" cy="312"/>
            </a:xfrm>
            <a:custGeom>
              <a:avLst/>
              <a:gdLst>
                <a:gd name="T0" fmla="*/ 69 w 302"/>
                <a:gd name="T1" fmla="*/ 176 h 176"/>
                <a:gd name="T2" fmla="*/ 8 w 302"/>
                <a:gd name="T3" fmla="*/ 154 h 176"/>
                <a:gd name="T4" fmla="*/ 7 w 302"/>
                <a:gd name="T5" fmla="*/ 130 h 176"/>
                <a:gd name="T6" fmla="*/ 114 w 302"/>
                <a:gd name="T7" fmla="*/ 23 h 176"/>
                <a:gd name="T8" fmla="*/ 159 w 302"/>
                <a:gd name="T9" fmla="*/ 2 h 176"/>
                <a:gd name="T10" fmla="*/ 233 w 302"/>
                <a:gd name="T11" fmla="*/ 2 h 176"/>
                <a:gd name="T12" fmla="*/ 241 w 302"/>
                <a:gd name="T13" fmla="*/ 10 h 176"/>
                <a:gd name="T14" fmla="*/ 233 w 302"/>
                <a:gd name="T15" fmla="*/ 19 h 176"/>
                <a:gd name="T16" fmla="*/ 161 w 302"/>
                <a:gd name="T17" fmla="*/ 18 h 176"/>
                <a:gd name="T18" fmla="*/ 126 w 302"/>
                <a:gd name="T19" fmla="*/ 35 h 176"/>
                <a:gd name="T20" fmla="*/ 19 w 302"/>
                <a:gd name="T21" fmla="*/ 142 h 176"/>
                <a:gd name="T22" fmla="*/ 39 w 302"/>
                <a:gd name="T23" fmla="*/ 154 h 176"/>
                <a:gd name="T24" fmla="*/ 101 w 302"/>
                <a:gd name="T25" fmla="*/ 150 h 176"/>
                <a:gd name="T26" fmla="*/ 171 w 302"/>
                <a:gd name="T27" fmla="*/ 81 h 176"/>
                <a:gd name="T28" fmla="*/ 172 w 302"/>
                <a:gd name="T29" fmla="*/ 79 h 176"/>
                <a:gd name="T30" fmla="*/ 180 w 302"/>
                <a:gd name="T31" fmla="*/ 77 h 176"/>
                <a:gd name="T32" fmla="*/ 187 w 302"/>
                <a:gd name="T33" fmla="*/ 82 h 176"/>
                <a:gd name="T34" fmla="*/ 267 w 302"/>
                <a:gd name="T35" fmla="*/ 122 h 176"/>
                <a:gd name="T36" fmla="*/ 270 w 302"/>
                <a:gd name="T37" fmla="*/ 121 h 176"/>
                <a:gd name="T38" fmla="*/ 288 w 302"/>
                <a:gd name="T39" fmla="*/ 113 h 176"/>
                <a:gd name="T40" fmla="*/ 300 w 302"/>
                <a:gd name="T41" fmla="*/ 115 h 176"/>
                <a:gd name="T42" fmla="*/ 297 w 302"/>
                <a:gd name="T43" fmla="*/ 127 h 176"/>
                <a:gd name="T44" fmla="*/ 276 w 302"/>
                <a:gd name="T45" fmla="*/ 137 h 176"/>
                <a:gd name="T46" fmla="*/ 272 w 302"/>
                <a:gd name="T47" fmla="*/ 138 h 176"/>
                <a:gd name="T48" fmla="*/ 176 w 302"/>
                <a:gd name="T49" fmla="*/ 99 h 176"/>
                <a:gd name="T50" fmla="*/ 112 w 302"/>
                <a:gd name="T51" fmla="*/ 162 h 176"/>
                <a:gd name="T52" fmla="*/ 111 w 302"/>
                <a:gd name="T53" fmla="*/ 163 h 176"/>
                <a:gd name="T54" fmla="*/ 69 w 302"/>
                <a:gd name="T5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2" h="176">
                  <a:moveTo>
                    <a:pt x="69" y="176"/>
                  </a:moveTo>
                  <a:cubicBezTo>
                    <a:pt x="43" y="176"/>
                    <a:pt x="18" y="165"/>
                    <a:pt x="8" y="154"/>
                  </a:cubicBezTo>
                  <a:cubicBezTo>
                    <a:pt x="0" y="144"/>
                    <a:pt x="2" y="135"/>
                    <a:pt x="7" y="130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3"/>
                    <a:pt x="133" y="5"/>
                    <a:pt x="159" y="2"/>
                  </a:cubicBezTo>
                  <a:cubicBezTo>
                    <a:pt x="167" y="0"/>
                    <a:pt x="222" y="2"/>
                    <a:pt x="233" y="2"/>
                  </a:cubicBezTo>
                  <a:cubicBezTo>
                    <a:pt x="238" y="2"/>
                    <a:pt x="242" y="6"/>
                    <a:pt x="241" y="10"/>
                  </a:cubicBezTo>
                  <a:cubicBezTo>
                    <a:pt x="241" y="15"/>
                    <a:pt x="238" y="19"/>
                    <a:pt x="233" y="19"/>
                  </a:cubicBezTo>
                  <a:cubicBezTo>
                    <a:pt x="202" y="18"/>
                    <a:pt x="166" y="17"/>
                    <a:pt x="161" y="18"/>
                  </a:cubicBezTo>
                  <a:cubicBezTo>
                    <a:pt x="142" y="21"/>
                    <a:pt x="126" y="35"/>
                    <a:pt x="126" y="35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20" y="142"/>
                    <a:pt x="25" y="149"/>
                    <a:pt x="39" y="154"/>
                  </a:cubicBezTo>
                  <a:cubicBezTo>
                    <a:pt x="56" y="160"/>
                    <a:pt x="83" y="163"/>
                    <a:pt x="101" y="15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0"/>
                    <a:pt x="172" y="80"/>
                    <a:pt x="172" y="79"/>
                  </a:cubicBezTo>
                  <a:cubicBezTo>
                    <a:pt x="174" y="77"/>
                    <a:pt x="177" y="76"/>
                    <a:pt x="180" y="77"/>
                  </a:cubicBezTo>
                  <a:cubicBezTo>
                    <a:pt x="183" y="77"/>
                    <a:pt x="186" y="79"/>
                    <a:pt x="187" y="82"/>
                  </a:cubicBezTo>
                  <a:cubicBezTo>
                    <a:pt x="189" y="88"/>
                    <a:pt x="208" y="140"/>
                    <a:pt x="267" y="122"/>
                  </a:cubicBezTo>
                  <a:cubicBezTo>
                    <a:pt x="268" y="122"/>
                    <a:pt x="269" y="122"/>
                    <a:pt x="270" y="121"/>
                  </a:cubicBezTo>
                  <a:cubicBezTo>
                    <a:pt x="277" y="119"/>
                    <a:pt x="283" y="116"/>
                    <a:pt x="288" y="113"/>
                  </a:cubicBezTo>
                  <a:cubicBezTo>
                    <a:pt x="292" y="111"/>
                    <a:pt x="297" y="112"/>
                    <a:pt x="300" y="115"/>
                  </a:cubicBezTo>
                  <a:cubicBezTo>
                    <a:pt x="302" y="119"/>
                    <a:pt x="301" y="124"/>
                    <a:pt x="297" y="127"/>
                  </a:cubicBezTo>
                  <a:cubicBezTo>
                    <a:pt x="291" y="131"/>
                    <a:pt x="284" y="134"/>
                    <a:pt x="276" y="137"/>
                  </a:cubicBezTo>
                  <a:cubicBezTo>
                    <a:pt x="274" y="137"/>
                    <a:pt x="273" y="138"/>
                    <a:pt x="272" y="138"/>
                  </a:cubicBezTo>
                  <a:cubicBezTo>
                    <a:pt x="220" y="154"/>
                    <a:pt x="189" y="125"/>
                    <a:pt x="176" y="99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3"/>
                    <a:pt x="112" y="163"/>
                    <a:pt x="111" y="163"/>
                  </a:cubicBezTo>
                  <a:cubicBezTo>
                    <a:pt x="99" y="173"/>
                    <a:pt x="84" y="176"/>
                    <a:pt x="6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2168" y="1258"/>
              <a:ext cx="285" cy="502"/>
            </a:xfrm>
            <a:custGeom>
              <a:avLst/>
              <a:gdLst>
                <a:gd name="T0" fmla="*/ 153 w 161"/>
                <a:gd name="T1" fmla="*/ 283 h 283"/>
                <a:gd name="T2" fmla="*/ 9 w 161"/>
                <a:gd name="T3" fmla="*/ 283 h 283"/>
                <a:gd name="T4" fmla="*/ 0 w 161"/>
                <a:gd name="T5" fmla="*/ 274 h 283"/>
                <a:gd name="T6" fmla="*/ 0 w 161"/>
                <a:gd name="T7" fmla="*/ 9 h 283"/>
                <a:gd name="T8" fmla="*/ 9 w 161"/>
                <a:gd name="T9" fmla="*/ 0 h 283"/>
                <a:gd name="T10" fmla="*/ 153 w 161"/>
                <a:gd name="T11" fmla="*/ 0 h 283"/>
                <a:gd name="T12" fmla="*/ 161 w 161"/>
                <a:gd name="T13" fmla="*/ 9 h 283"/>
                <a:gd name="T14" fmla="*/ 161 w 161"/>
                <a:gd name="T15" fmla="*/ 274 h 283"/>
                <a:gd name="T16" fmla="*/ 153 w 161"/>
                <a:gd name="T17" fmla="*/ 283 h 283"/>
                <a:gd name="T18" fmla="*/ 17 w 161"/>
                <a:gd name="T19" fmla="*/ 266 h 283"/>
                <a:gd name="T20" fmla="*/ 145 w 161"/>
                <a:gd name="T21" fmla="*/ 266 h 283"/>
                <a:gd name="T22" fmla="*/ 145 w 161"/>
                <a:gd name="T23" fmla="*/ 17 h 283"/>
                <a:gd name="T24" fmla="*/ 17 w 161"/>
                <a:gd name="T25" fmla="*/ 17 h 283"/>
                <a:gd name="T26" fmla="*/ 17 w 161"/>
                <a:gd name="T27" fmla="*/ 2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283">
                  <a:moveTo>
                    <a:pt x="153" y="283"/>
                  </a:moveTo>
                  <a:cubicBezTo>
                    <a:pt x="9" y="283"/>
                    <a:pt x="9" y="283"/>
                    <a:pt x="9" y="283"/>
                  </a:cubicBezTo>
                  <a:cubicBezTo>
                    <a:pt x="4" y="283"/>
                    <a:pt x="0" y="279"/>
                    <a:pt x="0" y="27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8" y="0"/>
                    <a:pt x="161" y="4"/>
                    <a:pt x="161" y="9"/>
                  </a:cubicBezTo>
                  <a:cubicBezTo>
                    <a:pt x="161" y="274"/>
                    <a:pt x="161" y="274"/>
                    <a:pt x="161" y="274"/>
                  </a:cubicBezTo>
                  <a:cubicBezTo>
                    <a:pt x="161" y="279"/>
                    <a:pt x="158" y="283"/>
                    <a:pt x="153" y="283"/>
                  </a:cubicBezTo>
                  <a:close/>
                  <a:moveTo>
                    <a:pt x="17" y="266"/>
                  </a:moveTo>
                  <a:cubicBezTo>
                    <a:pt x="145" y="266"/>
                    <a:pt x="145" y="266"/>
                    <a:pt x="145" y="266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Freeform 14"/>
          <p:cNvSpPr>
            <a:spLocks/>
          </p:cNvSpPr>
          <p:nvPr/>
        </p:nvSpPr>
        <p:spPr bwMode="auto">
          <a:xfrm>
            <a:off x="6059488" y="2500313"/>
            <a:ext cx="2733675" cy="1139825"/>
          </a:xfrm>
          <a:custGeom>
            <a:avLst/>
            <a:gdLst>
              <a:gd name="T0" fmla="*/ 2732513 w 1095"/>
              <a:gd name="T1" fmla="*/ 1140959 h 819"/>
              <a:gd name="T2" fmla="*/ 1367504 w 1095"/>
              <a:gd name="T3" fmla="*/ 0 h 819"/>
              <a:gd name="T4" fmla="*/ 0 w 1095"/>
              <a:gd name="T5" fmla="*/ 1140959 h 819"/>
              <a:gd name="T6" fmla="*/ 2732513 w 1095"/>
              <a:gd name="T7" fmla="*/ 1140959 h 819"/>
              <a:gd name="T8" fmla="*/ 0 60000 65536"/>
              <a:gd name="T9" fmla="*/ 0 60000 65536"/>
              <a:gd name="T10" fmla="*/ 0 60000 65536"/>
              <a:gd name="T11" fmla="*/ 0 60000 65536"/>
              <a:gd name="T12" fmla="*/ 0 w 1095"/>
              <a:gd name="T13" fmla="*/ 0 h 819"/>
              <a:gd name="T14" fmla="*/ 1095 w 1095"/>
              <a:gd name="T15" fmla="*/ 819 h 8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5" h="819">
                <a:moveTo>
                  <a:pt x="1095" y="819"/>
                </a:moveTo>
                <a:cubicBezTo>
                  <a:pt x="1095" y="819"/>
                  <a:pt x="638" y="671"/>
                  <a:pt x="548" y="0"/>
                </a:cubicBezTo>
                <a:cubicBezTo>
                  <a:pt x="458" y="671"/>
                  <a:pt x="0" y="819"/>
                  <a:pt x="0" y="819"/>
                </a:cubicBezTo>
                <a:lnTo>
                  <a:pt x="1095" y="819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86" name="Freeform 16"/>
          <p:cNvSpPr>
            <a:spLocks/>
          </p:cNvSpPr>
          <p:nvPr/>
        </p:nvSpPr>
        <p:spPr bwMode="auto">
          <a:xfrm>
            <a:off x="4094163" y="2500313"/>
            <a:ext cx="2732087" cy="1139825"/>
          </a:xfrm>
          <a:custGeom>
            <a:avLst/>
            <a:gdLst>
              <a:gd name="T0" fmla="*/ 2732512 w 1095"/>
              <a:gd name="T1" fmla="*/ 1140959 h 1054"/>
              <a:gd name="T2" fmla="*/ 1365008 w 1095"/>
              <a:gd name="T3" fmla="*/ 0 h 1054"/>
              <a:gd name="T4" fmla="*/ 0 w 1095"/>
              <a:gd name="T5" fmla="*/ 1140959 h 1054"/>
              <a:gd name="T6" fmla="*/ 2732512 w 1095"/>
              <a:gd name="T7" fmla="*/ 1140959 h 1054"/>
              <a:gd name="T8" fmla="*/ 0 60000 65536"/>
              <a:gd name="T9" fmla="*/ 0 60000 65536"/>
              <a:gd name="T10" fmla="*/ 0 60000 65536"/>
              <a:gd name="T11" fmla="*/ 0 60000 65536"/>
              <a:gd name="T12" fmla="*/ 0 w 1095"/>
              <a:gd name="T13" fmla="*/ 0 h 1054"/>
              <a:gd name="T14" fmla="*/ 1095 w 1095"/>
              <a:gd name="T15" fmla="*/ 1054 h 10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5" h="1054">
                <a:moveTo>
                  <a:pt x="1095" y="1054"/>
                </a:moveTo>
                <a:cubicBezTo>
                  <a:pt x="1095" y="1054"/>
                  <a:pt x="637" y="864"/>
                  <a:pt x="547" y="0"/>
                </a:cubicBezTo>
                <a:cubicBezTo>
                  <a:pt x="457" y="864"/>
                  <a:pt x="0" y="1054"/>
                  <a:pt x="0" y="1054"/>
                </a:cubicBezTo>
                <a:lnTo>
                  <a:pt x="1095" y="105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87" name="Freeform 10"/>
          <p:cNvSpPr>
            <a:spLocks/>
          </p:cNvSpPr>
          <p:nvPr/>
        </p:nvSpPr>
        <p:spPr bwMode="auto">
          <a:xfrm>
            <a:off x="2144713" y="2500313"/>
            <a:ext cx="2730500" cy="1139825"/>
          </a:xfrm>
          <a:custGeom>
            <a:avLst/>
            <a:gdLst>
              <a:gd name="T0" fmla="*/ 2730022 w 1094"/>
              <a:gd name="T1" fmla="*/ 1140959 h 689"/>
              <a:gd name="T2" fmla="*/ 1365011 w 1094"/>
              <a:gd name="T3" fmla="*/ 0 h 689"/>
              <a:gd name="T4" fmla="*/ 0 w 1094"/>
              <a:gd name="T5" fmla="*/ 1140959 h 689"/>
              <a:gd name="T6" fmla="*/ 2730022 w 1094"/>
              <a:gd name="T7" fmla="*/ 1140959 h 689"/>
              <a:gd name="T8" fmla="*/ 0 60000 65536"/>
              <a:gd name="T9" fmla="*/ 0 60000 65536"/>
              <a:gd name="T10" fmla="*/ 0 60000 65536"/>
              <a:gd name="T11" fmla="*/ 0 60000 65536"/>
              <a:gd name="T12" fmla="*/ 0 w 1094"/>
              <a:gd name="T13" fmla="*/ 0 h 689"/>
              <a:gd name="T14" fmla="*/ 1094 w 1094"/>
              <a:gd name="T15" fmla="*/ 689 h 6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4" h="689">
                <a:moveTo>
                  <a:pt x="1094" y="689"/>
                </a:moveTo>
                <a:cubicBezTo>
                  <a:pt x="1094" y="689"/>
                  <a:pt x="637" y="565"/>
                  <a:pt x="547" y="0"/>
                </a:cubicBezTo>
                <a:cubicBezTo>
                  <a:pt x="457" y="565"/>
                  <a:pt x="0" y="689"/>
                  <a:pt x="0" y="689"/>
                </a:cubicBezTo>
                <a:lnTo>
                  <a:pt x="1094" y="689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88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Freeform 5"/>
          <p:cNvSpPr>
            <a:spLocks noEditPoints="1"/>
          </p:cNvSpPr>
          <p:nvPr/>
        </p:nvSpPr>
        <p:spPr bwMode="auto">
          <a:xfrm>
            <a:off x="4376738" y="152400"/>
            <a:ext cx="387350" cy="593725"/>
          </a:xfrm>
          <a:custGeom>
            <a:avLst/>
            <a:gdLst>
              <a:gd name="T0" fmla="*/ 18300 w 573"/>
              <a:gd name="T1" fmla="*/ 290121 h 876"/>
              <a:gd name="T2" fmla="*/ 18300 w 573"/>
              <a:gd name="T3" fmla="*/ 121729 h 876"/>
              <a:gd name="T4" fmla="*/ 69812 w 573"/>
              <a:gd name="T5" fmla="*/ 200853 h 876"/>
              <a:gd name="T6" fmla="*/ 69812 w 573"/>
              <a:gd name="T7" fmla="*/ 369244 h 876"/>
              <a:gd name="T8" fmla="*/ 18300 w 573"/>
              <a:gd name="T9" fmla="*/ 290121 h 876"/>
              <a:gd name="T10" fmla="*/ 107090 w 573"/>
              <a:gd name="T11" fmla="*/ 459865 h 876"/>
              <a:gd name="T12" fmla="*/ 18300 w 573"/>
              <a:gd name="T13" fmla="*/ 459865 h 876"/>
              <a:gd name="T14" fmla="*/ 18300 w 573"/>
              <a:gd name="T15" fmla="*/ 323258 h 876"/>
              <a:gd name="T16" fmla="*/ 107090 w 573"/>
              <a:gd name="T17" fmla="*/ 459865 h 876"/>
              <a:gd name="T18" fmla="*/ 193847 w 573"/>
              <a:gd name="T19" fmla="*/ 353014 h 876"/>
              <a:gd name="T20" fmla="*/ 144368 w 573"/>
              <a:gd name="T21" fmla="*/ 281329 h 876"/>
              <a:gd name="T22" fmla="*/ 193847 w 573"/>
              <a:gd name="T23" fmla="*/ 64922 h 876"/>
              <a:gd name="T24" fmla="*/ 243325 w 573"/>
              <a:gd name="T25" fmla="*/ 281329 h 876"/>
              <a:gd name="T26" fmla="*/ 193847 w 573"/>
              <a:gd name="T27" fmla="*/ 353014 h 876"/>
              <a:gd name="T28" fmla="*/ 193847 w 573"/>
              <a:gd name="T29" fmla="*/ 558600 h 876"/>
              <a:gd name="T30" fmla="*/ 135557 w 573"/>
              <a:gd name="T31" fmla="*/ 470009 h 876"/>
              <a:gd name="T32" fmla="*/ 193847 w 573"/>
              <a:gd name="T33" fmla="*/ 385475 h 876"/>
              <a:gd name="T34" fmla="*/ 252136 w 573"/>
              <a:gd name="T35" fmla="*/ 470009 h 876"/>
              <a:gd name="T36" fmla="*/ 193847 w 573"/>
              <a:gd name="T37" fmla="*/ 558600 h 876"/>
              <a:gd name="T38" fmla="*/ 370071 w 573"/>
              <a:gd name="T39" fmla="*/ 121729 h 876"/>
              <a:gd name="T40" fmla="*/ 370071 w 573"/>
              <a:gd name="T41" fmla="*/ 290121 h 876"/>
              <a:gd name="T42" fmla="*/ 318559 w 573"/>
              <a:gd name="T43" fmla="*/ 369244 h 876"/>
              <a:gd name="T44" fmla="*/ 318559 w 573"/>
              <a:gd name="T45" fmla="*/ 200853 h 876"/>
              <a:gd name="T46" fmla="*/ 370071 w 573"/>
              <a:gd name="T47" fmla="*/ 121729 h 876"/>
              <a:gd name="T48" fmla="*/ 370071 w 573"/>
              <a:gd name="T49" fmla="*/ 323258 h 876"/>
              <a:gd name="T50" fmla="*/ 370071 w 573"/>
              <a:gd name="T51" fmla="*/ 459865 h 876"/>
              <a:gd name="T52" fmla="*/ 280603 w 573"/>
              <a:gd name="T53" fmla="*/ 459865 h 876"/>
              <a:gd name="T54" fmla="*/ 370071 w 573"/>
              <a:gd name="T55" fmla="*/ 323258 h 876"/>
              <a:gd name="T56" fmla="*/ 300937 w 573"/>
              <a:gd name="T57" fmla="*/ 194090 h 876"/>
              <a:gd name="T58" fmla="*/ 300259 w 573"/>
              <a:gd name="T59" fmla="*/ 194766 h 876"/>
              <a:gd name="T60" fmla="*/ 300259 w 573"/>
              <a:gd name="T61" fmla="*/ 396972 h 876"/>
              <a:gd name="T62" fmla="*/ 262981 w 573"/>
              <a:gd name="T63" fmla="*/ 453778 h 876"/>
              <a:gd name="T64" fmla="*/ 229091 w 573"/>
              <a:gd name="T65" fmla="*/ 404411 h 876"/>
              <a:gd name="T66" fmla="*/ 229091 w 573"/>
              <a:gd name="T67" fmla="*/ 403734 h 876"/>
              <a:gd name="T68" fmla="*/ 205369 w 573"/>
              <a:gd name="T69" fmla="*/ 369244 h 876"/>
              <a:gd name="T70" fmla="*/ 262981 w 573"/>
              <a:gd name="T71" fmla="*/ 284710 h 876"/>
              <a:gd name="T72" fmla="*/ 193847 w 573"/>
              <a:gd name="T73" fmla="*/ 0 h 876"/>
              <a:gd name="T74" fmla="*/ 193847 w 573"/>
              <a:gd name="T75" fmla="*/ 0 h 876"/>
              <a:gd name="T76" fmla="*/ 125390 w 573"/>
              <a:gd name="T77" fmla="*/ 284710 h 876"/>
              <a:gd name="T78" fmla="*/ 183002 w 573"/>
              <a:gd name="T79" fmla="*/ 369244 h 876"/>
              <a:gd name="T80" fmla="*/ 158602 w 573"/>
              <a:gd name="T81" fmla="*/ 403734 h 876"/>
              <a:gd name="T82" fmla="*/ 158602 w 573"/>
              <a:gd name="T83" fmla="*/ 404411 h 876"/>
              <a:gd name="T84" fmla="*/ 125390 w 573"/>
              <a:gd name="T85" fmla="*/ 453778 h 876"/>
              <a:gd name="T86" fmla="*/ 88112 w 573"/>
              <a:gd name="T87" fmla="*/ 396972 h 876"/>
              <a:gd name="T88" fmla="*/ 88112 w 573"/>
              <a:gd name="T89" fmla="*/ 194766 h 876"/>
              <a:gd name="T90" fmla="*/ 87434 w 573"/>
              <a:gd name="T91" fmla="*/ 194090 h 876"/>
              <a:gd name="T92" fmla="*/ 0 w 573"/>
              <a:gd name="T93" fmla="*/ 63570 h 876"/>
              <a:gd name="T94" fmla="*/ 0 w 573"/>
              <a:gd name="T95" fmla="*/ 477448 h 876"/>
              <a:gd name="T96" fmla="*/ 119290 w 573"/>
              <a:gd name="T97" fmla="*/ 477448 h 876"/>
              <a:gd name="T98" fmla="*/ 193847 w 573"/>
              <a:gd name="T99" fmla="*/ 592414 h 876"/>
              <a:gd name="T100" fmla="*/ 268403 w 573"/>
              <a:gd name="T101" fmla="*/ 477448 h 876"/>
              <a:gd name="T102" fmla="*/ 388371 w 573"/>
              <a:gd name="T103" fmla="*/ 477448 h 876"/>
              <a:gd name="T104" fmla="*/ 388371 w 573"/>
              <a:gd name="T105" fmla="*/ 63570 h 876"/>
              <a:gd name="T106" fmla="*/ 300937 w 573"/>
              <a:gd name="T107" fmla="*/ 194090 h 87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876"/>
              <a:gd name="T164" fmla="*/ 573 w 573"/>
              <a:gd name="T165" fmla="*/ 876 h 87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876">
                <a:moveTo>
                  <a:pt x="27" y="429"/>
                </a:moveTo>
                <a:cubicBezTo>
                  <a:pt x="27" y="180"/>
                  <a:pt x="27" y="180"/>
                  <a:pt x="27" y="180"/>
                </a:cubicBezTo>
                <a:cubicBezTo>
                  <a:pt x="103" y="297"/>
                  <a:pt x="103" y="297"/>
                  <a:pt x="103" y="297"/>
                </a:cubicBezTo>
                <a:cubicBezTo>
                  <a:pt x="103" y="546"/>
                  <a:pt x="103" y="546"/>
                  <a:pt x="103" y="546"/>
                </a:cubicBezTo>
                <a:lnTo>
                  <a:pt x="27" y="429"/>
                </a:lnTo>
                <a:close/>
                <a:moveTo>
                  <a:pt x="158" y="680"/>
                </a:moveTo>
                <a:cubicBezTo>
                  <a:pt x="27" y="680"/>
                  <a:pt x="27" y="680"/>
                  <a:pt x="27" y="680"/>
                </a:cubicBezTo>
                <a:cubicBezTo>
                  <a:pt x="27" y="478"/>
                  <a:pt x="27" y="478"/>
                  <a:pt x="27" y="478"/>
                </a:cubicBezTo>
                <a:lnTo>
                  <a:pt x="158" y="680"/>
                </a:lnTo>
                <a:close/>
                <a:moveTo>
                  <a:pt x="286" y="522"/>
                </a:moveTo>
                <a:cubicBezTo>
                  <a:pt x="213" y="416"/>
                  <a:pt x="213" y="416"/>
                  <a:pt x="213" y="416"/>
                </a:cubicBezTo>
                <a:cubicBezTo>
                  <a:pt x="286" y="96"/>
                  <a:pt x="286" y="96"/>
                  <a:pt x="286" y="96"/>
                </a:cubicBezTo>
                <a:cubicBezTo>
                  <a:pt x="359" y="416"/>
                  <a:pt x="359" y="416"/>
                  <a:pt x="359" y="416"/>
                </a:cubicBezTo>
                <a:lnTo>
                  <a:pt x="286" y="522"/>
                </a:lnTo>
                <a:close/>
                <a:moveTo>
                  <a:pt x="286" y="826"/>
                </a:moveTo>
                <a:cubicBezTo>
                  <a:pt x="200" y="695"/>
                  <a:pt x="200" y="695"/>
                  <a:pt x="200" y="695"/>
                </a:cubicBezTo>
                <a:cubicBezTo>
                  <a:pt x="286" y="570"/>
                  <a:pt x="286" y="570"/>
                  <a:pt x="286" y="570"/>
                </a:cubicBezTo>
                <a:cubicBezTo>
                  <a:pt x="372" y="695"/>
                  <a:pt x="372" y="695"/>
                  <a:pt x="372" y="695"/>
                </a:cubicBezTo>
                <a:lnTo>
                  <a:pt x="286" y="826"/>
                </a:lnTo>
                <a:close/>
                <a:moveTo>
                  <a:pt x="546" y="180"/>
                </a:moveTo>
                <a:cubicBezTo>
                  <a:pt x="546" y="429"/>
                  <a:pt x="546" y="429"/>
                  <a:pt x="546" y="429"/>
                </a:cubicBezTo>
                <a:cubicBezTo>
                  <a:pt x="470" y="546"/>
                  <a:pt x="470" y="546"/>
                  <a:pt x="470" y="546"/>
                </a:cubicBezTo>
                <a:cubicBezTo>
                  <a:pt x="470" y="297"/>
                  <a:pt x="470" y="297"/>
                  <a:pt x="470" y="297"/>
                </a:cubicBezTo>
                <a:lnTo>
                  <a:pt x="546" y="180"/>
                </a:lnTo>
                <a:close/>
                <a:moveTo>
                  <a:pt x="546" y="478"/>
                </a:moveTo>
                <a:cubicBezTo>
                  <a:pt x="546" y="680"/>
                  <a:pt x="546" y="680"/>
                  <a:pt x="546" y="680"/>
                </a:cubicBezTo>
                <a:cubicBezTo>
                  <a:pt x="414" y="680"/>
                  <a:pt x="414" y="680"/>
                  <a:pt x="414" y="680"/>
                </a:cubicBezTo>
                <a:lnTo>
                  <a:pt x="546" y="478"/>
                </a:lnTo>
                <a:close/>
                <a:moveTo>
                  <a:pt x="444" y="287"/>
                </a:moveTo>
                <a:cubicBezTo>
                  <a:pt x="443" y="288"/>
                  <a:pt x="443" y="288"/>
                  <a:pt x="443" y="288"/>
                </a:cubicBezTo>
                <a:cubicBezTo>
                  <a:pt x="443" y="587"/>
                  <a:pt x="443" y="587"/>
                  <a:pt x="443" y="587"/>
                </a:cubicBezTo>
                <a:cubicBezTo>
                  <a:pt x="388" y="671"/>
                  <a:pt x="388" y="671"/>
                  <a:pt x="388" y="671"/>
                </a:cubicBezTo>
                <a:cubicBezTo>
                  <a:pt x="338" y="598"/>
                  <a:pt x="338" y="598"/>
                  <a:pt x="338" y="598"/>
                </a:cubicBezTo>
                <a:cubicBezTo>
                  <a:pt x="338" y="597"/>
                  <a:pt x="338" y="597"/>
                  <a:pt x="338" y="597"/>
                </a:cubicBezTo>
                <a:cubicBezTo>
                  <a:pt x="303" y="546"/>
                  <a:pt x="303" y="546"/>
                  <a:pt x="303" y="546"/>
                </a:cubicBezTo>
                <a:cubicBezTo>
                  <a:pt x="388" y="421"/>
                  <a:pt x="388" y="421"/>
                  <a:pt x="388" y="42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85" y="421"/>
                  <a:pt x="185" y="421"/>
                  <a:pt x="185" y="421"/>
                </a:cubicBezTo>
                <a:cubicBezTo>
                  <a:pt x="270" y="546"/>
                  <a:pt x="270" y="546"/>
                  <a:pt x="270" y="546"/>
                </a:cubicBezTo>
                <a:cubicBezTo>
                  <a:pt x="234" y="597"/>
                  <a:pt x="234" y="597"/>
                  <a:pt x="234" y="597"/>
                </a:cubicBezTo>
                <a:cubicBezTo>
                  <a:pt x="234" y="598"/>
                  <a:pt x="234" y="598"/>
                  <a:pt x="234" y="598"/>
                </a:cubicBezTo>
                <a:cubicBezTo>
                  <a:pt x="185" y="671"/>
                  <a:pt x="185" y="671"/>
                  <a:pt x="185" y="671"/>
                </a:cubicBezTo>
                <a:cubicBezTo>
                  <a:pt x="130" y="587"/>
                  <a:pt x="130" y="587"/>
                  <a:pt x="130" y="587"/>
                </a:cubicBezTo>
                <a:cubicBezTo>
                  <a:pt x="130" y="288"/>
                  <a:pt x="130" y="288"/>
                  <a:pt x="130" y="288"/>
                </a:cubicBezTo>
                <a:cubicBezTo>
                  <a:pt x="129" y="287"/>
                  <a:pt x="129" y="287"/>
                  <a:pt x="129" y="287"/>
                </a:cubicBezTo>
                <a:cubicBezTo>
                  <a:pt x="69" y="197"/>
                  <a:pt x="23" y="128"/>
                  <a:pt x="0" y="94"/>
                </a:cubicBezTo>
                <a:cubicBezTo>
                  <a:pt x="0" y="706"/>
                  <a:pt x="0" y="706"/>
                  <a:pt x="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286" y="876"/>
                  <a:pt x="286" y="876"/>
                  <a:pt x="286" y="876"/>
                </a:cubicBezTo>
                <a:cubicBezTo>
                  <a:pt x="396" y="706"/>
                  <a:pt x="396" y="706"/>
                  <a:pt x="396" y="706"/>
                </a:cubicBezTo>
                <a:cubicBezTo>
                  <a:pt x="573" y="706"/>
                  <a:pt x="573" y="706"/>
                  <a:pt x="573" y="706"/>
                </a:cubicBezTo>
                <a:cubicBezTo>
                  <a:pt x="573" y="94"/>
                  <a:pt x="573" y="94"/>
                  <a:pt x="573" y="94"/>
                </a:cubicBezTo>
                <a:cubicBezTo>
                  <a:pt x="557" y="118"/>
                  <a:pt x="504" y="197"/>
                  <a:pt x="444" y="287"/>
                </a:cubicBezTo>
              </a:path>
            </a:pathLst>
          </a:cu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70C0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250825" y="700088"/>
            <a:ext cx="8642350" cy="8636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Helvetica Neue"/>
              </a:rPr>
              <a:t>5</a:t>
            </a:r>
            <a:r>
              <a:rPr lang="ru-RU" sz="3200" b="1">
                <a:solidFill>
                  <a:schemeClr val="tx1"/>
                </a:solidFill>
                <a:latin typeface="Helvetica Neue"/>
              </a:rPr>
              <a:t> ПРІОРИТЕТНИХ </a:t>
            </a:r>
            <a:r>
              <a:rPr lang="uk-UA" sz="3200" b="1">
                <a:solidFill>
                  <a:schemeClr val="tx1"/>
                </a:solidFill>
                <a:latin typeface="Helvetica Neue"/>
              </a:rPr>
              <a:t>ПАКЕТІВ </a:t>
            </a:r>
            <a:r>
              <a:rPr lang="ru-RU" sz="3200" b="1">
                <a:solidFill>
                  <a:schemeClr val="tx1"/>
                </a:solidFill>
                <a:latin typeface="Helvetica Neue"/>
              </a:rPr>
              <a:t>ЗАКОНОПРОЕКТІВ ОСЕНІ</a:t>
            </a:r>
          </a:p>
        </p:txBody>
      </p:sp>
      <p:sp>
        <p:nvSpPr>
          <p:cNvPr id="16391" name="Freeform 8"/>
          <p:cNvSpPr>
            <a:spLocks/>
          </p:cNvSpPr>
          <p:nvPr/>
        </p:nvSpPr>
        <p:spPr bwMode="auto">
          <a:xfrm>
            <a:off x="347663" y="2500313"/>
            <a:ext cx="2730500" cy="1139825"/>
          </a:xfrm>
          <a:custGeom>
            <a:avLst/>
            <a:gdLst>
              <a:gd name="T0" fmla="*/ 2730022 w 1094"/>
              <a:gd name="T1" fmla="*/ 1140959 h 1054"/>
              <a:gd name="T2" fmla="*/ 1365011 w 1094"/>
              <a:gd name="T3" fmla="*/ 0 h 1054"/>
              <a:gd name="T4" fmla="*/ 0 w 1094"/>
              <a:gd name="T5" fmla="*/ 1140959 h 1054"/>
              <a:gd name="T6" fmla="*/ 2730022 w 1094"/>
              <a:gd name="T7" fmla="*/ 1140959 h 1054"/>
              <a:gd name="T8" fmla="*/ 0 60000 65536"/>
              <a:gd name="T9" fmla="*/ 0 60000 65536"/>
              <a:gd name="T10" fmla="*/ 0 60000 65536"/>
              <a:gd name="T11" fmla="*/ 0 60000 65536"/>
              <a:gd name="T12" fmla="*/ 0 w 1094"/>
              <a:gd name="T13" fmla="*/ 0 h 1054"/>
              <a:gd name="T14" fmla="*/ 1094 w 1094"/>
              <a:gd name="T15" fmla="*/ 1054 h 10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4" h="1054">
                <a:moveTo>
                  <a:pt x="1094" y="1054"/>
                </a:moveTo>
                <a:cubicBezTo>
                  <a:pt x="1094" y="1054"/>
                  <a:pt x="637" y="864"/>
                  <a:pt x="547" y="0"/>
                </a:cubicBezTo>
                <a:cubicBezTo>
                  <a:pt x="457" y="864"/>
                  <a:pt x="0" y="1054"/>
                  <a:pt x="0" y="1054"/>
                </a:cubicBezTo>
                <a:lnTo>
                  <a:pt x="1094" y="105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Freeform 9"/>
          <p:cNvSpPr>
            <a:spLocks/>
          </p:cNvSpPr>
          <p:nvPr/>
        </p:nvSpPr>
        <p:spPr bwMode="auto">
          <a:xfrm>
            <a:off x="1712913" y="2500313"/>
            <a:ext cx="1365250" cy="1139825"/>
          </a:xfrm>
          <a:custGeom>
            <a:avLst/>
            <a:gdLst>
              <a:gd name="T0" fmla="*/ 0 w 547"/>
              <a:gd name="T1" fmla="*/ 0 h 1054"/>
              <a:gd name="T2" fmla="*/ 0 w 547"/>
              <a:gd name="T3" fmla="*/ 1140959 h 1054"/>
              <a:gd name="T4" fmla="*/ 1365011 w 547"/>
              <a:gd name="T5" fmla="*/ 1140959 h 1054"/>
              <a:gd name="T6" fmla="*/ 0 w 547"/>
              <a:gd name="T7" fmla="*/ 0 h 1054"/>
              <a:gd name="T8" fmla="*/ 0 60000 65536"/>
              <a:gd name="T9" fmla="*/ 0 60000 65536"/>
              <a:gd name="T10" fmla="*/ 0 60000 65536"/>
              <a:gd name="T11" fmla="*/ 0 60000 65536"/>
              <a:gd name="T12" fmla="*/ 0 w 547"/>
              <a:gd name="T13" fmla="*/ 0 h 1054"/>
              <a:gd name="T14" fmla="*/ 547 w 547"/>
              <a:gd name="T15" fmla="*/ 1054 h 10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7" h="1054">
                <a:moveTo>
                  <a:pt x="0" y="0"/>
                </a:moveTo>
                <a:cubicBezTo>
                  <a:pt x="0" y="1054"/>
                  <a:pt x="0" y="1054"/>
                  <a:pt x="0" y="1054"/>
                </a:cubicBezTo>
                <a:cubicBezTo>
                  <a:pt x="547" y="1054"/>
                  <a:pt x="547" y="1054"/>
                  <a:pt x="547" y="1054"/>
                </a:cubicBezTo>
                <a:cubicBezTo>
                  <a:pt x="547" y="1054"/>
                  <a:pt x="90" y="864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3" name="TextBox 39"/>
          <p:cNvSpPr txBox="1">
            <a:spLocks noChangeArrowheads="1"/>
          </p:cNvSpPr>
          <p:nvPr/>
        </p:nvSpPr>
        <p:spPr bwMode="auto">
          <a:xfrm>
            <a:off x="6450013" y="3705225"/>
            <a:ext cx="19573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Можуть бути </a:t>
            </a:r>
            <a:r>
              <a:rPr lang="en-US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/>
            </a:r>
            <a:br>
              <a:rPr lang="en-US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</a:br>
            <a:r>
              <a:rPr lang="ru-RU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ухвалені </a:t>
            </a:r>
          </a:p>
          <a:p>
            <a:pPr algn="ctr"/>
            <a:r>
              <a:rPr lang="ru-RU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вже цієї осені</a:t>
            </a:r>
          </a:p>
        </p:txBody>
      </p:sp>
      <p:sp>
        <p:nvSpPr>
          <p:cNvPr id="16394" name="TextBox 41"/>
          <p:cNvSpPr txBox="1">
            <a:spLocks noChangeArrowheads="1"/>
          </p:cNvSpPr>
          <p:nvPr/>
        </p:nvSpPr>
        <p:spPr bwMode="auto">
          <a:xfrm>
            <a:off x="4595813" y="3705225"/>
            <a:ext cx="17287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Вперше </a:t>
            </a:r>
            <a:r>
              <a:rPr lang="ru-RU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ОДНОЧАСНО</a:t>
            </a:r>
            <a:r>
              <a:rPr lang="ru-RU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 </a:t>
            </a:r>
            <a:r>
              <a:rPr lang="ru-RU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знаходяться </a:t>
            </a:r>
            <a:endParaRPr lang="en-US">
              <a:solidFill>
                <a:schemeClr val="tx1"/>
              </a:solidFill>
              <a:latin typeface="Helvetica Neue"/>
              <a:ea typeface="Helvetica Neue"/>
              <a:cs typeface="Helvetica Neue"/>
            </a:endParaRPr>
          </a:p>
          <a:p>
            <a:pPr algn="ctr"/>
            <a:r>
              <a:rPr lang="ru-RU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у Верховній Раді</a:t>
            </a:r>
          </a:p>
        </p:txBody>
      </p:sp>
      <p:sp>
        <p:nvSpPr>
          <p:cNvPr id="16395" name="TextBox 42"/>
          <p:cNvSpPr txBox="1">
            <a:spLocks noChangeArrowheads="1"/>
          </p:cNvSpPr>
          <p:nvPr/>
        </p:nvSpPr>
        <p:spPr bwMode="auto">
          <a:xfrm>
            <a:off x="887413" y="3705225"/>
            <a:ext cx="161766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Очікувані </a:t>
            </a:r>
          </a:p>
          <a:p>
            <a:pPr algn="ctr"/>
            <a:r>
              <a:rPr lang="ru-RU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громадянами </a:t>
            </a:r>
            <a:endParaRPr lang="en-US" b="1">
              <a:solidFill>
                <a:srgbClr val="0070C0"/>
              </a:solidFill>
              <a:latin typeface="Helvetica Neue"/>
              <a:ea typeface="Helvetica Neue"/>
              <a:cs typeface="Helvetica Neue"/>
            </a:endParaRPr>
          </a:p>
          <a:p>
            <a:pPr algn="ctr"/>
            <a:r>
              <a:rPr lang="ru-RU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та бізнесом</a:t>
            </a:r>
          </a:p>
        </p:txBody>
      </p:sp>
      <p:sp>
        <p:nvSpPr>
          <p:cNvPr id="16396" name="TextBox 43"/>
          <p:cNvSpPr txBox="1">
            <a:spLocks noChangeArrowheads="1"/>
          </p:cNvSpPr>
          <p:nvPr/>
        </p:nvSpPr>
        <p:spPr bwMode="auto">
          <a:xfrm>
            <a:off x="2495550" y="3705225"/>
            <a:ext cx="20748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Готові </a:t>
            </a:r>
            <a:r>
              <a:rPr lang="en-US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/>
            </a:r>
            <a:br>
              <a:rPr lang="en-US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</a:br>
            <a:r>
              <a:rPr lang="ru-RU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до розгляду </a:t>
            </a:r>
            <a:endParaRPr lang="en-US" b="1">
              <a:solidFill>
                <a:srgbClr val="0070C0"/>
              </a:solidFill>
              <a:latin typeface="Helvetica Neue"/>
              <a:ea typeface="Helvetica Neue"/>
              <a:cs typeface="Helvetica Neue"/>
            </a:endParaRPr>
          </a:p>
          <a:p>
            <a:pPr algn="ctr"/>
            <a:r>
              <a:rPr lang="ru-RU">
                <a:solidFill>
                  <a:schemeClr val="tx1"/>
                </a:solidFill>
                <a:latin typeface="Helvetica Neue"/>
                <a:ea typeface="Helvetica Neue"/>
                <a:cs typeface="Helvetica Neue"/>
              </a:rPr>
              <a:t>у другому читанні </a:t>
            </a:r>
          </a:p>
          <a:p>
            <a:pPr algn="ctr"/>
            <a:r>
              <a:rPr lang="ru-RU" b="1">
                <a:solidFill>
                  <a:srgbClr val="1E70C0"/>
                </a:solidFill>
                <a:latin typeface="Helvetica Neue"/>
                <a:ea typeface="Helvetica Neue"/>
                <a:cs typeface="Helvetica Neue"/>
              </a:rPr>
              <a:t>вже у вересні </a:t>
            </a:r>
          </a:p>
        </p:txBody>
      </p:sp>
      <p:sp>
        <p:nvSpPr>
          <p:cNvPr id="16397" name="Freeform 11"/>
          <p:cNvSpPr>
            <a:spLocks/>
          </p:cNvSpPr>
          <p:nvPr/>
        </p:nvSpPr>
        <p:spPr bwMode="auto">
          <a:xfrm>
            <a:off x="3509963" y="2500313"/>
            <a:ext cx="1365250" cy="1139825"/>
          </a:xfrm>
          <a:custGeom>
            <a:avLst/>
            <a:gdLst>
              <a:gd name="T0" fmla="*/ 0 w 547"/>
              <a:gd name="T1" fmla="*/ 0 h 689"/>
              <a:gd name="T2" fmla="*/ 0 w 547"/>
              <a:gd name="T3" fmla="*/ 1140959 h 689"/>
              <a:gd name="T4" fmla="*/ 1365011 w 547"/>
              <a:gd name="T5" fmla="*/ 1140959 h 689"/>
              <a:gd name="T6" fmla="*/ 0 w 547"/>
              <a:gd name="T7" fmla="*/ 0 h 689"/>
              <a:gd name="T8" fmla="*/ 0 60000 65536"/>
              <a:gd name="T9" fmla="*/ 0 60000 65536"/>
              <a:gd name="T10" fmla="*/ 0 60000 65536"/>
              <a:gd name="T11" fmla="*/ 0 60000 65536"/>
              <a:gd name="T12" fmla="*/ 0 w 547"/>
              <a:gd name="T13" fmla="*/ 0 h 689"/>
              <a:gd name="T14" fmla="*/ 547 w 547"/>
              <a:gd name="T15" fmla="*/ 689 h 6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7" h="689">
                <a:moveTo>
                  <a:pt x="0" y="0"/>
                </a:moveTo>
                <a:cubicBezTo>
                  <a:pt x="0" y="689"/>
                  <a:pt x="0" y="689"/>
                  <a:pt x="0" y="689"/>
                </a:cubicBezTo>
                <a:cubicBezTo>
                  <a:pt x="547" y="689"/>
                  <a:pt x="547" y="689"/>
                  <a:pt x="547" y="689"/>
                </a:cubicBezTo>
                <a:cubicBezTo>
                  <a:pt x="547" y="689"/>
                  <a:pt x="90" y="565"/>
                  <a:pt x="0" y="0"/>
                </a:cubicBezTo>
                <a:close/>
              </a:path>
            </a:pathLst>
          </a:custGeom>
          <a:solidFill>
            <a:srgbClr val="01010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8" name="Freeform 17"/>
          <p:cNvSpPr>
            <a:spLocks/>
          </p:cNvSpPr>
          <p:nvPr/>
        </p:nvSpPr>
        <p:spPr bwMode="auto">
          <a:xfrm>
            <a:off x="5459413" y="2500313"/>
            <a:ext cx="1366837" cy="1139825"/>
          </a:xfrm>
          <a:custGeom>
            <a:avLst/>
            <a:gdLst>
              <a:gd name="T0" fmla="*/ 0 w 548"/>
              <a:gd name="T1" fmla="*/ 0 h 1054"/>
              <a:gd name="T2" fmla="*/ 0 w 548"/>
              <a:gd name="T3" fmla="*/ 1140959 h 1054"/>
              <a:gd name="T4" fmla="*/ 1367501 w 548"/>
              <a:gd name="T5" fmla="*/ 1140959 h 1054"/>
              <a:gd name="T6" fmla="*/ 0 w 548"/>
              <a:gd name="T7" fmla="*/ 0 h 1054"/>
              <a:gd name="T8" fmla="*/ 0 60000 65536"/>
              <a:gd name="T9" fmla="*/ 0 60000 65536"/>
              <a:gd name="T10" fmla="*/ 0 60000 65536"/>
              <a:gd name="T11" fmla="*/ 0 60000 65536"/>
              <a:gd name="T12" fmla="*/ 0 w 548"/>
              <a:gd name="T13" fmla="*/ 0 h 1054"/>
              <a:gd name="T14" fmla="*/ 548 w 548"/>
              <a:gd name="T15" fmla="*/ 1054 h 10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8" h="1054">
                <a:moveTo>
                  <a:pt x="0" y="0"/>
                </a:moveTo>
                <a:cubicBezTo>
                  <a:pt x="0" y="1054"/>
                  <a:pt x="0" y="1054"/>
                  <a:pt x="0" y="1054"/>
                </a:cubicBezTo>
                <a:cubicBezTo>
                  <a:pt x="548" y="1054"/>
                  <a:pt x="548" y="1054"/>
                  <a:pt x="548" y="1054"/>
                </a:cubicBezTo>
                <a:cubicBezTo>
                  <a:pt x="548" y="1054"/>
                  <a:pt x="90" y="864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9" name="Freeform 15"/>
          <p:cNvSpPr>
            <a:spLocks/>
          </p:cNvSpPr>
          <p:nvPr/>
        </p:nvSpPr>
        <p:spPr bwMode="auto">
          <a:xfrm>
            <a:off x="7427913" y="2500313"/>
            <a:ext cx="1365250" cy="1139825"/>
          </a:xfrm>
          <a:custGeom>
            <a:avLst/>
            <a:gdLst>
              <a:gd name="T0" fmla="*/ 0 w 547"/>
              <a:gd name="T1" fmla="*/ 0 h 819"/>
              <a:gd name="T2" fmla="*/ 0 w 547"/>
              <a:gd name="T3" fmla="*/ 1140959 h 819"/>
              <a:gd name="T4" fmla="*/ 1365011 w 547"/>
              <a:gd name="T5" fmla="*/ 1140959 h 819"/>
              <a:gd name="T6" fmla="*/ 0 w 547"/>
              <a:gd name="T7" fmla="*/ 0 h 819"/>
              <a:gd name="T8" fmla="*/ 0 60000 65536"/>
              <a:gd name="T9" fmla="*/ 0 60000 65536"/>
              <a:gd name="T10" fmla="*/ 0 60000 65536"/>
              <a:gd name="T11" fmla="*/ 0 60000 65536"/>
              <a:gd name="T12" fmla="*/ 0 w 547"/>
              <a:gd name="T13" fmla="*/ 0 h 819"/>
              <a:gd name="T14" fmla="*/ 547 w 547"/>
              <a:gd name="T15" fmla="*/ 819 h 8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7" h="819">
                <a:moveTo>
                  <a:pt x="0" y="0"/>
                </a:moveTo>
                <a:cubicBezTo>
                  <a:pt x="0" y="819"/>
                  <a:pt x="0" y="819"/>
                  <a:pt x="0" y="819"/>
                </a:cubicBezTo>
                <a:cubicBezTo>
                  <a:pt x="547" y="819"/>
                  <a:pt x="547" y="819"/>
                  <a:pt x="547" y="819"/>
                </a:cubicBezTo>
                <a:cubicBezTo>
                  <a:pt x="547" y="819"/>
                  <a:pt x="90" y="671"/>
                  <a:pt x="0" y="0"/>
                </a:cubicBezTo>
                <a:close/>
              </a:path>
            </a:pathLst>
          </a:custGeom>
          <a:solidFill>
            <a:srgbClr val="01010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6400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708150"/>
            <a:ext cx="128111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Прямоугольник 130"/>
          <p:cNvSpPr/>
          <p:nvPr/>
        </p:nvSpPr>
        <p:spPr>
          <a:xfrm>
            <a:off x="3059113" y="1497013"/>
            <a:ext cx="2514600" cy="430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5003800" y="2859088"/>
            <a:ext cx="2736850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5940425" y="1492250"/>
            <a:ext cx="2232025" cy="4302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288" y="1492250"/>
            <a:ext cx="2447925" cy="4302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18437" name="Freeform 5"/>
          <p:cNvSpPr>
            <a:spLocks noEditPoints="1"/>
          </p:cNvSpPr>
          <p:nvPr/>
        </p:nvSpPr>
        <p:spPr bwMode="auto">
          <a:xfrm>
            <a:off x="4376738" y="152400"/>
            <a:ext cx="387350" cy="593725"/>
          </a:xfrm>
          <a:custGeom>
            <a:avLst/>
            <a:gdLst>
              <a:gd name="T0" fmla="*/ 18300 w 573"/>
              <a:gd name="T1" fmla="*/ 290121 h 876"/>
              <a:gd name="T2" fmla="*/ 18300 w 573"/>
              <a:gd name="T3" fmla="*/ 121729 h 876"/>
              <a:gd name="T4" fmla="*/ 69812 w 573"/>
              <a:gd name="T5" fmla="*/ 200853 h 876"/>
              <a:gd name="T6" fmla="*/ 69812 w 573"/>
              <a:gd name="T7" fmla="*/ 369244 h 876"/>
              <a:gd name="T8" fmla="*/ 18300 w 573"/>
              <a:gd name="T9" fmla="*/ 290121 h 876"/>
              <a:gd name="T10" fmla="*/ 107090 w 573"/>
              <a:gd name="T11" fmla="*/ 459865 h 876"/>
              <a:gd name="T12" fmla="*/ 18300 w 573"/>
              <a:gd name="T13" fmla="*/ 459865 h 876"/>
              <a:gd name="T14" fmla="*/ 18300 w 573"/>
              <a:gd name="T15" fmla="*/ 323258 h 876"/>
              <a:gd name="T16" fmla="*/ 107090 w 573"/>
              <a:gd name="T17" fmla="*/ 459865 h 876"/>
              <a:gd name="T18" fmla="*/ 193847 w 573"/>
              <a:gd name="T19" fmla="*/ 353014 h 876"/>
              <a:gd name="T20" fmla="*/ 144368 w 573"/>
              <a:gd name="T21" fmla="*/ 281329 h 876"/>
              <a:gd name="T22" fmla="*/ 193847 w 573"/>
              <a:gd name="T23" fmla="*/ 64922 h 876"/>
              <a:gd name="T24" fmla="*/ 243325 w 573"/>
              <a:gd name="T25" fmla="*/ 281329 h 876"/>
              <a:gd name="T26" fmla="*/ 193847 w 573"/>
              <a:gd name="T27" fmla="*/ 353014 h 876"/>
              <a:gd name="T28" fmla="*/ 193847 w 573"/>
              <a:gd name="T29" fmla="*/ 558600 h 876"/>
              <a:gd name="T30" fmla="*/ 135557 w 573"/>
              <a:gd name="T31" fmla="*/ 470009 h 876"/>
              <a:gd name="T32" fmla="*/ 193847 w 573"/>
              <a:gd name="T33" fmla="*/ 385475 h 876"/>
              <a:gd name="T34" fmla="*/ 252136 w 573"/>
              <a:gd name="T35" fmla="*/ 470009 h 876"/>
              <a:gd name="T36" fmla="*/ 193847 w 573"/>
              <a:gd name="T37" fmla="*/ 558600 h 876"/>
              <a:gd name="T38" fmla="*/ 370071 w 573"/>
              <a:gd name="T39" fmla="*/ 121729 h 876"/>
              <a:gd name="T40" fmla="*/ 370071 w 573"/>
              <a:gd name="T41" fmla="*/ 290121 h 876"/>
              <a:gd name="T42" fmla="*/ 318559 w 573"/>
              <a:gd name="T43" fmla="*/ 369244 h 876"/>
              <a:gd name="T44" fmla="*/ 318559 w 573"/>
              <a:gd name="T45" fmla="*/ 200853 h 876"/>
              <a:gd name="T46" fmla="*/ 370071 w 573"/>
              <a:gd name="T47" fmla="*/ 121729 h 876"/>
              <a:gd name="T48" fmla="*/ 370071 w 573"/>
              <a:gd name="T49" fmla="*/ 323258 h 876"/>
              <a:gd name="T50" fmla="*/ 370071 w 573"/>
              <a:gd name="T51" fmla="*/ 459865 h 876"/>
              <a:gd name="T52" fmla="*/ 280603 w 573"/>
              <a:gd name="T53" fmla="*/ 459865 h 876"/>
              <a:gd name="T54" fmla="*/ 370071 w 573"/>
              <a:gd name="T55" fmla="*/ 323258 h 876"/>
              <a:gd name="T56" fmla="*/ 300937 w 573"/>
              <a:gd name="T57" fmla="*/ 194090 h 876"/>
              <a:gd name="T58" fmla="*/ 300259 w 573"/>
              <a:gd name="T59" fmla="*/ 194766 h 876"/>
              <a:gd name="T60" fmla="*/ 300259 w 573"/>
              <a:gd name="T61" fmla="*/ 396972 h 876"/>
              <a:gd name="T62" fmla="*/ 262981 w 573"/>
              <a:gd name="T63" fmla="*/ 453778 h 876"/>
              <a:gd name="T64" fmla="*/ 229091 w 573"/>
              <a:gd name="T65" fmla="*/ 404411 h 876"/>
              <a:gd name="T66" fmla="*/ 229091 w 573"/>
              <a:gd name="T67" fmla="*/ 403734 h 876"/>
              <a:gd name="T68" fmla="*/ 205369 w 573"/>
              <a:gd name="T69" fmla="*/ 369244 h 876"/>
              <a:gd name="T70" fmla="*/ 262981 w 573"/>
              <a:gd name="T71" fmla="*/ 284710 h 876"/>
              <a:gd name="T72" fmla="*/ 193847 w 573"/>
              <a:gd name="T73" fmla="*/ 0 h 876"/>
              <a:gd name="T74" fmla="*/ 193847 w 573"/>
              <a:gd name="T75" fmla="*/ 0 h 876"/>
              <a:gd name="T76" fmla="*/ 125390 w 573"/>
              <a:gd name="T77" fmla="*/ 284710 h 876"/>
              <a:gd name="T78" fmla="*/ 183002 w 573"/>
              <a:gd name="T79" fmla="*/ 369244 h 876"/>
              <a:gd name="T80" fmla="*/ 158602 w 573"/>
              <a:gd name="T81" fmla="*/ 403734 h 876"/>
              <a:gd name="T82" fmla="*/ 158602 w 573"/>
              <a:gd name="T83" fmla="*/ 404411 h 876"/>
              <a:gd name="T84" fmla="*/ 125390 w 573"/>
              <a:gd name="T85" fmla="*/ 453778 h 876"/>
              <a:gd name="T86" fmla="*/ 88112 w 573"/>
              <a:gd name="T87" fmla="*/ 396972 h 876"/>
              <a:gd name="T88" fmla="*/ 88112 w 573"/>
              <a:gd name="T89" fmla="*/ 194766 h 876"/>
              <a:gd name="T90" fmla="*/ 87434 w 573"/>
              <a:gd name="T91" fmla="*/ 194090 h 876"/>
              <a:gd name="T92" fmla="*/ 0 w 573"/>
              <a:gd name="T93" fmla="*/ 63570 h 876"/>
              <a:gd name="T94" fmla="*/ 0 w 573"/>
              <a:gd name="T95" fmla="*/ 477448 h 876"/>
              <a:gd name="T96" fmla="*/ 119290 w 573"/>
              <a:gd name="T97" fmla="*/ 477448 h 876"/>
              <a:gd name="T98" fmla="*/ 193847 w 573"/>
              <a:gd name="T99" fmla="*/ 592414 h 876"/>
              <a:gd name="T100" fmla="*/ 268403 w 573"/>
              <a:gd name="T101" fmla="*/ 477448 h 876"/>
              <a:gd name="T102" fmla="*/ 388371 w 573"/>
              <a:gd name="T103" fmla="*/ 477448 h 876"/>
              <a:gd name="T104" fmla="*/ 388371 w 573"/>
              <a:gd name="T105" fmla="*/ 63570 h 876"/>
              <a:gd name="T106" fmla="*/ 300937 w 573"/>
              <a:gd name="T107" fmla="*/ 194090 h 87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876"/>
              <a:gd name="T164" fmla="*/ 573 w 573"/>
              <a:gd name="T165" fmla="*/ 876 h 87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876">
                <a:moveTo>
                  <a:pt x="27" y="429"/>
                </a:moveTo>
                <a:cubicBezTo>
                  <a:pt x="27" y="180"/>
                  <a:pt x="27" y="180"/>
                  <a:pt x="27" y="180"/>
                </a:cubicBezTo>
                <a:cubicBezTo>
                  <a:pt x="103" y="297"/>
                  <a:pt x="103" y="297"/>
                  <a:pt x="103" y="297"/>
                </a:cubicBezTo>
                <a:cubicBezTo>
                  <a:pt x="103" y="546"/>
                  <a:pt x="103" y="546"/>
                  <a:pt x="103" y="546"/>
                </a:cubicBezTo>
                <a:lnTo>
                  <a:pt x="27" y="429"/>
                </a:lnTo>
                <a:close/>
                <a:moveTo>
                  <a:pt x="158" y="680"/>
                </a:moveTo>
                <a:cubicBezTo>
                  <a:pt x="27" y="680"/>
                  <a:pt x="27" y="680"/>
                  <a:pt x="27" y="680"/>
                </a:cubicBezTo>
                <a:cubicBezTo>
                  <a:pt x="27" y="478"/>
                  <a:pt x="27" y="478"/>
                  <a:pt x="27" y="478"/>
                </a:cubicBezTo>
                <a:lnTo>
                  <a:pt x="158" y="680"/>
                </a:lnTo>
                <a:close/>
                <a:moveTo>
                  <a:pt x="286" y="522"/>
                </a:moveTo>
                <a:cubicBezTo>
                  <a:pt x="213" y="416"/>
                  <a:pt x="213" y="416"/>
                  <a:pt x="213" y="416"/>
                </a:cubicBezTo>
                <a:cubicBezTo>
                  <a:pt x="286" y="96"/>
                  <a:pt x="286" y="96"/>
                  <a:pt x="286" y="96"/>
                </a:cubicBezTo>
                <a:cubicBezTo>
                  <a:pt x="359" y="416"/>
                  <a:pt x="359" y="416"/>
                  <a:pt x="359" y="416"/>
                </a:cubicBezTo>
                <a:lnTo>
                  <a:pt x="286" y="522"/>
                </a:lnTo>
                <a:close/>
                <a:moveTo>
                  <a:pt x="286" y="826"/>
                </a:moveTo>
                <a:cubicBezTo>
                  <a:pt x="200" y="695"/>
                  <a:pt x="200" y="695"/>
                  <a:pt x="200" y="695"/>
                </a:cubicBezTo>
                <a:cubicBezTo>
                  <a:pt x="286" y="570"/>
                  <a:pt x="286" y="570"/>
                  <a:pt x="286" y="570"/>
                </a:cubicBezTo>
                <a:cubicBezTo>
                  <a:pt x="372" y="695"/>
                  <a:pt x="372" y="695"/>
                  <a:pt x="372" y="695"/>
                </a:cubicBezTo>
                <a:lnTo>
                  <a:pt x="286" y="826"/>
                </a:lnTo>
                <a:close/>
                <a:moveTo>
                  <a:pt x="546" y="180"/>
                </a:moveTo>
                <a:cubicBezTo>
                  <a:pt x="546" y="429"/>
                  <a:pt x="546" y="429"/>
                  <a:pt x="546" y="429"/>
                </a:cubicBezTo>
                <a:cubicBezTo>
                  <a:pt x="470" y="546"/>
                  <a:pt x="470" y="546"/>
                  <a:pt x="470" y="546"/>
                </a:cubicBezTo>
                <a:cubicBezTo>
                  <a:pt x="470" y="297"/>
                  <a:pt x="470" y="297"/>
                  <a:pt x="470" y="297"/>
                </a:cubicBezTo>
                <a:lnTo>
                  <a:pt x="546" y="180"/>
                </a:lnTo>
                <a:close/>
                <a:moveTo>
                  <a:pt x="546" y="478"/>
                </a:moveTo>
                <a:cubicBezTo>
                  <a:pt x="546" y="680"/>
                  <a:pt x="546" y="680"/>
                  <a:pt x="546" y="680"/>
                </a:cubicBezTo>
                <a:cubicBezTo>
                  <a:pt x="414" y="680"/>
                  <a:pt x="414" y="680"/>
                  <a:pt x="414" y="680"/>
                </a:cubicBezTo>
                <a:lnTo>
                  <a:pt x="546" y="478"/>
                </a:lnTo>
                <a:close/>
                <a:moveTo>
                  <a:pt x="444" y="287"/>
                </a:moveTo>
                <a:cubicBezTo>
                  <a:pt x="443" y="288"/>
                  <a:pt x="443" y="288"/>
                  <a:pt x="443" y="288"/>
                </a:cubicBezTo>
                <a:cubicBezTo>
                  <a:pt x="443" y="587"/>
                  <a:pt x="443" y="587"/>
                  <a:pt x="443" y="587"/>
                </a:cubicBezTo>
                <a:cubicBezTo>
                  <a:pt x="388" y="671"/>
                  <a:pt x="388" y="671"/>
                  <a:pt x="388" y="671"/>
                </a:cubicBezTo>
                <a:cubicBezTo>
                  <a:pt x="338" y="598"/>
                  <a:pt x="338" y="598"/>
                  <a:pt x="338" y="598"/>
                </a:cubicBezTo>
                <a:cubicBezTo>
                  <a:pt x="338" y="597"/>
                  <a:pt x="338" y="597"/>
                  <a:pt x="338" y="597"/>
                </a:cubicBezTo>
                <a:cubicBezTo>
                  <a:pt x="303" y="546"/>
                  <a:pt x="303" y="546"/>
                  <a:pt x="303" y="546"/>
                </a:cubicBezTo>
                <a:cubicBezTo>
                  <a:pt x="388" y="421"/>
                  <a:pt x="388" y="421"/>
                  <a:pt x="388" y="42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85" y="421"/>
                  <a:pt x="185" y="421"/>
                  <a:pt x="185" y="421"/>
                </a:cubicBezTo>
                <a:cubicBezTo>
                  <a:pt x="270" y="546"/>
                  <a:pt x="270" y="546"/>
                  <a:pt x="270" y="546"/>
                </a:cubicBezTo>
                <a:cubicBezTo>
                  <a:pt x="234" y="597"/>
                  <a:pt x="234" y="597"/>
                  <a:pt x="234" y="597"/>
                </a:cubicBezTo>
                <a:cubicBezTo>
                  <a:pt x="234" y="598"/>
                  <a:pt x="234" y="598"/>
                  <a:pt x="234" y="598"/>
                </a:cubicBezTo>
                <a:cubicBezTo>
                  <a:pt x="185" y="671"/>
                  <a:pt x="185" y="671"/>
                  <a:pt x="185" y="671"/>
                </a:cubicBezTo>
                <a:cubicBezTo>
                  <a:pt x="130" y="587"/>
                  <a:pt x="130" y="587"/>
                  <a:pt x="130" y="587"/>
                </a:cubicBezTo>
                <a:cubicBezTo>
                  <a:pt x="130" y="288"/>
                  <a:pt x="130" y="288"/>
                  <a:pt x="130" y="288"/>
                </a:cubicBezTo>
                <a:cubicBezTo>
                  <a:pt x="129" y="287"/>
                  <a:pt x="129" y="287"/>
                  <a:pt x="129" y="287"/>
                </a:cubicBezTo>
                <a:cubicBezTo>
                  <a:pt x="69" y="197"/>
                  <a:pt x="23" y="128"/>
                  <a:pt x="0" y="94"/>
                </a:cubicBezTo>
                <a:cubicBezTo>
                  <a:pt x="0" y="706"/>
                  <a:pt x="0" y="706"/>
                  <a:pt x="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286" y="876"/>
                  <a:pt x="286" y="876"/>
                  <a:pt x="286" y="876"/>
                </a:cubicBezTo>
                <a:cubicBezTo>
                  <a:pt x="396" y="706"/>
                  <a:pt x="396" y="706"/>
                  <a:pt x="396" y="706"/>
                </a:cubicBezTo>
                <a:cubicBezTo>
                  <a:pt x="573" y="706"/>
                  <a:pt x="573" y="706"/>
                  <a:pt x="573" y="706"/>
                </a:cubicBezTo>
                <a:cubicBezTo>
                  <a:pt x="573" y="94"/>
                  <a:pt x="573" y="94"/>
                  <a:pt x="573" y="94"/>
                </a:cubicBezTo>
                <a:cubicBezTo>
                  <a:pt x="557" y="118"/>
                  <a:pt x="504" y="197"/>
                  <a:pt x="444" y="287"/>
                </a:cubicBezTo>
              </a:path>
            </a:pathLst>
          </a:cu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70C0"/>
              </a:solidFill>
            </a:endParaRPr>
          </a:p>
        </p:txBody>
      </p:sp>
      <p:sp>
        <p:nvSpPr>
          <p:cNvPr id="84" name="Text Placeholder 2"/>
          <p:cNvSpPr txBox="1">
            <a:spLocks/>
          </p:cNvSpPr>
          <p:nvPr/>
        </p:nvSpPr>
        <p:spPr>
          <a:xfrm>
            <a:off x="250825" y="893763"/>
            <a:ext cx="8642350" cy="525462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ГОЛОВНІ ЗАКОНОПРОЕКТИ ОСЕНІ</a:t>
            </a:r>
          </a:p>
        </p:txBody>
      </p:sp>
      <p:grpSp>
        <p:nvGrpSpPr>
          <p:cNvPr id="18439" name="Группа 8"/>
          <p:cNvGrpSpPr>
            <a:grpSpLocks/>
          </p:cNvGrpSpPr>
          <p:nvPr/>
        </p:nvGrpSpPr>
        <p:grpSpPr bwMode="auto">
          <a:xfrm>
            <a:off x="874713" y="1492250"/>
            <a:ext cx="2447925" cy="939800"/>
            <a:chOff x="874898" y="1492250"/>
            <a:chExt cx="2448272" cy="939879"/>
          </a:xfrm>
        </p:grpSpPr>
        <p:sp>
          <p:nvSpPr>
            <p:cNvPr id="102" name="TextBox 101"/>
            <p:cNvSpPr txBox="1"/>
            <p:nvPr/>
          </p:nvSpPr>
          <p:spPr>
            <a:xfrm>
              <a:off x="874898" y="1492250"/>
              <a:ext cx="2184710" cy="4302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uk-UA" sz="1200" b="1">
                  <a:solidFill>
                    <a:schemeClr val="bg1"/>
                  </a:solidFill>
                  <a:latin typeface="Helvetica Neue"/>
                </a:rPr>
                <a:t>ПЕНСІЙНА РЕФОРМА </a:t>
              </a:r>
            </a:p>
            <a:p>
              <a:r>
                <a:rPr lang="uk-UA" sz="1000" b="1">
                  <a:solidFill>
                    <a:srgbClr val="FFCC00"/>
                  </a:solidFill>
                  <a:latin typeface="Helvetica Neue"/>
                </a:rPr>
                <a:t>(№№ 6614 +6615, 6616, 6617)</a:t>
              </a:r>
              <a:endParaRPr lang="ru-RU" sz="1000" b="1">
                <a:solidFill>
                  <a:srgbClr val="FFCC00"/>
                </a:solidFill>
                <a:latin typeface="Helvetica Neue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4898" y="1924086"/>
              <a:ext cx="2448272" cy="5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uk-UA" sz="900">
                  <a:solidFill>
                    <a:schemeClr val="tx1"/>
                  </a:solidFill>
                  <a:latin typeface="Helvetica Neue"/>
                </a:rPr>
                <a:t>Осучаснення існуючих пенсій </a:t>
              </a:r>
              <a:br>
                <a:rPr lang="uk-UA" sz="900">
                  <a:solidFill>
                    <a:schemeClr val="tx1"/>
                  </a:solidFill>
                  <a:latin typeface="Helvetica Neue"/>
                </a:rPr>
              </a:br>
              <a:r>
                <a:rPr lang="uk-UA" sz="900">
                  <a:solidFill>
                    <a:schemeClr val="tx1"/>
                  </a:solidFill>
                  <a:latin typeface="Helvetica Neue"/>
                </a:rPr>
                <a:t>та стабілізація солідарного </a:t>
              </a:r>
              <a:br>
                <a:rPr lang="uk-UA" sz="900">
                  <a:solidFill>
                    <a:schemeClr val="tx1"/>
                  </a:solidFill>
                  <a:latin typeface="Helvetica Neue"/>
                </a:rPr>
              </a:br>
              <a:r>
                <a:rPr lang="uk-UA" sz="900">
                  <a:solidFill>
                    <a:schemeClr val="tx1"/>
                  </a:solidFill>
                  <a:latin typeface="Helvetica Neue"/>
                </a:rPr>
                <a:t>(першого) рівня пенсійної системи</a:t>
              </a:r>
            </a:p>
          </p:txBody>
        </p:sp>
      </p:grpSp>
      <p:grpSp>
        <p:nvGrpSpPr>
          <p:cNvPr id="18440" name="Группа 9"/>
          <p:cNvGrpSpPr>
            <a:grpSpLocks/>
          </p:cNvGrpSpPr>
          <p:nvPr/>
        </p:nvGrpSpPr>
        <p:grpSpPr bwMode="auto">
          <a:xfrm>
            <a:off x="6348413" y="1487488"/>
            <a:ext cx="2184400" cy="939800"/>
            <a:chOff x="3568956" y="1419622"/>
            <a:chExt cx="2184215" cy="939879"/>
          </a:xfrm>
        </p:grpSpPr>
        <p:sp>
          <p:nvSpPr>
            <p:cNvPr id="104" name="TextBox 103"/>
            <p:cNvSpPr txBox="1"/>
            <p:nvPr/>
          </p:nvSpPr>
          <p:spPr>
            <a:xfrm>
              <a:off x="3568956" y="1419622"/>
              <a:ext cx="2184215" cy="4302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uk-UA" sz="1200" b="1">
                  <a:solidFill>
                    <a:schemeClr val="bg1"/>
                  </a:solidFill>
                  <a:latin typeface="Helvetica Neue"/>
                </a:rPr>
                <a:t>МЕДИЧНА РЕФОРМА </a:t>
              </a:r>
            </a:p>
            <a:p>
              <a:r>
                <a:rPr lang="uk-UA" sz="1000" b="1">
                  <a:solidFill>
                    <a:srgbClr val="FFCC00"/>
                  </a:solidFill>
                  <a:latin typeface="Helvetica Neue"/>
                </a:rPr>
                <a:t>(№№ 6327 +6604)</a:t>
              </a:r>
              <a:endParaRPr lang="ru-RU" sz="1000" b="1">
                <a:solidFill>
                  <a:srgbClr val="FFCC00"/>
                </a:solidFill>
                <a:latin typeface="Helvetica Neue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568956" y="1851458"/>
              <a:ext cx="1952460" cy="5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ru-RU" sz="900">
                  <a:solidFill>
                    <a:schemeClr val="tx1"/>
                  </a:solidFill>
                  <a:latin typeface="Helvetica Neue"/>
                </a:rPr>
                <a:t>Сучасна модель фінансування охорони здоров’я, в якій гроші</a:t>
              </a:r>
              <a:br>
                <a:rPr lang="ru-RU" sz="900">
                  <a:solidFill>
                    <a:schemeClr val="tx1"/>
                  </a:solidFill>
                  <a:latin typeface="Helvetica Neue"/>
                </a:rPr>
              </a:br>
              <a:r>
                <a:rPr lang="ru-RU" sz="900">
                  <a:solidFill>
                    <a:schemeClr val="tx1"/>
                  </a:solidFill>
                  <a:latin typeface="Helvetica Neue"/>
                </a:rPr>
                <a:t> ходять за пацієнтом</a:t>
              </a:r>
            </a:p>
          </p:txBody>
        </p:sp>
      </p:grpSp>
      <p:pic>
        <p:nvPicPr>
          <p:cNvPr id="18441" name="Picture 5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4430713"/>
            <a:ext cx="423863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7" name="Straight Connector 4"/>
          <p:cNvCxnSpPr/>
          <p:nvPr/>
        </p:nvCxnSpPr>
        <p:spPr>
          <a:xfrm>
            <a:off x="0" y="4164013"/>
            <a:ext cx="52228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Oval 125"/>
          <p:cNvSpPr/>
          <p:nvPr/>
        </p:nvSpPr>
        <p:spPr>
          <a:xfrm>
            <a:off x="693738" y="3824288"/>
            <a:ext cx="606425" cy="60642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Arial"/>
            </a:endParaRPr>
          </a:p>
        </p:txBody>
      </p:sp>
      <p:sp>
        <p:nvSpPr>
          <p:cNvPr id="109" name="Oval 19"/>
          <p:cNvSpPr/>
          <p:nvPr/>
        </p:nvSpPr>
        <p:spPr>
          <a:xfrm>
            <a:off x="508000" y="4111625"/>
            <a:ext cx="103188" cy="103188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Arial"/>
            </a:endParaRPr>
          </a:p>
        </p:txBody>
      </p:sp>
      <p:grpSp>
        <p:nvGrpSpPr>
          <p:cNvPr id="18445" name="Group 5"/>
          <p:cNvGrpSpPr>
            <a:grpSpLocks/>
          </p:cNvGrpSpPr>
          <p:nvPr/>
        </p:nvGrpSpPr>
        <p:grpSpPr bwMode="auto">
          <a:xfrm>
            <a:off x="1403350" y="4111625"/>
            <a:ext cx="7740650" cy="103188"/>
            <a:chOff x="4582064" y="2906650"/>
            <a:chExt cx="7740352" cy="104092"/>
          </a:xfrm>
        </p:grpSpPr>
        <p:cxnSp>
          <p:nvCxnSpPr>
            <p:cNvPr id="111" name="Straight Connector 83"/>
            <p:cNvCxnSpPr/>
            <p:nvPr/>
          </p:nvCxnSpPr>
          <p:spPr>
            <a:xfrm>
              <a:off x="4639212" y="2959497"/>
              <a:ext cx="7683204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3"/>
            <p:cNvSpPr/>
            <p:nvPr/>
          </p:nvSpPr>
          <p:spPr>
            <a:xfrm>
              <a:off x="4582064" y="2906650"/>
              <a:ext cx="104771" cy="104092"/>
            </a:xfrm>
            <a:prstGeom prst="ellipse">
              <a:avLst/>
            </a:prstGeom>
            <a:solidFill>
              <a:srgbClr val="0070C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ym typeface="Arial"/>
              </a:endParaRPr>
            </a:p>
          </p:txBody>
        </p:sp>
      </p:grpSp>
      <p:sp>
        <p:nvSpPr>
          <p:cNvPr id="18446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14" name="TextBox 113"/>
          <p:cNvSpPr txBox="1"/>
          <p:nvPr/>
        </p:nvSpPr>
        <p:spPr>
          <a:xfrm>
            <a:off x="650875" y="4011613"/>
            <a:ext cx="696913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2800" b="1">
                <a:solidFill>
                  <a:schemeClr val="bg1"/>
                </a:solidFill>
                <a:latin typeface="Helvetica Neue"/>
              </a:rPr>
              <a:t>1</a:t>
            </a:r>
            <a:r>
              <a:rPr lang="ru-RU" sz="2800" b="1">
                <a:solidFill>
                  <a:schemeClr val="bg1"/>
                </a:solidFill>
                <a:latin typeface="Helvetica Neue"/>
              </a:rPr>
              <a:t/>
            </a:r>
            <a:br>
              <a:rPr lang="ru-RU" sz="2800" b="1">
                <a:solidFill>
                  <a:schemeClr val="bg1"/>
                </a:solidFill>
                <a:latin typeface="Helvetica Neue"/>
              </a:rPr>
            </a:br>
            <a:r>
              <a:rPr lang="ru-RU" sz="900" b="1">
                <a:solidFill>
                  <a:schemeClr val="bg1"/>
                </a:solidFill>
                <a:latin typeface="Helvetica Neue"/>
              </a:rPr>
              <a:t>вересня</a:t>
            </a:r>
          </a:p>
        </p:txBody>
      </p:sp>
      <p:grpSp>
        <p:nvGrpSpPr>
          <p:cNvPr id="18448" name="Группа 3"/>
          <p:cNvGrpSpPr>
            <a:grpSpLocks/>
          </p:cNvGrpSpPr>
          <p:nvPr/>
        </p:nvGrpSpPr>
        <p:grpSpPr bwMode="auto">
          <a:xfrm>
            <a:off x="3635375" y="3724275"/>
            <a:ext cx="1885950" cy="1427163"/>
            <a:chOff x="6287899" y="6504718"/>
            <a:chExt cx="6372000" cy="4822643"/>
          </a:xfrm>
        </p:grpSpPr>
        <p:pic>
          <p:nvPicPr>
            <p:cNvPr id="18469" name="Рисунок 8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87899" y="6504718"/>
              <a:ext cx="6372000" cy="4822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70" name="Группа 86"/>
            <p:cNvGrpSpPr>
              <a:grpSpLocks noChangeAspect="1"/>
            </p:cNvGrpSpPr>
            <p:nvPr/>
          </p:nvGrpSpPr>
          <p:grpSpPr bwMode="auto">
            <a:xfrm>
              <a:off x="7847904" y="6851078"/>
              <a:ext cx="432000" cy="432000"/>
              <a:chOff x="7512770" y="6567264"/>
              <a:chExt cx="1440000" cy="1440000"/>
            </a:xfrm>
          </p:grpSpPr>
          <p:pic>
            <p:nvPicPr>
              <p:cNvPr id="18483" name="Picture 4" descr="D:\Windows\Загрузки\hexagonal (1)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512770" y="6567264"/>
                <a:ext cx="1440000" cy="144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84" name="Рисунок 88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692946" y="6819248"/>
                <a:ext cx="1044000" cy="104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8471" name="Группа 89"/>
            <p:cNvGrpSpPr>
              <a:grpSpLocks noChangeAspect="1"/>
            </p:cNvGrpSpPr>
            <p:nvPr/>
          </p:nvGrpSpPr>
          <p:grpSpPr bwMode="auto">
            <a:xfrm>
              <a:off x="9072463" y="6851030"/>
              <a:ext cx="432000" cy="432000"/>
              <a:chOff x="8279904" y="6577859"/>
              <a:chExt cx="1440000" cy="1440000"/>
            </a:xfrm>
          </p:grpSpPr>
          <p:pic>
            <p:nvPicPr>
              <p:cNvPr id="18481" name="Picture 4" descr="D:\Windows\Загрузки\hexagonal (1)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8279904" y="6577859"/>
                <a:ext cx="1440000" cy="144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82" name="Рисунок 9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417210" y="6740816"/>
                <a:ext cx="1188000" cy="118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8472" name="Группа 92"/>
            <p:cNvGrpSpPr>
              <a:grpSpLocks noChangeAspect="1"/>
            </p:cNvGrpSpPr>
            <p:nvPr/>
          </p:nvGrpSpPr>
          <p:grpSpPr bwMode="auto">
            <a:xfrm>
              <a:off x="8783960" y="7355086"/>
              <a:ext cx="432000" cy="432000"/>
              <a:chOff x="7955192" y="6711497"/>
              <a:chExt cx="1440000" cy="1440000"/>
            </a:xfrm>
          </p:grpSpPr>
          <p:pic>
            <p:nvPicPr>
              <p:cNvPr id="18479" name="Picture 4" descr="D:\Windows\Загрузки\hexagonal (1)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955192" y="6711497"/>
                <a:ext cx="1440000" cy="144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80" name="Рисунок 94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8279368" y="6963465"/>
                <a:ext cx="936000" cy="93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8473" name="Группа 95"/>
            <p:cNvGrpSpPr>
              <a:grpSpLocks/>
            </p:cNvGrpSpPr>
            <p:nvPr/>
          </p:nvGrpSpPr>
          <p:grpSpPr bwMode="auto">
            <a:xfrm>
              <a:off x="8495976" y="6851030"/>
              <a:ext cx="432000" cy="432000"/>
              <a:chOff x="7285767" y="6725838"/>
              <a:chExt cx="1440000" cy="1440000"/>
            </a:xfrm>
          </p:grpSpPr>
          <p:pic>
            <p:nvPicPr>
              <p:cNvPr id="18477" name="Picture 4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7285767" y="6725838"/>
                <a:ext cx="1440000" cy="144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8" name="Рисунок 97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7501791" y="6861230"/>
                <a:ext cx="1008000" cy="100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8474" name="Группа 98"/>
            <p:cNvGrpSpPr>
              <a:grpSpLocks noChangeAspect="1"/>
            </p:cNvGrpSpPr>
            <p:nvPr/>
          </p:nvGrpSpPr>
          <p:grpSpPr bwMode="auto">
            <a:xfrm>
              <a:off x="8135888" y="7355086"/>
              <a:ext cx="432000" cy="432000"/>
              <a:chOff x="7386350" y="6630757"/>
              <a:chExt cx="1440000" cy="1440000"/>
            </a:xfrm>
          </p:grpSpPr>
          <p:pic>
            <p:nvPicPr>
              <p:cNvPr id="18475" name="Picture 4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7386350" y="6630757"/>
                <a:ext cx="1440000" cy="144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6" name="Рисунок 100"/>
              <p:cNvPicPr>
                <a:picLocks noChangeAspect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7595864" y="6817783"/>
                <a:ext cx="1044000" cy="104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8449" name="Группа 121"/>
          <p:cNvGrpSpPr>
            <a:grpSpLocks/>
          </p:cNvGrpSpPr>
          <p:nvPr/>
        </p:nvGrpSpPr>
        <p:grpSpPr bwMode="auto">
          <a:xfrm>
            <a:off x="3741738" y="1492250"/>
            <a:ext cx="2311400" cy="939800"/>
            <a:chOff x="3568955" y="1419622"/>
            <a:chExt cx="2311310" cy="939879"/>
          </a:xfrm>
        </p:grpSpPr>
        <p:sp>
          <p:nvSpPr>
            <p:cNvPr id="123" name="TextBox 122"/>
            <p:cNvSpPr txBox="1"/>
            <p:nvPr/>
          </p:nvSpPr>
          <p:spPr>
            <a:xfrm>
              <a:off x="3568955" y="1419622"/>
              <a:ext cx="2184315" cy="4302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uk-UA" sz="1200" b="1">
                  <a:solidFill>
                    <a:schemeClr val="bg1"/>
                  </a:solidFill>
                  <a:latin typeface="Helvetica Neue"/>
                </a:rPr>
                <a:t>ОСВІТНЯ РЕФОРМА </a:t>
              </a:r>
            </a:p>
            <a:p>
              <a:r>
                <a:rPr lang="uk-UA" sz="1000" b="1">
                  <a:solidFill>
                    <a:srgbClr val="FFCC00"/>
                  </a:solidFill>
                  <a:latin typeface="Helvetica Neue"/>
                </a:rPr>
                <a:t>(№ 3491-д)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3568955" y="1851458"/>
              <a:ext cx="2311310" cy="5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ru-RU" sz="900">
                  <a:solidFill>
                    <a:schemeClr val="tx1"/>
                  </a:solidFill>
                  <a:latin typeface="Helvetica Neue"/>
                </a:rPr>
                <a:t>Нові принципи навчання та управління школами, підвищення престижності професії, розвиток інклюзивної освіти </a:t>
              </a:r>
            </a:p>
          </p:txBody>
        </p:sp>
      </p:grpSp>
      <p:grpSp>
        <p:nvGrpSpPr>
          <p:cNvPr id="18450" name="Группа 124"/>
          <p:cNvGrpSpPr>
            <a:grpSpLocks/>
          </p:cNvGrpSpPr>
          <p:nvPr/>
        </p:nvGrpSpPr>
        <p:grpSpPr bwMode="auto">
          <a:xfrm>
            <a:off x="5370513" y="2859088"/>
            <a:ext cx="2801937" cy="939800"/>
            <a:chOff x="772432" y="1492250"/>
            <a:chExt cx="2802482" cy="939879"/>
          </a:xfrm>
        </p:grpSpPr>
        <p:sp>
          <p:nvSpPr>
            <p:cNvPr id="126" name="TextBox 125"/>
            <p:cNvSpPr txBox="1"/>
            <p:nvPr/>
          </p:nvSpPr>
          <p:spPr>
            <a:xfrm>
              <a:off x="875639" y="1492250"/>
              <a:ext cx="2249926" cy="4620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uk-UA" sz="1200" b="1">
                  <a:solidFill>
                    <a:schemeClr val="bg1"/>
                  </a:solidFill>
                  <a:latin typeface="Helvetica Neue"/>
                </a:rPr>
                <a:t>МІЖНАРОДНІ СТАНДАРТИ ФІНЗВІТНОСТІ </a:t>
              </a:r>
              <a:r>
                <a:rPr lang="uk-UA" sz="1000" b="1">
                  <a:solidFill>
                    <a:srgbClr val="FFCC00"/>
                  </a:solidFill>
                  <a:latin typeface="Helvetica Neue"/>
                </a:rPr>
                <a:t>(№ 4646-д)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72432" y="1924086"/>
              <a:ext cx="2802482" cy="5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ru-RU" sz="900">
                  <a:solidFill>
                    <a:schemeClr val="tx1"/>
                  </a:solidFill>
                  <a:latin typeface="Helvetica Neue"/>
                </a:rPr>
                <a:t>Прозора та зрозуміла фінзвітність  приватних </a:t>
              </a:r>
              <a:br>
                <a:rPr lang="ru-RU" sz="900">
                  <a:solidFill>
                    <a:schemeClr val="tx1"/>
                  </a:solidFill>
                  <a:latin typeface="Helvetica Neue"/>
                </a:rPr>
              </a:br>
              <a:r>
                <a:rPr lang="ru-RU" sz="900">
                  <a:solidFill>
                    <a:schemeClr val="tx1"/>
                  </a:solidFill>
                  <a:latin typeface="Helvetica Neue"/>
                </a:rPr>
                <a:t>та державних компаній для іноземних інвесторів, держави, громадськості</a:t>
              </a:r>
            </a:p>
          </p:txBody>
        </p:sp>
      </p:grpSp>
      <p:pic>
        <p:nvPicPr>
          <p:cNvPr id="18451" name="Рисунок 13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95300" y="1552575"/>
            <a:ext cx="35401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Соединительная линия уступом 13"/>
          <p:cNvCxnSpPr/>
          <p:nvPr/>
        </p:nvCxnSpPr>
        <p:spPr>
          <a:xfrm rot="16200000" flipH="1">
            <a:off x="62706" y="2618582"/>
            <a:ext cx="1992313" cy="793750"/>
          </a:xfrm>
          <a:prstGeom prst="bentConnector3">
            <a:avLst>
              <a:gd name="adj1" fmla="val 26858"/>
            </a:avLst>
          </a:prstGeom>
          <a:ln w="19050">
            <a:solidFill>
              <a:srgbClr val="FFDB4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Соединительная линия уступом 132"/>
          <p:cNvCxnSpPr/>
          <p:nvPr/>
        </p:nvCxnSpPr>
        <p:spPr>
          <a:xfrm rot="16200000" flipH="1">
            <a:off x="3044826" y="2227262"/>
            <a:ext cx="1655762" cy="1192213"/>
          </a:xfrm>
          <a:prstGeom prst="bentConnector3">
            <a:avLst>
              <a:gd name="adj1" fmla="val 35119"/>
            </a:avLst>
          </a:prstGeom>
          <a:ln w="19050">
            <a:solidFill>
              <a:srgbClr val="FFDB4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Соединительная линия уступом 135"/>
          <p:cNvCxnSpPr/>
          <p:nvPr/>
        </p:nvCxnSpPr>
        <p:spPr>
          <a:xfrm rot="16200000" flipH="1">
            <a:off x="6110288" y="2041525"/>
            <a:ext cx="2108200" cy="2016125"/>
          </a:xfrm>
          <a:prstGeom prst="bentConnector3">
            <a:avLst>
              <a:gd name="adj1" fmla="val 26612"/>
            </a:avLst>
          </a:prstGeom>
          <a:ln w="19050">
            <a:solidFill>
              <a:srgbClr val="FFDB4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5" name="Рисунок 149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992813" y="1554163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Рисунок 15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148263" y="2906713"/>
            <a:ext cx="328612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7" name="Рисунок 152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244850" y="1495425"/>
            <a:ext cx="41275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5" name="Прямая соединительная линия 154"/>
          <p:cNvCxnSpPr/>
          <p:nvPr/>
        </p:nvCxnSpPr>
        <p:spPr>
          <a:xfrm>
            <a:off x="2143125" y="3363913"/>
            <a:ext cx="0" cy="720725"/>
          </a:xfrm>
          <a:prstGeom prst="line">
            <a:avLst/>
          </a:prstGeom>
          <a:ln w="19050">
            <a:solidFill>
              <a:srgbClr val="FFDB4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>
            <a:off x="5300663" y="3363913"/>
            <a:ext cx="0" cy="720725"/>
          </a:xfrm>
          <a:prstGeom prst="line">
            <a:avLst/>
          </a:prstGeom>
          <a:ln w="19050">
            <a:solidFill>
              <a:srgbClr val="FFDB4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1919288" y="2855913"/>
            <a:ext cx="2376487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grpSp>
        <p:nvGrpSpPr>
          <p:cNvPr id="18461" name="Группа 60"/>
          <p:cNvGrpSpPr>
            <a:grpSpLocks/>
          </p:cNvGrpSpPr>
          <p:nvPr/>
        </p:nvGrpSpPr>
        <p:grpSpPr bwMode="auto">
          <a:xfrm>
            <a:off x="2381250" y="2855913"/>
            <a:ext cx="2262188" cy="939800"/>
            <a:chOff x="874897" y="1492250"/>
            <a:chExt cx="2262633" cy="939879"/>
          </a:xfrm>
        </p:grpSpPr>
        <p:sp>
          <p:nvSpPr>
            <p:cNvPr id="62" name="TextBox 61"/>
            <p:cNvSpPr txBox="1"/>
            <p:nvPr/>
          </p:nvSpPr>
          <p:spPr>
            <a:xfrm>
              <a:off x="874897" y="1492250"/>
              <a:ext cx="1962536" cy="4620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uk-UA" sz="1200" b="1">
                  <a:solidFill>
                    <a:schemeClr val="bg1"/>
                  </a:solidFill>
                  <a:latin typeface="Helvetica Neue"/>
                </a:rPr>
                <a:t>ЕЛЕКТРОННІ ДОВІРЧІ </a:t>
              </a:r>
              <a:br>
                <a:rPr lang="uk-UA" sz="1200" b="1">
                  <a:solidFill>
                    <a:schemeClr val="bg1"/>
                  </a:solidFill>
                  <a:latin typeface="Helvetica Neue"/>
                </a:rPr>
              </a:br>
              <a:r>
                <a:rPr lang="uk-UA" sz="1200" b="1">
                  <a:solidFill>
                    <a:schemeClr val="bg1"/>
                  </a:solidFill>
                  <a:latin typeface="Helvetica Neue"/>
                </a:rPr>
                <a:t>ПОСЛУГИ  </a:t>
              </a:r>
              <a:r>
                <a:rPr lang="uk-UA" sz="1000" b="1">
                  <a:solidFill>
                    <a:srgbClr val="FFCC00"/>
                  </a:solidFill>
                  <a:latin typeface="Helvetica Neue"/>
                </a:rPr>
                <a:t>(№ 4685)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74897" y="1924086"/>
              <a:ext cx="2262633" cy="5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ru-RU" sz="900">
                  <a:solidFill>
                    <a:schemeClr val="tx1"/>
                  </a:solidFill>
                  <a:latin typeface="Helvetica Neue"/>
                </a:rPr>
                <a:t>Електронні інструменти ідентифікації, </a:t>
              </a:r>
              <a:br>
                <a:rPr lang="ru-RU" sz="900">
                  <a:solidFill>
                    <a:schemeClr val="tx1"/>
                  </a:solidFill>
                  <a:latin typeface="Helvetica Neue"/>
                </a:rPr>
              </a:br>
              <a:r>
                <a:rPr lang="ru-RU" sz="900">
                  <a:solidFill>
                    <a:schemeClr val="tx1"/>
                  </a:solidFill>
                  <a:latin typeface="Helvetica Neue"/>
                </a:rPr>
                <a:t>які полегшують ведення бізнесу </a:t>
              </a:r>
            </a:p>
            <a:p>
              <a:r>
                <a:rPr lang="ru-RU" sz="900">
                  <a:solidFill>
                    <a:schemeClr val="tx1"/>
                  </a:solidFill>
                  <a:latin typeface="Helvetica Neue"/>
                </a:rPr>
                <a:t>та вихід на міжнародний рівень</a:t>
              </a:r>
            </a:p>
          </p:txBody>
        </p:sp>
      </p:grpSp>
      <p:pic>
        <p:nvPicPr>
          <p:cNvPr id="18462" name="Рисунок 63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000250" y="2903538"/>
            <a:ext cx="366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hape 41"/>
          <p:cNvSpPr>
            <a:spLocks noChangeArrowheads="1"/>
          </p:cNvSpPr>
          <p:nvPr/>
        </p:nvSpPr>
        <p:spPr bwMode="auto">
          <a:xfrm>
            <a:off x="250825" y="422275"/>
            <a:ext cx="8642350" cy="4454525"/>
          </a:xfrm>
          <a:custGeom>
            <a:avLst/>
            <a:gdLst>
              <a:gd name="T0" fmla="*/ 196934 w 344965"/>
              <a:gd name="T1" fmla="*/ 0 h 184089"/>
              <a:gd name="T2" fmla="*/ 0 w 344965"/>
              <a:gd name="T3" fmla="*/ 7041 h 184089"/>
              <a:gd name="T4" fmla="*/ 0 w 344965"/>
              <a:gd name="T5" fmla="*/ 4453942 h 184089"/>
              <a:gd name="T6" fmla="*/ 8640960 w 344965"/>
              <a:gd name="T7" fmla="*/ 4453942 h 184089"/>
              <a:gd name="T8" fmla="*/ 8640960 w 344965"/>
              <a:gd name="T9" fmla="*/ 7041 h 184089"/>
              <a:gd name="T10" fmla="*/ 8474636 w 344965"/>
              <a:gd name="T11" fmla="*/ 7960 h 184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965"/>
              <a:gd name="T19" fmla="*/ 0 h 184089"/>
              <a:gd name="T20" fmla="*/ 344965 w 344965"/>
              <a:gd name="T21" fmla="*/ 184089 h 184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965" h="184089" extrusionOk="0">
                <a:moveTo>
                  <a:pt x="7862" y="0"/>
                </a:moveTo>
                <a:lnTo>
                  <a:pt x="0" y="291"/>
                </a:lnTo>
                <a:lnTo>
                  <a:pt x="0" y="184089"/>
                </a:lnTo>
                <a:lnTo>
                  <a:pt x="344965" y="184089"/>
                </a:lnTo>
                <a:lnTo>
                  <a:pt x="344965" y="291"/>
                </a:lnTo>
                <a:lnTo>
                  <a:pt x="338325" y="329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250825" y="893763"/>
            <a:ext cx="8642350" cy="525462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ПЕНСІЙНА РЕФОРМА</a:t>
            </a:r>
            <a:endParaRPr lang="en-US" sz="3200" b="1">
              <a:solidFill>
                <a:schemeClr val="tx1"/>
              </a:solidFill>
              <a:latin typeface="Helvetica Neue"/>
            </a:endParaRPr>
          </a:p>
          <a:p>
            <a:pPr algn="ctr">
              <a:lnSpc>
                <a:spcPts val="2300"/>
              </a:lnSpc>
            </a:pPr>
            <a:r>
              <a:rPr lang="ru-RU" sz="2000">
                <a:solidFill>
                  <a:srgbClr val="0070C0"/>
                </a:solidFill>
                <a:latin typeface="Helvetica Neue"/>
              </a:rPr>
              <a:t>законопроекти №№ 6614 +6615, 6616, 6617 </a:t>
            </a:r>
          </a:p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 </a:t>
            </a:r>
          </a:p>
        </p:txBody>
      </p:sp>
      <p:sp>
        <p:nvSpPr>
          <p:cNvPr id="20" name="Овал 19"/>
          <p:cNvSpPr/>
          <p:nvPr/>
        </p:nvSpPr>
        <p:spPr>
          <a:xfrm>
            <a:off x="3527425" y="2211388"/>
            <a:ext cx="2089150" cy="208915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18250" y="2132013"/>
            <a:ext cx="2843213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1300" b="1">
                <a:solidFill>
                  <a:srgbClr val="1E70C0"/>
                </a:solidFill>
                <a:latin typeface="Helvetica Neue"/>
              </a:rPr>
              <a:t>Зростання виплат</a:t>
            </a:r>
            <a:r>
              <a:rPr lang="ru-RU" sz="1300" b="1">
                <a:latin typeface="Helvetica Neue"/>
              </a:rPr>
              <a:t> </a:t>
            </a:r>
            <a:br>
              <a:rPr lang="ru-RU" sz="1300" b="1">
                <a:latin typeface="Helvetica Neue"/>
              </a:rPr>
            </a:br>
            <a:r>
              <a:rPr lang="ru-RU" sz="1300">
                <a:latin typeface="Helvetica Neue"/>
              </a:rPr>
              <a:t>цьогоріч торкнеться </a:t>
            </a:r>
            <a:endParaRPr lang="en-US" sz="1300">
              <a:latin typeface="Helvetica Neue"/>
            </a:endParaRPr>
          </a:p>
          <a:p>
            <a:r>
              <a:rPr lang="ru-RU" sz="2000" b="1">
                <a:solidFill>
                  <a:srgbClr val="1E70C0"/>
                </a:solidFill>
                <a:latin typeface="Helvetica Neue"/>
              </a:rPr>
              <a:t>9</a:t>
            </a:r>
            <a:r>
              <a:rPr lang="ru-RU" sz="1300">
                <a:solidFill>
                  <a:srgbClr val="1E70C0"/>
                </a:solidFill>
                <a:latin typeface="Helvetica Neue"/>
              </a:rPr>
              <a:t> </a:t>
            </a:r>
            <a:r>
              <a:rPr lang="ru-RU" sz="1300" b="1">
                <a:solidFill>
                  <a:srgbClr val="1E70C0"/>
                </a:solidFill>
                <a:latin typeface="Helvetica Neue"/>
              </a:rPr>
              <a:t>млн</a:t>
            </a:r>
            <a:r>
              <a:rPr lang="ru-RU" sz="1300">
                <a:solidFill>
                  <a:srgbClr val="1E70C0"/>
                </a:solidFill>
                <a:latin typeface="Helvetica Neue"/>
              </a:rPr>
              <a:t> </a:t>
            </a:r>
            <a:r>
              <a:rPr lang="ru-RU" sz="1300">
                <a:latin typeface="Helvetica Neue"/>
              </a:rPr>
              <a:t>пенсіонерів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87450" y="2132013"/>
            <a:ext cx="2447925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1300" b="1">
                <a:solidFill>
                  <a:srgbClr val="0070C0"/>
                </a:solidFill>
                <a:latin typeface="Helvetica Neue"/>
              </a:rPr>
              <a:t>Осучаснення </a:t>
            </a:r>
            <a:r>
              <a:rPr lang="ru-RU" sz="1300">
                <a:latin typeface="Helvetica Neue"/>
              </a:rPr>
              <a:t>(перерахунок) раніше призначених пенс</a:t>
            </a:r>
            <a:r>
              <a:rPr lang="uk-UA" sz="1300">
                <a:latin typeface="Helvetica Neue"/>
              </a:rPr>
              <a:t>ій</a:t>
            </a:r>
            <a:endParaRPr lang="ru-RU" sz="1300">
              <a:latin typeface="Helvetica Neue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87450" y="3606800"/>
            <a:ext cx="2736850" cy="693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Пенсії переглядатимуться щорічно </a:t>
            </a:r>
            <a:r>
              <a:rPr lang="uk-UA" sz="1300">
                <a:latin typeface="Helvetica Neue"/>
              </a:rPr>
              <a:t>відповідно до змін середньої зарплати та інфляції</a:t>
            </a:r>
            <a:endParaRPr lang="ru-RU" sz="1300">
              <a:latin typeface="Helvetica Neue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27763" y="3500438"/>
            <a:ext cx="2665412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Скасовується </a:t>
            </a:r>
            <a:r>
              <a:rPr lang="uk-UA" sz="2000" b="1">
                <a:solidFill>
                  <a:srgbClr val="0070C0"/>
                </a:solidFill>
                <a:latin typeface="Helvetica Neue"/>
              </a:rPr>
              <a:t>15%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зниження пенсій </a:t>
            </a:r>
            <a:r>
              <a:rPr lang="uk-UA" sz="1300">
                <a:latin typeface="Helvetica Neue"/>
              </a:rPr>
              <a:t>тим, </a:t>
            </a:r>
            <a:br>
              <a:rPr lang="uk-UA" sz="1300">
                <a:latin typeface="Helvetica Neue"/>
              </a:rPr>
            </a:br>
            <a:r>
              <a:rPr lang="uk-UA" sz="1300">
                <a:latin typeface="Helvetica Neue"/>
              </a:rPr>
              <a:t>хто продовжує працювати</a:t>
            </a:r>
          </a:p>
        </p:txBody>
      </p:sp>
      <p:pic>
        <p:nvPicPr>
          <p:cNvPr id="20488" name="Picture 2" descr="D:\Windows\Загрузки\accountin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276475"/>
            <a:ext cx="5842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5" descr="D:\Windows\Загрузки\financial-bar-char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6738" y="3697288"/>
            <a:ext cx="5302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6" descr="D:\Windows\Загрузки\wallet (1)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80063" y="3651250"/>
            <a:ext cx="5778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91" name="Группа 56"/>
          <p:cNvGrpSpPr>
            <a:grpSpLocks/>
          </p:cNvGrpSpPr>
          <p:nvPr/>
        </p:nvGrpSpPr>
        <p:grpSpPr bwMode="auto">
          <a:xfrm>
            <a:off x="549275" y="2235200"/>
            <a:ext cx="638175" cy="492125"/>
            <a:chOff x="10800184" y="3812173"/>
            <a:chExt cx="2664296" cy="2263231"/>
          </a:xfrm>
        </p:grpSpPr>
        <p:grpSp>
          <p:nvGrpSpPr>
            <p:cNvPr id="20507" name="Группа 57"/>
            <p:cNvGrpSpPr>
              <a:grpSpLocks noChangeAspect="1"/>
            </p:cNvGrpSpPr>
            <p:nvPr/>
          </p:nvGrpSpPr>
          <p:grpSpPr bwMode="auto">
            <a:xfrm>
              <a:off x="10800184" y="3812173"/>
              <a:ext cx="2537932" cy="2263231"/>
              <a:chOff x="2308653" y="6030890"/>
              <a:chExt cx="1074707" cy="958383"/>
            </a:xfrm>
          </p:grpSpPr>
          <p:pic>
            <p:nvPicPr>
              <p:cNvPr id="20509" name="Picture 3" descr="D:\Windows\Загрузки\old-folks-couple (1).png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308653" y="6030890"/>
                <a:ext cx="939600" cy="93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10" name="Picture 4" descr="D:\Windows\Загрузки\icon (21).png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951360" y="6557273"/>
                <a:ext cx="432000" cy="43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8" name="Picture 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2924480" y="4618782"/>
              <a:ext cx="540000" cy="533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66" name="Прямая соединительная линия 65"/>
          <p:cNvCxnSpPr/>
          <p:nvPr/>
        </p:nvCxnSpPr>
        <p:spPr>
          <a:xfrm flipV="1">
            <a:off x="1179513" y="417513"/>
            <a:ext cx="6911975" cy="26987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93" name="Группа 69"/>
          <p:cNvGrpSpPr>
            <a:grpSpLocks noChangeAspect="1"/>
          </p:cNvGrpSpPr>
          <p:nvPr/>
        </p:nvGrpSpPr>
        <p:grpSpPr bwMode="auto">
          <a:xfrm>
            <a:off x="2413000" y="228600"/>
            <a:ext cx="415925" cy="414338"/>
            <a:chOff x="287016" y="2506539"/>
            <a:chExt cx="1440000" cy="1439998"/>
          </a:xfrm>
        </p:grpSpPr>
        <p:pic>
          <p:nvPicPr>
            <p:cNvPr id="20505" name="Picture 4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87016" y="2506539"/>
              <a:ext cx="1440000" cy="1439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6" name="Рисунок 71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3039" y="2756481"/>
              <a:ext cx="1044000" cy="1044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94" name="Группа 72"/>
          <p:cNvGrpSpPr>
            <a:grpSpLocks noChangeAspect="1"/>
          </p:cNvGrpSpPr>
          <p:nvPr/>
        </p:nvGrpSpPr>
        <p:grpSpPr bwMode="auto">
          <a:xfrm>
            <a:off x="8091488" y="233363"/>
            <a:ext cx="433387" cy="434975"/>
            <a:chOff x="316969" y="9227294"/>
            <a:chExt cx="1440000" cy="1440000"/>
          </a:xfrm>
        </p:grpSpPr>
        <p:pic>
          <p:nvPicPr>
            <p:cNvPr id="20503" name="Picture 4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16969" y="922729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4" name="Рисунок 74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04945" y="9486728"/>
              <a:ext cx="936000" cy="93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95" name="Группа 75"/>
          <p:cNvGrpSpPr>
            <a:grpSpLocks noChangeAspect="1"/>
          </p:cNvGrpSpPr>
          <p:nvPr/>
        </p:nvGrpSpPr>
        <p:grpSpPr bwMode="auto">
          <a:xfrm>
            <a:off x="6432550" y="236538"/>
            <a:ext cx="428625" cy="430212"/>
            <a:chOff x="287338" y="6955074"/>
            <a:chExt cx="1440000" cy="1440000"/>
          </a:xfrm>
        </p:grpSpPr>
        <p:pic>
          <p:nvPicPr>
            <p:cNvPr id="20501" name="Picture 4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87338" y="695507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2" name="Рисунок 77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78706" y="7153074"/>
              <a:ext cx="1044000" cy="10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96" name="Группа 78"/>
          <p:cNvGrpSpPr>
            <a:grpSpLocks noChangeAspect="1"/>
          </p:cNvGrpSpPr>
          <p:nvPr/>
        </p:nvGrpSpPr>
        <p:grpSpPr bwMode="auto">
          <a:xfrm>
            <a:off x="4435475" y="223838"/>
            <a:ext cx="425450" cy="427037"/>
            <a:chOff x="316969" y="4620495"/>
            <a:chExt cx="1440000" cy="1440000"/>
          </a:xfrm>
        </p:grpSpPr>
        <p:pic>
          <p:nvPicPr>
            <p:cNvPr id="20499" name="Picture 4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16969" y="4620495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0" name="Рисунок 80"/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467168" y="4726926"/>
              <a:ext cx="1188000" cy="11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" name="Шестиугольник 81"/>
          <p:cNvSpPr/>
          <p:nvPr/>
        </p:nvSpPr>
        <p:spPr>
          <a:xfrm>
            <a:off x="539750" y="168275"/>
            <a:ext cx="587375" cy="50800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pic>
        <p:nvPicPr>
          <p:cNvPr id="20498" name="Рисунок 68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25475" y="206375"/>
            <a:ext cx="39687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hape 41"/>
          <p:cNvSpPr>
            <a:spLocks noChangeArrowheads="1"/>
          </p:cNvSpPr>
          <p:nvPr/>
        </p:nvSpPr>
        <p:spPr bwMode="auto">
          <a:xfrm>
            <a:off x="250825" y="422275"/>
            <a:ext cx="8642350" cy="4454525"/>
          </a:xfrm>
          <a:custGeom>
            <a:avLst/>
            <a:gdLst>
              <a:gd name="T0" fmla="*/ 196934 w 344965"/>
              <a:gd name="T1" fmla="*/ 0 h 184089"/>
              <a:gd name="T2" fmla="*/ 0 w 344965"/>
              <a:gd name="T3" fmla="*/ 7041 h 184089"/>
              <a:gd name="T4" fmla="*/ 0 w 344965"/>
              <a:gd name="T5" fmla="*/ 4453942 h 184089"/>
              <a:gd name="T6" fmla="*/ 8640960 w 344965"/>
              <a:gd name="T7" fmla="*/ 4453942 h 184089"/>
              <a:gd name="T8" fmla="*/ 8640960 w 344965"/>
              <a:gd name="T9" fmla="*/ 7041 h 184089"/>
              <a:gd name="T10" fmla="*/ 8474636 w 344965"/>
              <a:gd name="T11" fmla="*/ 7960 h 184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965"/>
              <a:gd name="T19" fmla="*/ 0 h 184089"/>
              <a:gd name="T20" fmla="*/ 344965 w 344965"/>
              <a:gd name="T21" fmla="*/ 184089 h 184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965" h="184089" extrusionOk="0">
                <a:moveTo>
                  <a:pt x="7862" y="0"/>
                </a:moveTo>
                <a:lnTo>
                  <a:pt x="0" y="291"/>
                </a:lnTo>
                <a:lnTo>
                  <a:pt x="0" y="184089"/>
                </a:lnTo>
                <a:lnTo>
                  <a:pt x="344965" y="184089"/>
                </a:lnTo>
                <a:lnTo>
                  <a:pt x="344965" y="291"/>
                </a:lnTo>
                <a:lnTo>
                  <a:pt x="338325" y="329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26" name="Прямая соединительная линия 25"/>
          <p:cNvCxnSpPr>
            <a:stCxn id="81" idx="3"/>
          </p:cNvCxnSpPr>
          <p:nvPr/>
        </p:nvCxnSpPr>
        <p:spPr>
          <a:xfrm flipV="1">
            <a:off x="1031875" y="417513"/>
            <a:ext cx="7059613" cy="1905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31" name="Группа 34"/>
          <p:cNvGrpSpPr>
            <a:grpSpLocks noChangeAspect="1"/>
          </p:cNvGrpSpPr>
          <p:nvPr/>
        </p:nvGrpSpPr>
        <p:grpSpPr bwMode="auto">
          <a:xfrm>
            <a:off x="8091488" y="233363"/>
            <a:ext cx="433387" cy="434975"/>
            <a:chOff x="316969" y="9227294"/>
            <a:chExt cx="1440000" cy="1440000"/>
          </a:xfrm>
        </p:grpSpPr>
        <p:pic>
          <p:nvPicPr>
            <p:cNvPr id="2255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6969" y="922729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3" name="Рисунок 37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4945" y="9486728"/>
              <a:ext cx="936000" cy="93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32" name="Группа 38"/>
          <p:cNvGrpSpPr>
            <a:grpSpLocks noChangeAspect="1"/>
          </p:cNvGrpSpPr>
          <p:nvPr/>
        </p:nvGrpSpPr>
        <p:grpSpPr bwMode="auto">
          <a:xfrm>
            <a:off x="6432550" y="236538"/>
            <a:ext cx="428625" cy="430212"/>
            <a:chOff x="287338" y="6955074"/>
            <a:chExt cx="1440000" cy="1440000"/>
          </a:xfrm>
        </p:grpSpPr>
        <p:pic>
          <p:nvPicPr>
            <p:cNvPr id="22550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7338" y="695507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1" name="Рисунок 4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78706" y="7153074"/>
              <a:ext cx="1044000" cy="10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33" name="Группа 42"/>
          <p:cNvGrpSpPr>
            <a:grpSpLocks noChangeAspect="1"/>
          </p:cNvGrpSpPr>
          <p:nvPr/>
        </p:nvGrpSpPr>
        <p:grpSpPr bwMode="auto">
          <a:xfrm>
            <a:off x="4435475" y="223838"/>
            <a:ext cx="425450" cy="427037"/>
            <a:chOff x="316969" y="4620495"/>
            <a:chExt cx="1440000" cy="1440000"/>
          </a:xfrm>
        </p:grpSpPr>
        <p:pic>
          <p:nvPicPr>
            <p:cNvPr id="22548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16969" y="4620495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9" name="Рисунок 45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168" y="4726926"/>
              <a:ext cx="1188000" cy="11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8" name="Text Placeholder 2"/>
          <p:cNvSpPr txBox="1">
            <a:spLocks/>
          </p:cNvSpPr>
          <p:nvPr/>
        </p:nvSpPr>
        <p:spPr>
          <a:xfrm>
            <a:off x="250825" y="893763"/>
            <a:ext cx="8642350" cy="525462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МЕДИЧНА РЕФОРМА </a:t>
            </a:r>
          </a:p>
          <a:p>
            <a:pPr algn="ctr">
              <a:lnSpc>
                <a:spcPts val="2300"/>
              </a:lnSpc>
            </a:pPr>
            <a:r>
              <a:rPr lang="ru-RU" sz="2000">
                <a:solidFill>
                  <a:srgbClr val="0070C0"/>
                </a:solidFill>
                <a:latin typeface="Helvetica Neue"/>
              </a:rPr>
              <a:t>законопроекти №№ 6327 +6604</a:t>
            </a:r>
          </a:p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 </a:t>
            </a:r>
          </a:p>
        </p:txBody>
      </p:sp>
      <p:sp>
        <p:nvSpPr>
          <p:cNvPr id="8" name="Овал 7"/>
          <p:cNvSpPr/>
          <p:nvPr/>
        </p:nvSpPr>
        <p:spPr>
          <a:xfrm>
            <a:off x="3527425" y="2211388"/>
            <a:ext cx="2089150" cy="2089150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87450" y="2122488"/>
            <a:ext cx="2447925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1C5"/>
                </a:solidFill>
                <a:latin typeface="Helvetica Neue"/>
              </a:rPr>
              <a:t>Фінансування </a:t>
            </a:r>
            <a:br>
              <a:rPr lang="uk-UA" sz="1300" b="1">
                <a:solidFill>
                  <a:srgbClr val="0071C5"/>
                </a:solidFill>
                <a:latin typeface="Helvetica Neue"/>
              </a:rPr>
            </a:br>
            <a:r>
              <a:rPr lang="uk-UA" sz="1300" b="1">
                <a:solidFill>
                  <a:srgbClr val="0071C5"/>
                </a:solidFill>
                <a:latin typeface="Helvetica Neue"/>
              </a:rPr>
              <a:t>медичної послуги</a:t>
            </a:r>
            <a:r>
              <a:rPr lang="uk-UA" sz="1300">
                <a:latin typeface="Helvetica Neue"/>
              </a:rPr>
              <a:t>, </a:t>
            </a:r>
            <a:br>
              <a:rPr lang="uk-UA" sz="1300">
                <a:latin typeface="Helvetica Neue"/>
              </a:rPr>
            </a:br>
            <a:r>
              <a:rPr lang="uk-UA" sz="1300">
                <a:latin typeface="Helvetica Neue"/>
              </a:rPr>
              <a:t>а не </a:t>
            </a:r>
            <a:r>
              <a:rPr lang="uk-UA" sz="1300">
                <a:solidFill>
                  <a:schemeClr val="tx1"/>
                </a:solidFill>
                <a:latin typeface="Helvetica Neue"/>
              </a:rPr>
              <a:t>ліжко-місць</a:t>
            </a:r>
            <a:endParaRPr lang="uk-UA" sz="1300">
              <a:latin typeface="Helvetica Neue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227763" y="2122488"/>
            <a:ext cx="2665412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1C5"/>
                </a:solidFill>
                <a:latin typeface="Helvetica Neue"/>
              </a:rPr>
              <a:t>Державний гарантований пакет медичних послуг </a:t>
            </a:r>
            <a:br>
              <a:rPr lang="uk-UA" sz="1300" b="1">
                <a:solidFill>
                  <a:srgbClr val="0071C5"/>
                </a:solidFill>
                <a:latin typeface="Helvetica Neue"/>
              </a:rPr>
            </a:br>
            <a:r>
              <a:rPr lang="uk-UA" sz="1300">
                <a:latin typeface="Helvetica Neue"/>
              </a:rPr>
              <a:t>та ліків, які громадяни отримають </a:t>
            </a:r>
            <a:r>
              <a:rPr lang="uk-UA" sz="1300" b="1">
                <a:solidFill>
                  <a:srgbClr val="0071C5"/>
                </a:solidFill>
                <a:latin typeface="Helvetica Neue"/>
              </a:rPr>
              <a:t>безкоштовно</a:t>
            </a:r>
            <a:endParaRPr lang="uk-UA" sz="1300">
              <a:latin typeface="Helvetica Neue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187450" y="3468688"/>
            <a:ext cx="252095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1E70C0"/>
                </a:solidFill>
                <a:latin typeface="Helvetica Neue"/>
              </a:rPr>
              <a:t>Вільний вибір лікаря </a:t>
            </a:r>
            <a:br>
              <a:rPr lang="uk-UA" sz="1300" b="1">
                <a:solidFill>
                  <a:srgbClr val="1E70C0"/>
                </a:solidFill>
                <a:latin typeface="Helvetica Neue"/>
              </a:rPr>
            </a:br>
            <a:r>
              <a:rPr lang="uk-UA" sz="1300" b="1">
                <a:solidFill>
                  <a:srgbClr val="1E70C0"/>
                </a:solidFill>
                <a:latin typeface="Helvetica Neue"/>
              </a:rPr>
              <a:t>та лікарень </a:t>
            </a:r>
            <a:r>
              <a:rPr lang="uk-UA" sz="1300">
                <a:latin typeface="Helvetica Neue"/>
              </a:rPr>
              <a:t>незалежно від місця реєстрації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227763" y="3468688"/>
            <a:ext cx="2478087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Підвищення якості медичних послуг </a:t>
            </a:r>
            <a:br>
              <a:rPr lang="uk-UA" sz="1300" b="1">
                <a:solidFill>
                  <a:srgbClr val="0070C0"/>
                </a:solidFill>
                <a:latin typeface="Helvetica Neue"/>
              </a:rPr>
            </a:br>
            <a:r>
              <a:rPr lang="uk-UA" sz="1300">
                <a:latin typeface="Helvetica Neue"/>
              </a:rPr>
              <a:t>для громадян </a:t>
            </a:r>
          </a:p>
        </p:txBody>
      </p:sp>
      <p:sp>
        <p:nvSpPr>
          <p:cNvPr id="80" name="Шестиугольник 79"/>
          <p:cNvSpPr/>
          <p:nvPr/>
        </p:nvSpPr>
        <p:spPr>
          <a:xfrm>
            <a:off x="2327275" y="168275"/>
            <a:ext cx="587375" cy="50800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pic>
        <p:nvPicPr>
          <p:cNvPr id="22541" name="Рисунок 3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76500" y="300038"/>
            <a:ext cx="300038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7538" y="228600"/>
            <a:ext cx="4143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Рисунок 8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7388" y="269875"/>
            <a:ext cx="2730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4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3238" y="2146300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5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17538" y="3560763"/>
            <a:ext cx="582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6" name="Picture 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651500" y="3559175"/>
            <a:ext cx="525463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638800" y="2139950"/>
            <a:ext cx="5302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hape 41"/>
          <p:cNvSpPr>
            <a:spLocks noChangeArrowheads="1"/>
          </p:cNvSpPr>
          <p:nvPr/>
        </p:nvSpPr>
        <p:spPr bwMode="auto">
          <a:xfrm>
            <a:off x="250825" y="422275"/>
            <a:ext cx="8642350" cy="4454525"/>
          </a:xfrm>
          <a:custGeom>
            <a:avLst/>
            <a:gdLst>
              <a:gd name="T0" fmla="*/ 196934 w 344965"/>
              <a:gd name="T1" fmla="*/ 0 h 184089"/>
              <a:gd name="T2" fmla="*/ 0 w 344965"/>
              <a:gd name="T3" fmla="*/ 7041 h 184089"/>
              <a:gd name="T4" fmla="*/ 0 w 344965"/>
              <a:gd name="T5" fmla="*/ 4453942 h 184089"/>
              <a:gd name="T6" fmla="*/ 8640960 w 344965"/>
              <a:gd name="T7" fmla="*/ 4453942 h 184089"/>
              <a:gd name="T8" fmla="*/ 8640960 w 344965"/>
              <a:gd name="T9" fmla="*/ 7041 h 184089"/>
              <a:gd name="T10" fmla="*/ 8474636 w 344965"/>
              <a:gd name="T11" fmla="*/ 7960 h 184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965"/>
              <a:gd name="T19" fmla="*/ 0 h 184089"/>
              <a:gd name="T20" fmla="*/ 344965 w 344965"/>
              <a:gd name="T21" fmla="*/ 184089 h 184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965" h="184089" extrusionOk="0">
                <a:moveTo>
                  <a:pt x="7862" y="0"/>
                </a:moveTo>
                <a:lnTo>
                  <a:pt x="0" y="291"/>
                </a:lnTo>
                <a:lnTo>
                  <a:pt x="0" y="184089"/>
                </a:lnTo>
                <a:lnTo>
                  <a:pt x="344965" y="184089"/>
                </a:lnTo>
                <a:lnTo>
                  <a:pt x="344965" y="291"/>
                </a:lnTo>
                <a:lnTo>
                  <a:pt x="338325" y="329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250825" y="893763"/>
            <a:ext cx="8642350" cy="525462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ОСВІТНЯ РЕФОРМА</a:t>
            </a:r>
            <a:endParaRPr lang="en-US" sz="3200" b="1">
              <a:solidFill>
                <a:schemeClr val="tx1"/>
              </a:solidFill>
              <a:latin typeface="Helvetica Neue"/>
            </a:endParaRPr>
          </a:p>
          <a:p>
            <a:pPr algn="ctr">
              <a:lnSpc>
                <a:spcPts val="2300"/>
              </a:lnSpc>
            </a:pPr>
            <a:r>
              <a:rPr lang="ru-RU" sz="2000">
                <a:solidFill>
                  <a:srgbClr val="0070C0"/>
                </a:solidFill>
                <a:latin typeface="Helvetica Neue"/>
              </a:rPr>
              <a:t>законопроект № 3491-д </a:t>
            </a:r>
          </a:p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 </a:t>
            </a:r>
          </a:p>
        </p:txBody>
      </p:sp>
      <p:sp>
        <p:nvSpPr>
          <p:cNvPr id="20" name="Овал 19"/>
          <p:cNvSpPr/>
          <p:nvPr/>
        </p:nvSpPr>
        <p:spPr>
          <a:xfrm>
            <a:off x="3527425" y="2211388"/>
            <a:ext cx="2089150" cy="208915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cxnSp>
        <p:nvCxnSpPr>
          <p:cNvPr id="21" name="Прямая соединительная линия 20"/>
          <p:cNvCxnSpPr>
            <a:stCxn id="55" idx="3"/>
          </p:cNvCxnSpPr>
          <p:nvPr/>
        </p:nvCxnSpPr>
        <p:spPr>
          <a:xfrm flipV="1">
            <a:off x="1031875" y="417513"/>
            <a:ext cx="7059613" cy="1905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81" name="Группа 24"/>
          <p:cNvGrpSpPr>
            <a:grpSpLocks noChangeAspect="1"/>
          </p:cNvGrpSpPr>
          <p:nvPr/>
        </p:nvGrpSpPr>
        <p:grpSpPr bwMode="auto">
          <a:xfrm>
            <a:off x="2413000" y="228600"/>
            <a:ext cx="415925" cy="414338"/>
            <a:chOff x="287016" y="2506539"/>
            <a:chExt cx="1440000" cy="1439998"/>
          </a:xfrm>
        </p:grpSpPr>
        <p:pic>
          <p:nvPicPr>
            <p:cNvPr id="24600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7016" y="2506539"/>
              <a:ext cx="1440000" cy="1439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1" name="Рисунок 31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3039" y="2756481"/>
              <a:ext cx="1044000" cy="1044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582" name="Группа 35"/>
          <p:cNvGrpSpPr>
            <a:grpSpLocks noChangeAspect="1"/>
          </p:cNvGrpSpPr>
          <p:nvPr/>
        </p:nvGrpSpPr>
        <p:grpSpPr bwMode="auto">
          <a:xfrm>
            <a:off x="8091488" y="233363"/>
            <a:ext cx="433387" cy="434975"/>
            <a:chOff x="316969" y="9227294"/>
            <a:chExt cx="1440000" cy="1440000"/>
          </a:xfrm>
        </p:grpSpPr>
        <p:pic>
          <p:nvPicPr>
            <p:cNvPr id="24598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6969" y="922729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9" name="Рисунок 4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04945" y="9486728"/>
              <a:ext cx="936000" cy="93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583" name="Группа 46"/>
          <p:cNvGrpSpPr>
            <a:grpSpLocks noChangeAspect="1"/>
          </p:cNvGrpSpPr>
          <p:nvPr/>
        </p:nvGrpSpPr>
        <p:grpSpPr bwMode="auto">
          <a:xfrm>
            <a:off x="6432550" y="236538"/>
            <a:ext cx="428625" cy="430212"/>
            <a:chOff x="287338" y="6955074"/>
            <a:chExt cx="1440000" cy="1440000"/>
          </a:xfrm>
        </p:grpSpPr>
        <p:pic>
          <p:nvPicPr>
            <p:cNvPr id="24596" name="Picture 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87338" y="695507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7" name="Рисунок 49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78706" y="7153074"/>
              <a:ext cx="1044000" cy="10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4" name="Шестиугольник 53"/>
          <p:cNvSpPr/>
          <p:nvPr/>
        </p:nvSpPr>
        <p:spPr>
          <a:xfrm>
            <a:off x="4352925" y="168275"/>
            <a:ext cx="588963" cy="50800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pic>
        <p:nvPicPr>
          <p:cNvPr id="245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538" y="228600"/>
            <a:ext cx="4143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Рисунок 5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7388" y="269875"/>
            <a:ext cx="2730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Рисунок 5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41825" y="219075"/>
            <a:ext cx="4254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Box 58"/>
          <p:cNvSpPr txBox="1"/>
          <p:nvPr/>
        </p:nvSpPr>
        <p:spPr>
          <a:xfrm>
            <a:off x="6300788" y="2239963"/>
            <a:ext cx="273685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>
                <a:latin typeface="Helvetica Neue"/>
              </a:rPr>
              <a:t>Три рівні повної загальної середньої освіти</a:t>
            </a:r>
            <a:r>
              <a:rPr lang="uk-UA" sz="1300" b="1">
                <a:latin typeface="Helvetica Neue"/>
              </a:rPr>
              <a:t>,  </a:t>
            </a:r>
            <a:r>
              <a:rPr lang="uk-UA" sz="1300" b="1">
                <a:solidFill>
                  <a:srgbClr val="1E70C0"/>
                </a:solidFill>
                <a:latin typeface="Helvetica Neue"/>
              </a:rPr>
              <a:t>які </a:t>
            </a:r>
          </a:p>
          <a:p>
            <a:r>
              <a:rPr lang="uk-UA" sz="1300" b="1">
                <a:solidFill>
                  <a:srgbClr val="1E70C0"/>
                </a:solidFill>
                <a:latin typeface="Helvetica Neue"/>
              </a:rPr>
              <a:t>сприяють здобуттю професії</a:t>
            </a:r>
            <a:endParaRPr lang="ru-RU" sz="1300" b="1">
              <a:latin typeface="Helvetica Neue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58875" y="3406775"/>
            <a:ext cx="3052763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Більша автономія шкіл </a:t>
            </a:r>
            <a:br>
              <a:rPr lang="uk-UA" sz="1300" b="1">
                <a:solidFill>
                  <a:srgbClr val="0070C0"/>
                </a:solidFill>
                <a:latin typeface="Helvetica Neue"/>
              </a:rPr>
            </a:br>
            <a:r>
              <a:rPr lang="uk-UA" sz="1300">
                <a:latin typeface="Helvetica Neue"/>
              </a:rPr>
              <a:t>у розпорядженні </a:t>
            </a:r>
            <a:br>
              <a:rPr lang="uk-UA" sz="1300">
                <a:latin typeface="Helvetica Neue"/>
              </a:rPr>
            </a:br>
            <a:r>
              <a:rPr lang="uk-UA" sz="1300">
                <a:latin typeface="Helvetica Neue"/>
              </a:rPr>
              <a:t>фінансовими ресурсами, формуванні навчального процесу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87450" y="2139950"/>
            <a:ext cx="2736850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Сучасні методики викладання </a:t>
            </a:r>
            <a:r>
              <a:rPr lang="uk-UA" sz="1300">
                <a:latin typeface="Helvetica Neue"/>
              </a:rPr>
              <a:t>та розвиток у учнів </a:t>
            </a:r>
            <a:br>
              <a:rPr lang="uk-UA" sz="1300">
                <a:latin typeface="Helvetica Neue"/>
              </a:rPr>
            </a:br>
            <a:r>
              <a:rPr lang="uk-UA" sz="1300">
                <a:latin typeface="Helvetica Neue"/>
              </a:rPr>
              <a:t>актуальних для ринку компетентностей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227763" y="3606800"/>
            <a:ext cx="2665412" cy="693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Збільшення</a:t>
            </a:r>
            <a:r>
              <a:rPr lang="uk-UA" sz="1300">
                <a:solidFill>
                  <a:srgbClr val="0070C0"/>
                </a:solidFill>
                <a:latin typeface="Helvetica Neue"/>
              </a:rPr>
              <a:t> </a:t>
            </a:r>
            <a:r>
              <a:rPr lang="uk-UA" sz="1300">
                <a:latin typeface="Helvetica Neue"/>
              </a:rPr>
              <a:t>мінімального посадового окладу педагогічного працівника </a:t>
            </a:r>
            <a:endParaRPr lang="uk-UA" sz="1300">
              <a:solidFill>
                <a:srgbClr val="FF0000"/>
              </a:solidFill>
              <a:latin typeface="Helvetica Neue"/>
            </a:endParaRPr>
          </a:p>
        </p:txBody>
      </p:sp>
      <p:pic>
        <p:nvPicPr>
          <p:cNvPr id="24592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95288" y="34067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688013" y="23479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74675" y="22113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580063" y="3657600"/>
            <a:ext cx="642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Прямая соединительная линия 55"/>
          <p:cNvCxnSpPr/>
          <p:nvPr/>
        </p:nvCxnSpPr>
        <p:spPr>
          <a:xfrm flipV="1">
            <a:off x="1031875" y="417513"/>
            <a:ext cx="7059613" cy="1905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6" name="Shape 41"/>
          <p:cNvSpPr>
            <a:spLocks noChangeArrowheads="1"/>
          </p:cNvSpPr>
          <p:nvPr/>
        </p:nvSpPr>
        <p:spPr bwMode="auto">
          <a:xfrm>
            <a:off x="250825" y="422275"/>
            <a:ext cx="8642350" cy="4454525"/>
          </a:xfrm>
          <a:custGeom>
            <a:avLst/>
            <a:gdLst>
              <a:gd name="T0" fmla="*/ 196934 w 344965"/>
              <a:gd name="T1" fmla="*/ 0 h 184089"/>
              <a:gd name="T2" fmla="*/ 0 w 344965"/>
              <a:gd name="T3" fmla="*/ 7041 h 184089"/>
              <a:gd name="T4" fmla="*/ 0 w 344965"/>
              <a:gd name="T5" fmla="*/ 4453942 h 184089"/>
              <a:gd name="T6" fmla="*/ 8640960 w 344965"/>
              <a:gd name="T7" fmla="*/ 4453942 h 184089"/>
              <a:gd name="T8" fmla="*/ 8640960 w 344965"/>
              <a:gd name="T9" fmla="*/ 7041 h 184089"/>
              <a:gd name="T10" fmla="*/ 8474636 w 344965"/>
              <a:gd name="T11" fmla="*/ 7960 h 184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965"/>
              <a:gd name="T19" fmla="*/ 0 h 184089"/>
              <a:gd name="T20" fmla="*/ 344965 w 344965"/>
              <a:gd name="T21" fmla="*/ 184089 h 184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965" h="184089" extrusionOk="0">
                <a:moveTo>
                  <a:pt x="7862" y="0"/>
                </a:moveTo>
                <a:lnTo>
                  <a:pt x="0" y="291"/>
                </a:lnTo>
                <a:lnTo>
                  <a:pt x="0" y="184089"/>
                </a:lnTo>
                <a:lnTo>
                  <a:pt x="344965" y="184089"/>
                </a:lnTo>
                <a:lnTo>
                  <a:pt x="344965" y="291"/>
                </a:lnTo>
                <a:lnTo>
                  <a:pt x="338325" y="329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250825" y="893763"/>
            <a:ext cx="8642350" cy="525462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ЕЛЕКТРОННІ ДОВІРЧІ ПОСЛУГИ</a:t>
            </a:r>
          </a:p>
          <a:p>
            <a:pPr algn="ctr">
              <a:lnSpc>
                <a:spcPts val="2300"/>
              </a:lnSpc>
            </a:pPr>
            <a:r>
              <a:rPr lang="ru-RU" sz="2000">
                <a:solidFill>
                  <a:srgbClr val="0070C0"/>
                </a:solidFill>
                <a:latin typeface="Helvetica Neue"/>
              </a:rPr>
              <a:t>законопроект № 4685 </a:t>
            </a:r>
          </a:p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 </a:t>
            </a:r>
          </a:p>
        </p:txBody>
      </p:sp>
      <p:sp>
        <p:nvSpPr>
          <p:cNvPr id="20" name="Овал 19"/>
          <p:cNvSpPr/>
          <p:nvPr/>
        </p:nvSpPr>
        <p:spPr>
          <a:xfrm>
            <a:off x="3527425" y="2211388"/>
            <a:ext cx="2089150" cy="208915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grpSp>
        <p:nvGrpSpPr>
          <p:cNvPr id="26629" name="Группа 24"/>
          <p:cNvGrpSpPr>
            <a:grpSpLocks noChangeAspect="1"/>
          </p:cNvGrpSpPr>
          <p:nvPr/>
        </p:nvGrpSpPr>
        <p:grpSpPr bwMode="auto">
          <a:xfrm>
            <a:off x="2413000" y="228600"/>
            <a:ext cx="415925" cy="414338"/>
            <a:chOff x="287016" y="2506539"/>
            <a:chExt cx="1440000" cy="1439998"/>
          </a:xfrm>
        </p:grpSpPr>
        <p:pic>
          <p:nvPicPr>
            <p:cNvPr id="2664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7016" y="2506539"/>
              <a:ext cx="1440000" cy="1439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9" name="Рисунок 31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3039" y="2756481"/>
              <a:ext cx="1044000" cy="1044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30" name="Группа 35"/>
          <p:cNvGrpSpPr>
            <a:grpSpLocks noChangeAspect="1"/>
          </p:cNvGrpSpPr>
          <p:nvPr/>
        </p:nvGrpSpPr>
        <p:grpSpPr bwMode="auto">
          <a:xfrm>
            <a:off x="8091488" y="233363"/>
            <a:ext cx="433387" cy="434975"/>
            <a:chOff x="316969" y="9227294"/>
            <a:chExt cx="1440000" cy="1440000"/>
          </a:xfrm>
        </p:grpSpPr>
        <p:pic>
          <p:nvPicPr>
            <p:cNvPr id="26646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6969" y="922729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Рисунок 4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04945" y="9486728"/>
              <a:ext cx="936000" cy="93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31" name="Группа 50"/>
          <p:cNvGrpSpPr>
            <a:grpSpLocks noChangeAspect="1"/>
          </p:cNvGrpSpPr>
          <p:nvPr/>
        </p:nvGrpSpPr>
        <p:grpSpPr bwMode="auto">
          <a:xfrm>
            <a:off x="4435475" y="223838"/>
            <a:ext cx="425450" cy="427037"/>
            <a:chOff x="316969" y="4620495"/>
            <a:chExt cx="1440000" cy="1440000"/>
          </a:xfrm>
        </p:grpSpPr>
        <p:pic>
          <p:nvPicPr>
            <p:cNvPr id="26644" name="Picture 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16969" y="4620495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5" name="Рисунок 52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168" y="4726926"/>
              <a:ext cx="1188000" cy="11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538" y="228600"/>
            <a:ext cx="4143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Рисунок 5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7388" y="269875"/>
            <a:ext cx="2730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Шестиугольник 1"/>
          <p:cNvSpPr/>
          <p:nvPr/>
        </p:nvSpPr>
        <p:spPr>
          <a:xfrm>
            <a:off x="6353175" y="168275"/>
            <a:ext cx="587375" cy="50800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pic>
        <p:nvPicPr>
          <p:cNvPr id="26635" name="Рисунок 49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57950" y="249238"/>
            <a:ext cx="376238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Box 58"/>
          <p:cNvSpPr txBox="1"/>
          <p:nvPr/>
        </p:nvSpPr>
        <p:spPr>
          <a:xfrm>
            <a:off x="1187450" y="1958975"/>
            <a:ext cx="2451100" cy="1093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Надійні інструменти електронної ідентифікації </a:t>
            </a:r>
            <a:r>
              <a:rPr lang="uk-UA" sz="1300">
                <a:latin typeface="Helvetica Neue"/>
              </a:rPr>
              <a:t>європейського </a:t>
            </a:r>
          </a:p>
          <a:p>
            <a:r>
              <a:rPr lang="uk-UA" sz="1300">
                <a:latin typeface="Helvetica Neue"/>
              </a:rPr>
              <a:t>стандарту для бізнесу </a:t>
            </a:r>
            <a:br>
              <a:rPr lang="uk-UA" sz="1300">
                <a:latin typeface="Helvetica Neue"/>
              </a:rPr>
            </a:br>
            <a:r>
              <a:rPr lang="uk-UA" sz="1300">
                <a:latin typeface="Helvetica Neue"/>
              </a:rPr>
              <a:t>та громадян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227763" y="1851025"/>
            <a:ext cx="2532062" cy="1201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До </a:t>
            </a:r>
            <a:r>
              <a:rPr lang="uk-UA" sz="2000" b="1">
                <a:solidFill>
                  <a:srgbClr val="0070C0"/>
                </a:solidFill>
                <a:latin typeface="Helvetica Neue"/>
              </a:rPr>
              <a:t>500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 млн нових клієнтів </a:t>
            </a:r>
            <a:r>
              <a:rPr lang="uk-UA" sz="1300">
                <a:latin typeface="Helvetica Neue"/>
              </a:rPr>
              <a:t>для українського бізнесу. Широкі можливості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участі</a:t>
            </a:r>
            <a:r>
              <a:rPr lang="uk-UA" sz="1300">
                <a:solidFill>
                  <a:srgbClr val="0070C0"/>
                </a:solidFill>
                <a:latin typeface="Helvetica Neue"/>
              </a:rPr>
              <a:t> </a:t>
            </a:r>
            <a:br>
              <a:rPr lang="uk-UA" sz="1300">
                <a:solidFill>
                  <a:srgbClr val="0070C0"/>
                </a:solidFill>
                <a:latin typeface="Helvetica Neue"/>
              </a:rPr>
            </a:br>
            <a:r>
              <a:rPr lang="uk-UA" sz="1300">
                <a:latin typeface="Helvetica Neue"/>
              </a:rPr>
              <a:t>в операціях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на</a:t>
            </a:r>
            <a:r>
              <a:rPr lang="en-US" sz="1300" b="1">
                <a:solidFill>
                  <a:srgbClr val="0070C0"/>
                </a:solidFill>
                <a:latin typeface="Helvetica Neue"/>
              </a:rPr>
              <a:t>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єдиному цифровому ринку ЄС</a:t>
            </a:r>
            <a:endParaRPr lang="uk-UA" sz="1300" b="1">
              <a:latin typeface="Helvetica Neue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89038" y="3406775"/>
            <a:ext cx="2449512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>
                <a:latin typeface="Helvetica Neue"/>
              </a:rPr>
              <a:t>Створення умов для взаємодії бізнесу </a:t>
            </a:r>
            <a:br>
              <a:rPr lang="uk-UA" sz="1300">
                <a:latin typeface="Helvetica Neue"/>
              </a:rPr>
            </a:br>
            <a:r>
              <a:rPr lang="uk-UA" sz="1300">
                <a:latin typeface="Helvetica Neue"/>
              </a:rPr>
              <a:t>з органами державної </a:t>
            </a:r>
            <a:br>
              <a:rPr lang="uk-UA" sz="1300">
                <a:latin typeface="Helvetica Neue"/>
              </a:rPr>
            </a:br>
            <a:r>
              <a:rPr lang="uk-UA" sz="1300">
                <a:latin typeface="Helvetica Neue"/>
              </a:rPr>
              <a:t>влади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он-лайн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227763" y="3406775"/>
            <a:ext cx="2665412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>
                <a:latin typeface="Helvetica Neue"/>
              </a:rPr>
              <a:t>Швидкий та зручний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он-лайн доступ до адміністративних та ринкових послуг</a:t>
            </a:r>
            <a:r>
              <a:rPr lang="uk-UA" sz="1300" b="1">
                <a:latin typeface="Helvetica Neue"/>
              </a:rPr>
              <a:t> </a:t>
            </a:r>
            <a:br>
              <a:rPr lang="uk-UA" sz="1300" b="1">
                <a:latin typeface="Helvetica Neue"/>
              </a:rPr>
            </a:br>
            <a:r>
              <a:rPr lang="uk-UA" sz="1300">
                <a:latin typeface="Helvetica Neue"/>
              </a:rPr>
              <a:t>для громадян</a:t>
            </a:r>
          </a:p>
        </p:txBody>
      </p:sp>
      <p:pic>
        <p:nvPicPr>
          <p:cNvPr id="26640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9288" y="1974850"/>
            <a:ext cx="5302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58800" y="3459163"/>
            <a:ext cx="5302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651500" y="3506788"/>
            <a:ext cx="5778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630863" y="1971675"/>
            <a:ext cx="530225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Прямая соединительная линия 20"/>
          <p:cNvCxnSpPr>
            <a:stCxn id="58" idx="3"/>
          </p:cNvCxnSpPr>
          <p:nvPr/>
        </p:nvCxnSpPr>
        <p:spPr>
          <a:xfrm flipV="1">
            <a:off x="1031875" y="417513"/>
            <a:ext cx="7059613" cy="1905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Шестиугольник 59"/>
          <p:cNvSpPr/>
          <p:nvPr/>
        </p:nvSpPr>
        <p:spPr>
          <a:xfrm>
            <a:off x="8001000" y="168275"/>
            <a:ext cx="587375" cy="50800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538" y="228600"/>
            <a:ext cx="4143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Shape 41"/>
          <p:cNvSpPr>
            <a:spLocks noChangeArrowheads="1"/>
          </p:cNvSpPr>
          <p:nvPr/>
        </p:nvSpPr>
        <p:spPr bwMode="auto">
          <a:xfrm>
            <a:off x="250825" y="422275"/>
            <a:ext cx="8642350" cy="4454525"/>
          </a:xfrm>
          <a:custGeom>
            <a:avLst/>
            <a:gdLst>
              <a:gd name="T0" fmla="*/ 196934 w 344965"/>
              <a:gd name="T1" fmla="*/ 0 h 184089"/>
              <a:gd name="T2" fmla="*/ 0 w 344965"/>
              <a:gd name="T3" fmla="*/ 7041 h 184089"/>
              <a:gd name="T4" fmla="*/ 0 w 344965"/>
              <a:gd name="T5" fmla="*/ 4453942 h 184089"/>
              <a:gd name="T6" fmla="*/ 8640960 w 344965"/>
              <a:gd name="T7" fmla="*/ 4453942 h 184089"/>
              <a:gd name="T8" fmla="*/ 8640960 w 344965"/>
              <a:gd name="T9" fmla="*/ 7041 h 184089"/>
              <a:gd name="T10" fmla="*/ 8474636 w 344965"/>
              <a:gd name="T11" fmla="*/ 7960 h 184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965"/>
              <a:gd name="T19" fmla="*/ 0 h 184089"/>
              <a:gd name="T20" fmla="*/ 344965 w 344965"/>
              <a:gd name="T21" fmla="*/ 184089 h 184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965" h="184089" extrusionOk="0">
                <a:moveTo>
                  <a:pt x="7862" y="0"/>
                </a:moveTo>
                <a:lnTo>
                  <a:pt x="0" y="291"/>
                </a:lnTo>
                <a:lnTo>
                  <a:pt x="0" y="184089"/>
                </a:lnTo>
                <a:lnTo>
                  <a:pt x="344965" y="184089"/>
                </a:lnTo>
                <a:lnTo>
                  <a:pt x="344965" y="291"/>
                </a:lnTo>
                <a:lnTo>
                  <a:pt x="338325" y="329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250825" y="723900"/>
            <a:ext cx="8642350" cy="5254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Helvetica Neue"/>
              </a:rPr>
              <a:t>МІЖНАРОДНІ СТАНДАРТИ ФІНАНСОВОЇ ЗВІТНОСТІ</a:t>
            </a:r>
          </a:p>
          <a:p>
            <a:pPr algn="ctr">
              <a:lnSpc>
                <a:spcPts val="2300"/>
              </a:lnSpc>
            </a:pPr>
            <a:r>
              <a:rPr lang="ru-RU" sz="2000">
                <a:solidFill>
                  <a:srgbClr val="0070C0"/>
                </a:solidFill>
                <a:latin typeface="Helvetica Neue"/>
              </a:rPr>
              <a:t>законопроект №4646-д</a:t>
            </a:r>
          </a:p>
          <a:p>
            <a:pPr algn="ctr">
              <a:lnSpc>
                <a:spcPts val="2300"/>
              </a:lnSpc>
            </a:pPr>
            <a:r>
              <a:rPr lang="ru-RU" sz="3200" b="1">
                <a:solidFill>
                  <a:schemeClr val="tx1"/>
                </a:solidFill>
                <a:latin typeface="Helvetica Neue"/>
              </a:rPr>
              <a:t> </a:t>
            </a:r>
          </a:p>
        </p:txBody>
      </p:sp>
      <p:sp>
        <p:nvSpPr>
          <p:cNvPr id="20" name="Овал 19"/>
          <p:cNvSpPr/>
          <p:nvPr/>
        </p:nvSpPr>
        <p:spPr>
          <a:xfrm>
            <a:off x="3527425" y="2211388"/>
            <a:ext cx="2089150" cy="20891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ym typeface="Arial"/>
            </a:endParaRPr>
          </a:p>
        </p:txBody>
      </p:sp>
      <p:pic>
        <p:nvPicPr>
          <p:cNvPr id="28679" name="Рисунок 2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388" y="269875"/>
            <a:ext cx="2730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80" name="Группа 24"/>
          <p:cNvGrpSpPr>
            <a:grpSpLocks noChangeAspect="1"/>
          </p:cNvGrpSpPr>
          <p:nvPr/>
        </p:nvGrpSpPr>
        <p:grpSpPr bwMode="auto">
          <a:xfrm>
            <a:off x="2413000" y="228600"/>
            <a:ext cx="415925" cy="414338"/>
            <a:chOff x="287016" y="2506539"/>
            <a:chExt cx="1440000" cy="1439998"/>
          </a:xfrm>
        </p:grpSpPr>
        <p:pic>
          <p:nvPicPr>
            <p:cNvPr id="2869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7016" y="2506539"/>
              <a:ext cx="1440000" cy="1439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7" name="Рисунок 3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03039" y="2756481"/>
              <a:ext cx="1044000" cy="1044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681" name="Группа 46"/>
          <p:cNvGrpSpPr>
            <a:grpSpLocks noChangeAspect="1"/>
          </p:cNvGrpSpPr>
          <p:nvPr/>
        </p:nvGrpSpPr>
        <p:grpSpPr bwMode="auto">
          <a:xfrm>
            <a:off x="6432550" y="236538"/>
            <a:ext cx="428625" cy="430212"/>
            <a:chOff x="287338" y="6955074"/>
            <a:chExt cx="1440000" cy="1440000"/>
          </a:xfrm>
        </p:grpSpPr>
        <p:pic>
          <p:nvPicPr>
            <p:cNvPr id="28694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87338" y="6955074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5" name="Рисунок 4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78706" y="7153074"/>
              <a:ext cx="1044000" cy="10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682" name="Группа 50"/>
          <p:cNvGrpSpPr>
            <a:grpSpLocks noChangeAspect="1"/>
          </p:cNvGrpSpPr>
          <p:nvPr/>
        </p:nvGrpSpPr>
        <p:grpSpPr bwMode="auto">
          <a:xfrm>
            <a:off x="4435475" y="223838"/>
            <a:ext cx="425450" cy="427037"/>
            <a:chOff x="316969" y="4620495"/>
            <a:chExt cx="1440000" cy="1440000"/>
          </a:xfrm>
        </p:grpSpPr>
        <p:pic>
          <p:nvPicPr>
            <p:cNvPr id="28692" name="Picture 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16969" y="4620495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3" name="Рисунок 5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67168" y="4726926"/>
              <a:ext cx="1188000" cy="11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683" name="Рисунок 4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32763" y="247650"/>
            <a:ext cx="34131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TextBox 60"/>
          <p:cNvSpPr txBox="1"/>
          <p:nvPr/>
        </p:nvSpPr>
        <p:spPr>
          <a:xfrm>
            <a:off x="6227763" y="2139950"/>
            <a:ext cx="2592387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Інвестиційна привабливість </a:t>
            </a:r>
            <a:r>
              <a:rPr lang="uk-UA" sz="1300">
                <a:latin typeface="Helvetica Neue"/>
              </a:rPr>
              <a:t>українських підприємств для іноземних інвесторів</a:t>
            </a:r>
            <a:endParaRPr lang="ru-RU" sz="1300">
              <a:latin typeface="Helvetica Neue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47750" y="2139950"/>
            <a:ext cx="2339975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Обов'язкове</a:t>
            </a:r>
            <a:r>
              <a:rPr lang="uk-UA" sz="1300">
                <a:solidFill>
                  <a:srgbClr val="0070C0"/>
                </a:solidFill>
                <a:latin typeface="Helvetica Neue"/>
              </a:rPr>
              <a:t> </a:t>
            </a:r>
            <a:r>
              <a:rPr lang="uk-UA" sz="1300">
                <a:latin typeface="Helvetica Neue"/>
              </a:rPr>
              <a:t>застосування міжнародних стандартів для великих  підприємств, та одночасне </a:t>
            </a:r>
            <a:r>
              <a:rPr lang="uk-UA" sz="1300" b="1">
                <a:solidFill>
                  <a:srgbClr val="1E70C0"/>
                </a:solidFill>
                <a:latin typeface="Helvetica Neue"/>
              </a:rPr>
              <a:t>зменшення </a:t>
            </a:r>
            <a:r>
              <a:rPr lang="ru-RU" sz="1300" b="1">
                <a:solidFill>
                  <a:srgbClr val="1E70C0"/>
                </a:solidFill>
                <a:latin typeface="Helvetica Neue"/>
              </a:rPr>
              <a:t> </a:t>
            </a:r>
            <a:r>
              <a:rPr lang="uk-UA" sz="1300" b="1">
                <a:solidFill>
                  <a:srgbClr val="1E70C0"/>
                </a:solidFill>
                <a:latin typeface="Helvetica Neue"/>
              </a:rPr>
              <a:t> звітності для малого бізнесу.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187450" y="3606800"/>
            <a:ext cx="2808288" cy="693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 b="1">
                <a:solidFill>
                  <a:srgbClr val="0070C0"/>
                </a:solidFill>
                <a:latin typeface="Helvetica Neue"/>
              </a:rPr>
              <a:t>Прозорість</a:t>
            </a:r>
            <a:r>
              <a:rPr lang="uk-UA" sz="1300">
                <a:solidFill>
                  <a:srgbClr val="0070C0"/>
                </a:solidFill>
                <a:latin typeface="Helvetica Neue"/>
              </a:rPr>
              <a:t> </a:t>
            </a:r>
            <a:r>
              <a:rPr lang="uk-UA" sz="1300">
                <a:latin typeface="Helvetica Neue"/>
              </a:rPr>
              <a:t>та підзвітність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компаній з видобутку </a:t>
            </a:r>
            <a:br>
              <a:rPr lang="uk-UA" sz="1300" b="1">
                <a:solidFill>
                  <a:srgbClr val="0070C0"/>
                </a:solidFill>
                <a:latin typeface="Helvetica Neue"/>
              </a:rPr>
            </a:br>
            <a:r>
              <a:rPr lang="uk-UA" sz="1300" b="1">
                <a:solidFill>
                  <a:srgbClr val="0070C0"/>
                </a:solidFill>
                <a:latin typeface="Helvetica Neue"/>
              </a:rPr>
              <a:t>корисних копалин</a:t>
            </a:r>
            <a:endParaRPr lang="uk-UA" sz="1300">
              <a:latin typeface="Helvetica Neue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227763" y="3606800"/>
            <a:ext cx="2359025" cy="693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1300">
                <a:latin typeface="Helvetica Neue"/>
              </a:rPr>
              <a:t>Відкритий </a:t>
            </a:r>
            <a:r>
              <a:rPr lang="uk-UA" sz="1300" b="1">
                <a:solidFill>
                  <a:srgbClr val="0070C0"/>
                </a:solidFill>
                <a:latin typeface="Helvetica Neue"/>
              </a:rPr>
              <a:t>безкоштовний доступ до фінансової звітності</a:t>
            </a:r>
            <a:r>
              <a:rPr lang="uk-UA" sz="1300">
                <a:solidFill>
                  <a:srgbClr val="0070C0"/>
                </a:solidFill>
                <a:latin typeface="Helvetica Neue"/>
              </a:rPr>
              <a:t> </a:t>
            </a:r>
            <a:r>
              <a:rPr lang="uk-UA" sz="1300">
                <a:latin typeface="Helvetica Neue"/>
              </a:rPr>
              <a:t>компаній для всіх</a:t>
            </a:r>
          </a:p>
        </p:txBody>
      </p:sp>
      <p:pic>
        <p:nvPicPr>
          <p:cNvPr id="28688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95963" y="2284413"/>
            <a:ext cx="5302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3700" y="35734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722938" y="3722688"/>
            <a:ext cx="433387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47650" y="2063750"/>
            <a:ext cx="9398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6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Shape 41"/>
          <p:cNvSpPr>
            <a:spLocks noChangeArrowheads="1"/>
          </p:cNvSpPr>
          <p:nvPr/>
        </p:nvSpPr>
        <p:spPr bwMode="auto">
          <a:xfrm>
            <a:off x="250825" y="428625"/>
            <a:ext cx="8642350" cy="4446588"/>
          </a:xfrm>
          <a:custGeom>
            <a:avLst/>
            <a:gdLst>
              <a:gd name="T0" fmla="*/ 0 w 344965"/>
              <a:gd name="T1" fmla="*/ 0 h 183798"/>
              <a:gd name="T2" fmla="*/ 344965 w 344965"/>
              <a:gd name="T3" fmla="*/ 183798 h 183798"/>
            </a:gdLst>
            <a:ahLst/>
            <a:cxnLst/>
            <a:rect l="T0" t="T1" r="T2" b="T3"/>
            <a:pathLst>
              <a:path w="344965" h="183798" extrusionOk="0">
                <a:moveTo>
                  <a:pt x="144041" y="38"/>
                </a:moveTo>
                <a:lnTo>
                  <a:pt x="0" y="0"/>
                </a:lnTo>
                <a:lnTo>
                  <a:pt x="0" y="183798"/>
                </a:lnTo>
                <a:lnTo>
                  <a:pt x="344965" y="183798"/>
                </a:lnTo>
                <a:lnTo>
                  <a:pt x="344965" y="0"/>
                </a:lnTo>
                <a:lnTo>
                  <a:pt x="202146" y="38"/>
                </a:lnTo>
              </a:path>
            </a:pathLst>
          </a:custGeom>
          <a:noFill/>
          <a:ln w="28575">
            <a:solidFill>
              <a:srgbClr val="FFCC00"/>
            </a:solidFill>
            <a:miter lim="800000"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0723" name="Freeform 5"/>
          <p:cNvSpPr>
            <a:spLocks noEditPoints="1"/>
          </p:cNvSpPr>
          <p:nvPr/>
        </p:nvSpPr>
        <p:spPr bwMode="auto">
          <a:xfrm>
            <a:off x="4376738" y="152400"/>
            <a:ext cx="387350" cy="593725"/>
          </a:xfrm>
          <a:custGeom>
            <a:avLst/>
            <a:gdLst>
              <a:gd name="T0" fmla="*/ 18300 w 573"/>
              <a:gd name="T1" fmla="*/ 290121 h 876"/>
              <a:gd name="T2" fmla="*/ 18300 w 573"/>
              <a:gd name="T3" fmla="*/ 121729 h 876"/>
              <a:gd name="T4" fmla="*/ 69812 w 573"/>
              <a:gd name="T5" fmla="*/ 200853 h 876"/>
              <a:gd name="T6" fmla="*/ 69812 w 573"/>
              <a:gd name="T7" fmla="*/ 369244 h 876"/>
              <a:gd name="T8" fmla="*/ 18300 w 573"/>
              <a:gd name="T9" fmla="*/ 290121 h 876"/>
              <a:gd name="T10" fmla="*/ 107090 w 573"/>
              <a:gd name="T11" fmla="*/ 459865 h 876"/>
              <a:gd name="T12" fmla="*/ 18300 w 573"/>
              <a:gd name="T13" fmla="*/ 459865 h 876"/>
              <a:gd name="T14" fmla="*/ 18300 w 573"/>
              <a:gd name="T15" fmla="*/ 323258 h 876"/>
              <a:gd name="T16" fmla="*/ 107090 w 573"/>
              <a:gd name="T17" fmla="*/ 459865 h 876"/>
              <a:gd name="T18" fmla="*/ 193847 w 573"/>
              <a:gd name="T19" fmla="*/ 353014 h 876"/>
              <a:gd name="T20" fmla="*/ 144368 w 573"/>
              <a:gd name="T21" fmla="*/ 281329 h 876"/>
              <a:gd name="T22" fmla="*/ 193847 w 573"/>
              <a:gd name="T23" fmla="*/ 64922 h 876"/>
              <a:gd name="T24" fmla="*/ 243325 w 573"/>
              <a:gd name="T25" fmla="*/ 281329 h 876"/>
              <a:gd name="T26" fmla="*/ 193847 w 573"/>
              <a:gd name="T27" fmla="*/ 353014 h 876"/>
              <a:gd name="T28" fmla="*/ 193847 w 573"/>
              <a:gd name="T29" fmla="*/ 558600 h 876"/>
              <a:gd name="T30" fmla="*/ 135557 w 573"/>
              <a:gd name="T31" fmla="*/ 470009 h 876"/>
              <a:gd name="T32" fmla="*/ 193847 w 573"/>
              <a:gd name="T33" fmla="*/ 385475 h 876"/>
              <a:gd name="T34" fmla="*/ 252136 w 573"/>
              <a:gd name="T35" fmla="*/ 470009 h 876"/>
              <a:gd name="T36" fmla="*/ 193847 w 573"/>
              <a:gd name="T37" fmla="*/ 558600 h 876"/>
              <a:gd name="T38" fmla="*/ 370071 w 573"/>
              <a:gd name="T39" fmla="*/ 121729 h 876"/>
              <a:gd name="T40" fmla="*/ 370071 w 573"/>
              <a:gd name="T41" fmla="*/ 290121 h 876"/>
              <a:gd name="T42" fmla="*/ 318559 w 573"/>
              <a:gd name="T43" fmla="*/ 369244 h 876"/>
              <a:gd name="T44" fmla="*/ 318559 w 573"/>
              <a:gd name="T45" fmla="*/ 200853 h 876"/>
              <a:gd name="T46" fmla="*/ 370071 w 573"/>
              <a:gd name="T47" fmla="*/ 121729 h 876"/>
              <a:gd name="T48" fmla="*/ 370071 w 573"/>
              <a:gd name="T49" fmla="*/ 323258 h 876"/>
              <a:gd name="T50" fmla="*/ 370071 w 573"/>
              <a:gd name="T51" fmla="*/ 459865 h 876"/>
              <a:gd name="T52" fmla="*/ 280603 w 573"/>
              <a:gd name="T53" fmla="*/ 459865 h 876"/>
              <a:gd name="T54" fmla="*/ 370071 w 573"/>
              <a:gd name="T55" fmla="*/ 323258 h 876"/>
              <a:gd name="T56" fmla="*/ 300937 w 573"/>
              <a:gd name="T57" fmla="*/ 194090 h 876"/>
              <a:gd name="T58" fmla="*/ 300259 w 573"/>
              <a:gd name="T59" fmla="*/ 194766 h 876"/>
              <a:gd name="T60" fmla="*/ 300259 w 573"/>
              <a:gd name="T61" fmla="*/ 396972 h 876"/>
              <a:gd name="T62" fmla="*/ 262981 w 573"/>
              <a:gd name="T63" fmla="*/ 453778 h 876"/>
              <a:gd name="T64" fmla="*/ 229091 w 573"/>
              <a:gd name="T65" fmla="*/ 404411 h 876"/>
              <a:gd name="T66" fmla="*/ 229091 w 573"/>
              <a:gd name="T67" fmla="*/ 403734 h 876"/>
              <a:gd name="T68" fmla="*/ 205369 w 573"/>
              <a:gd name="T69" fmla="*/ 369244 h 876"/>
              <a:gd name="T70" fmla="*/ 262981 w 573"/>
              <a:gd name="T71" fmla="*/ 284710 h 876"/>
              <a:gd name="T72" fmla="*/ 193847 w 573"/>
              <a:gd name="T73" fmla="*/ 0 h 876"/>
              <a:gd name="T74" fmla="*/ 193847 w 573"/>
              <a:gd name="T75" fmla="*/ 0 h 876"/>
              <a:gd name="T76" fmla="*/ 125390 w 573"/>
              <a:gd name="T77" fmla="*/ 284710 h 876"/>
              <a:gd name="T78" fmla="*/ 183002 w 573"/>
              <a:gd name="T79" fmla="*/ 369244 h 876"/>
              <a:gd name="T80" fmla="*/ 158602 w 573"/>
              <a:gd name="T81" fmla="*/ 403734 h 876"/>
              <a:gd name="T82" fmla="*/ 158602 w 573"/>
              <a:gd name="T83" fmla="*/ 404411 h 876"/>
              <a:gd name="T84" fmla="*/ 125390 w 573"/>
              <a:gd name="T85" fmla="*/ 453778 h 876"/>
              <a:gd name="T86" fmla="*/ 88112 w 573"/>
              <a:gd name="T87" fmla="*/ 396972 h 876"/>
              <a:gd name="T88" fmla="*/ 88112 w 573"/>
              <a:gd name="T89" fmla="*/ 194766 h 876"/>
              <a:gd name="T90" fmla="*/ 87434 w 573"/>
              <a:gd name="T91" fmla="*/ 194090 h 876"/>
              <a:gd name="T92" fmla="*/ 0 w 573"/>
              <a:gd name="T93" fmla="*/ 63570 h 876"/>
              <a:gd name="T94" fmla="*/ 0 w 573"/>
              <a:gd name="T95" fmla="*/ 477448 h 876"/>
              <a:gd name="T96" fmla="*/ 119290 w 573"/>
              <a:gd name="T97" fmla="*/ 477448 h 876"/>
              <a:gd name="T98" fmla="*/ 193847 w 573"/>
              <a:gd name="T99" fmla="*/ 592414 h 876"/>
              <a:gd name="T100" fmla="*/ 268403 w 573"/>
              <a:gd name="T101" fmla="*/ 477448 h 876"/>
              <a:gd name="T102" fmla="*/ 388371 w 573"/>
              <a:gd name="T103" fmla="*/ 477448 h 876"/>
              <a:gd name="T104" fmla="*/ 388371 w 573"/>
              <a:gd name="T105" fmla="*/ 63570 h 876"/>
              <a:gd name="T106" fmla="*/ 300937 w 573"/>
              <a:gd name="T107" fmla="*/ 194090 h 87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876"/>
              <a:gd name="T164" fmla="*/ 573 w 573"/>
              <a:gd name="T165" fmla="*/ 876 h 87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876">
                <a:moveTo>
                  <a:pt x="27" y="429"/>
                </a:moveTo>
                <a:cubicBezTo>
                  <a:pt x="27" y="180"/>
                  <a:pt x="27" y="180"/>
                  <a:pt x="27" y="180"/>
                </a:cubicBezTo>
                <a:cubicBezTo>
                  <a:pt x="103" y="297"/>
                  <a:pt x="103" y="297"/>
                  <a:pt x="103" y="297"/>
                </a:cubicBezTo>
                <a:cubicBezTo>
                  <a:pt x="103" y="546"/>
                  <a:pt x="103" y="546"/>
                  <a:pt x="103" y="546"/>
                </a:cubicBezTo>
                <a:lnTo>
                  <a:pt x="27" y="429"/>
                </a:lnTo>
                <a:close/>
                <a:moveTo>
                  <a:pt x="158" y="680"/>
                </a:moveTo>
                <a:cubicBezTo>
                  <a:pt x="27" y="680"/>
                  <a:pt x="27" y="680"/>
                  <a:pt x="27" y="680"/>
                </a:cubicBezTo>
                <a:cubicBezTo>
                  <a:pt x="27" y="478"/>
                  <a:pt x="27" y="478"/>
                  <a:pt x="27" y="478"/>
                </a:cubicBezTo>
                <a:lnTo>
                  <a:pt x="158" y="680"/>
                </a:lnTo>
                <a:close/>
                <a:moveTo>
                  <a:pt x="286" y="522"/>
                </a:moveTo>
                <a:cubicBezTo>
                  <a:pt x="213" y="416"/>
                  <a:pt x="213" y="416"/>
                  <a:pt x="213" y="416"/>
                </a:cubicBezTo>
                <a:cubicBezTo>
                  <a:pt x="286" y="96"/>
                  <a:pt x="286" y="96"/>
                  <a:pt x="286" y="96"/>
                </a:cubicBezTo>
                <a:cubicBezTo>
                  <a:pt x="359" y="416"/>
                  <a:pt x="359" y="416"/>
                  <a:pt x="359" y="416"/>
                </a:cubicBezTo>
                <a:lnTo>
                  <a:pt x="286" y="522"/>
                </a:lnTo>
                <a:close/>
                <a:moveTo>
                  <a:pt x="286" y="826"/>
                </a:moveTo>
                <a:cubicBezTo>
                  <a:pt x="200" y="695"/>
                  <a:pt x="200" y="695"/>
                  <a:pt x="200" y="695"/>
                </a:cubicBezTo>
                <a:cubicBezTo>
                  <a:pt x="286" y="570"/>
                  <a:pt x="286" y="570"/>
                  <a:pt x="286" y="570"/>
                </a:cubicBezTo>
                <a:cubicBezTo>
                  <a:pt x="372" y="695"/>
                  <a:pt x="372" y="695"/>
                  <a:pt x="372" y="695"/>
                </a:cubicBezTo>
                <a:lnTo>
                  <a:pt x="286" y="826"/>
                </a:lnTo>
                <a:close/>
                <a:moveTo>
                  <a:pt x="546" y="180"/>
                </a:moveTo>
                <a:cubicBezTo>
                  <a:pt x="546" y="429"/>
                  <a:pt x="546" y="429"/>
                  <a:pt x="546" y="429"/>
                </a:cubicBezTo>
                <a:cubicBezTo>
                  <a:pt x="470" y="546"/>
                  <a:pt x="470" y="546"/>
                  <a:pt x="470" y="546"/>
                </a:cubicBezTo>
                <a:cubicBezTo>
                  <a:pt x="470" y="297"/>
                  <a:pt x="470" y="297"/>
                  <a:pt x="470" y="297"/>
                </a:cubicBezTo>
                <a:lnTo>
                  <a:pt x="546" y="180"/>
                </a:lnTo>
                <a:close/>
                <a:moveTo>
                  <a:pt x="546" y="478"/>
                </a:moveTo>
                <a:cubicBezTo>
                  <a:pt x="546" y="680"/>
                  <a:pt x="546" y="680"/>
                  <a:pt x="546" y="680"/>
                </a:cubicBezTo>
                <a:cubicBezTo>
                  <a:pt x="414" y="680"/>
                  <a:pt x="414" y="680"/>
                  <a:pt x="414" y="680"/>
                </a:cubicBezTo>
                <a:lnTo>
                  <a:pt x="546" y="478"/>
                </a:lnTo>
                <a:close/>
                <a:moveTo>
                  <a:pt x="444" y="287"/>
                </a:moveTo>
                <a:cubicBezTo>
                  <a:pt x="443" y="288"/>
                  <a:pt x="443" y="288"/>
                  <a:pt x="443" y="288"/>
                </a:cubicBezTo>
                <a:cubicBezTo>
                  <a:pt x="443" y="587"/>
                  <a:pt x="443" y="587"/>
                  <a:pt x="443" y="587"/>
                </a:cubicBezTo>
                <a:cubicBezTo>
                  <a:pt x="388" y="671"/>
                  <a:pt x="388" y="671"/>
                  <a:pt x="388" y="671"/>
                </a:cubicBezTo>
                <a:cubicBezTo>
                  <a:pt x="338" y="598"/>
                  <a:pt x="338" y="598"/>
                  <a:pt x="338" y="598"/>
                </a:cubicBezTo>
                <a:cubicBezTo>
                  <a:pt x="338" y="597"/>
                  <a:pt x="338" y="597"/>
                  <a:pt x="338" y="597"/>
                </a:cubicBezTo>
                <a:cubicBezTo>
                  <a:pt x="303" y="546"/>
                  <a:pt x="303" y="546"/>
                  <a:pt x="303" y="546"/>
                </a:cubicBezTo>
                <a:cubicBezTo>
                  <a:pt x="388" y="421"/>
                  <a:pt x="388" y="421"/>
                  <a:pt x="388" y="42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85" y="421"/>
                  <a:pt x="185" y="421"/>
                  <a:pt x="185" y="421"/>
                </a:cubicBezTo>
                <a:cubicBezTo>
                  <a:pt x="270" y="546"/>
                  <a:pt x="270" y="546"/>
                  <a:pt x="270" y="546"/>
                </a:cubicBezTo>
                <a:cubicBezTo>
                  <a:pt x="234" y="597"/>
                  <a:pt x="234" y="597"/>
                  <a:pt x="234" y="597"/>
                </a:cubicBezTo>
                <a:cubicBezTo>
                  <a:pt x="234" y="598"/>
                  <a:pt x="234" y="598"/>
                  <a:pt x="234" y="598"/>
                </a:cubicBezTo>
                <a:cubicBezTo>
                  <a:pt x="185" y="671"/>
                  <a:pt x="185" y="671"/>
                  <a:pt x="185" y="671"/>
                </a:cubicBezTo>
                <a:cubicBezTo>
                  <a:pt x="130" y="587"/>
                  <a:pt x="130" y="587"/>
                  <a:pt x="130" y="587"/>
                </a:cubicBezTo>
                <a:cubicBezTo>
                  <a:pt x="130" y="288"/>
                  <a:pt x="130" y="288"/>
                  <a:pt x="130" y="288"/>
                </a:cubicBezTo>
                <a:cubicBezTo>
                  <a:pt x="129" y="287"/>
                  <a:pt x="129" y="287"/>
                  <a:pt x="129" y="287"/>
                </a:cubicBezTo>
                <a:cubicBezTo>
                  <a:pt x="69" y="197"/>
                  <a:pt x="23" y="128"/>
                  <a:pt x="0" y="94"/>
                </a:cubicBezTo>
                <a:cubicBezTo>
                  <a:pt x="0" y="706"/>
                  <a:pt x="0" y="706"/>
                  <a:pt x="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286" y="876"/>
                  <a:pt x="286" y="876"/>
                  <a:pt x="286" y="876"/>
                </a:cubicBezTo>
                <a:cubicBezTo>
                  <a:pt x="396" y="706"/>
                  <a:pt x="396" y="706"/>
                  <a:pt x="396" y="706"/>
                </a:cubicBezTo>
                <a:cubicBezTo>
                  <a:pt x="573" y="706"/>
                  <a:pt x="573" y="706"/>
                  <a:pt x="573" y="706"/>
                </a:cubicBezTo>
                <a:cubicBezTo>
                  <a:pt x="573" y="94"/>
                  <a:pt x="573" y="94"/>
                  <a:pt x="573" y="94"/>
                </a:cubicBezTo>
                <a:cubicBezTo>
                  <a:pt x="557" y="118"/>
                  <a:pt x="504" y="197"/>
                  <a:pt x="444" y="287"/>
                </a:cubicBezTo>
              </a:path>
            </a:pathLst>
          </a:cu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525" y="1635125"/>
            <a:ext cx="3240088" cy="1695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uk-UA" sz="2400" b="1">
                <a:solidFill>
                  <a:schemeClr val="bg1"/>
                </a:solidFill>
                <a:latin typeface="Helvetica Neue"/>
              </a:rPr>
              <a:t>законопроектів,</a:t>
            </a:r>
          </a:p>
          <a:p>
            <a:pPr>
              <a:lnSpc>
                <a:spcPts val="3000"/>
              </a:lnSpc>
            </a:pPr>
            <a:r>
              <a:rPr lang="uk-UA" sz="3400" b="1">
                <a:solidFill>
                  <a:schemeClr val="bg1"/>
                </a:solidFill>
                <a:latin typeface="Helvetica Neue"/>
              </a:rPr>
              <a:t>які змінять</a:t>
            </a:r>
          </a:p>
          <a:p>
            <a:pPr>
              <a:lnSpc>
                <a:spcPts val="5000"/>
              </a:lnSpc>
            </a:pPr>
            <a:r>
              <a:rPr lang="uk-UA" sz="4400" b="1">
                <a:solidFill>
                  <a:schemeClr val="bg1"/>
                </a:solidFill>
                <a:latin typeface="Helvetica Neue"/>
              </a:rPr>
              <a:t>КРАЇНУ</a:t>
            </a:r>
            <a:r>
              <a:rPr lang="uk-UA" sz="3600" b="1">
                <a:solidFill>
                  <a:schemeClr val="bg1"/>
                </a:solidFill>
                <a:latin typeface="Helvetica Neue"/>
              </a:rPr>
              <a:t> </a:t>
            </a:r>
            <a:endParaRPr lang="ru-RU" sz="3600" b="1">
              <a:solidFill>
                <a:schemeClr val="bg1"/>
              </a:solidFill>
              <a:latin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013" y="3692525"/>
            <a:ext cx="8640762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D9D9D9"/>
                </a:solidFill>
                <a:latin typeface="Helvetica Neue"/>
              </a:rPr>
              <a:t>Капітальний ремонт країни передбачає послідовні і системні зміни</a:t>
            </a:r>
            <a:endParaRPr lang="ru-RU" sz="3200" b="1">
              <a:solidFill>
                <a:srgbClr val="D9D9D9"/>
              </a:solidFill>
              <a:latin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475" y="1323975"/>
            <a:ext cx="2305050" cy="2400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5000" b="1" kern="0" dirty="0">
                <a:solidFill>
                  <a:srgbClr val="FFCC00"/>
                </a:solidFill>
                <a:latin typeface="+mj-lt"/>
                <a:ea typeface="Arial"/>
                <a:cs typeface="Arial" pitchFamily="34" charset="0"/>
                <a:sym typeface="Arial"/>
              </a:rPr>
              <a:t>50</a:t>
            </a:r>
            <a:endParaRPr lang="uk-UA" sz="15000" b="1" kern="0" dirty="0">
              <a:solidFill>
                <a:srgbClr val="FFCC00"/>
              </a:solidFill>
              <a:latin typeface="+mj-lt"/>
              <a:ea typeface="Arial"/>
              <a:cs typeface="Arial" pitchFamily="34" charset="0"/>
              <a:sym typeface="Arial"/>
            </a:endParaRPr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1144588" y="849313"/>
            <a:ext cx="685165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600" b="1">
                <a:solidFill>
                  <a:schemeClr val="bg1"/>
                </a:solidFill>
                <a:latin typeface="Helvetica Neue"/>
                <a:ea typeface="Helvetica Neue"/>
                <a:cs typeface="Helvetica Neue"/>
              </a:rPr>
              <a:t>ЗАКОНОДАВЧА ОСІНЬ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2203450" y="1798638"/>
            <a:ext cx="1363663" cy="917575"/>
          </a:xfrm>
          <a:custGeom>
            <a:avLst/>
            <a:gdLst>
              <a:gd name="T0" fmla="*/ 3227 w 5163"/>
              <a:gd name="T1" fmla="*/ 418 h 3466"/>
              <a:gd name="T2" fmla="*/ 3625 w 5163"/>
              <a:gd name="T3" fmla="*/ 670 h 3466"/>
              <a:gd name="T4" fmla="*/ 4143 w 5163"/>
              <a:gd name="T5" fmla="*/ 524 h 3466"/>
              <a:gd name="T6" fmla="*/ 5013 w 5163"/>
              <a:gd name="T7" fmla="*/ 770 h 3466"/>
              <a:gd name="T8" fmla="*/ 5005 w 5163"/>
              <a:gd name="T9" fmla="*/ 1042 h 3466"/>
              <a:gd name="T10" fmla="*/ 4899 w 5163"/>
              <a:gd name="T11" fmla="*/ 1506 h 3466"/>
              <a:gd name="T12" fmla="*/ 4806 w 5163"/>
              <a:gd name="T13" fmla="*/ 1904 h 3466"/>
              <a:gd name="T14" fmla="*/ 4395 w 5163"/>
              <a:gd name="T15" fmla="*/ 2182 h 3466"/>
              <a:gd name="T16" fmla="*/ 4030 w 5163"/>
              <a:gd name="T17" fmla="*/ 2496 h 3466"/>
              <a:gd name="T18" fmla="*/ 3917 w 5163"/>
              <a:gd name="T19" fmla="*/ 2646 h 3466"/>
              <a:gd name="T20" fmla="*/ 3731 w 5163"/>
              <a:gd name="T21" fmla="*/ 2620 h 3466"/>
              <a:gd name="T22" fmla="*/ 3957 w 5163"/>
              <a:gd name="T23" fmla="*/ 2819 h 3466"/>
              <a:gd name="T24" fmla="*/ 4175 w 5163"/>
              <a:gd name="T25" fmla="*/ 2900 h 3466"/>
              <a:gd name="T26" fmla="*/ 4427 w 5163"/>
              <a:gd name="T27" fmla="*/ 2829 h 3466"/>
              <a:gd name="T28" fmla="*/ 4567 w 5163"/>
              <a:gd name="T29" fmla="*/ 2951 h 3466"/>
              <a:gd name="T30" fmla="*/ 3929 w 5163"/>
              <a:gd name="T31" fmla="*/ 3402 h 3466"/>
              <a:gd name="T32" fmla="*/ 3692 w 5163"/>
              <a:gd name="T33" fmla="*/ 3230 h 3466"/>
              <a:gd name="T34" fmla="*/ 3625 w 5163"/>
              <a:gd name="T35" fmla="*/ 2805 h 3466"/>
              <a:gd name="T36" fmla="*/ 3294 w 5163"/>
              <a:gd name="T37" fmla="*/ 2832 h 3466"/>
              <a:gd name="T38" fmla="*/ 3082 w 5163"/>
              <a:gd name="T39" fmla="*/ 2726 h 3466"/>
              <a:gd name="T40" fmla="*/ 2975 w 5163"/>
              <a:gd name="T41" fmla="*/ 2699 h 3466"/>
              <a:gd name="T42" fmla="*/ 2723 w 5163"/>
              <a:gd name="T43" fmla="*/ 2739 h 3466"/>
              <a:gd name="T44" fmla="*/ 2657 w 5163"/>
              <a:gd name="T45" fmla="*/ 2951 h 3466"/>
              <a:gd name="T46" fmla="*/ 2194 w 5163"/>
              <a:gd name="T47" fmla="*/ 3395 h 3466"/>
              <a:gd name="T48" fmla="*/ 2106 w 5163"/>
              <a:gd name="T49" fmla="*/ 3116 h 3466"/>
              <a:gd name="T50" fmla="*/ 2405 w 5163"/>
              <a:gd name="T51" fmla="*/ 2845 h 3466"/>
              <a:gd name="T52" fmla="*/ 2329 w 5163"/>
              <a:gd name="T53" fmla="*/ 2569 h 3466"/>
              <a:gd name="T54" fmla="*/ 1854 w 5163"/>
              <a:gd name="T55" fmla="*/ 2108 h 3466"/>
              <a:gd name="T56" fmla="*/ 907 w 5163"/>
              <a:gd name="T57" fmla="*/ 2474 h 3466"/>
              <a:gd name="T58" fmla="*/ 44 w 5163"/>
              <a:gd name="T59" fmla="*/ 2315 h 3466"/>
              <a:gd name="T60" fmla="*/ 146 w 5163"/>
              <a:gd name="T61" fmla="*/ 1981 h 3466"/>
              <a:gd name="T62" fmla="*/ 495 w 5163"/>
              <a:gd name="T63" fmla="*/ 1320 h 3466"/>
              <a:gd name="T64" fmla="*/ 747 w 5163"/>
              <a:gd name="T65" fmla="*/ 644 h 3466"/>
              <a:gd name="T66" fmla="*/ 1795 w 5163"/>
              <a:gd name="T67" fmla="*/ 644 h 3466"/>
              <a:gd name="T68" fmla="*/ 2140 w 5163"/>
              <a:gd name="T69" fmla="*/ 670 h 3466"/>
              <a:gd name="T70" fmla="*/ 2936 w 5163"/>
              <a:gd name="T71" fmla="*/ 20 h 3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63" h="3466">
                <a:moveTo>
                  <a:pt x="3188" y="193"/>
                </a:moveTo>
                <a:cubicBezTo>
                  <a:pt x="3241" y="233"/>
                  <a:pt x="3121" y="329"/>
                  <a:pt x="3227" y="418"/>
                </a:cubicBezTo>
                <a:cubicBezTo>
                  <a:pt x="3299" y="459"/>
                  <a:pt x="3412" y="455"/>
                  <a:pt x="3519" y="458"/>
                </a:cubicBezTo>
                <a:cubicBezTo>
                  <a:pt x="3645" y="490"/>
                  <a:pt x="3570" y="671"/>
                  <a:pt x="3625" y="670"/>
                </a:cubicBezTo>
                <a:cubicBezTo>
                  <a:pt x="3779" y="710"/>
                  <a:pt x="3875" y="657"/>
                  <a:pt x="3955" y="604"/>
                </a:cubicBezTo>
                <a:cubicBezTo>
                  <a:pt x="4021" y="560"/>
                  <a:pt x="4076" y="516"/>
                  <a:pt x="4143" y="524"/>
                </a:cubicBezTo>
                <a:cubicBezTo>
                  <a:pt x="4292" y="694"/>
                  <a:pt x="4499" y="675"/>
                  <a:pt x="4674" y="657"/>
                </a:cubicBezTo>
                <a:cubicBezTo>
                  <a:pt x="4843" y="639"/>
                  <a:pt x="4982" y="621"/>
                  <a:pt x="5013" y="770"/>
                </a:cubicBezTo>
                <a:cubicBezTo>
                  <a:pt x="4961" y="901"/>
                  <a:pt x="5101" y="901"/>
                  <a:pt x="5071" y="989"/>
                </a:cubicBezTo>
                <a:cubicBezTo>
                  <a:pt x="5053" y="1035"/>
                  <a:pt x="5015" y="1012"/>
                  <a:pt x="5005" y="1042"/>
                </a:cubicBezTo>
                <a:cubicBezTo>
                  <a:pt x="5036" y="1192"/>
                  <a:pt x="5163" y="1245"/>
                  <a:pt x="5124" y="1466"/>
                </a:cubicBezTo>
                <a:cubicBezTo>
                  <a:pt x="5098" y="1583"/>
                  <a:pt x="4989" y="1507"/>
                  <a:pt x="4899" y="1506"/>
                </a:cubicBezTo>
                <a:cubicBezTo>
                  <a:pt x="4810" y="1545"/>
                  <a:pt x="4762" y="1648"/>
                  <a:pt x="4766" y="1691"/>
                </a:cubicBezTo>
                <a:cubicBezTo>
                  <a:pt x="4756" y="1785"/>
                  <a:pt x="4861" y="1812"/>
                  <a:pt x="4806" y="1904"/>
                </a:cubicBezTo>
                <a:cubicBezTo>
                  <a:pt x="4539" y="1970"/>
                  <a:pt x="4652" y="2124"/>
                  <a:pt x="4461" y="2209"/>
                </a:cubicBezTo>
                <a:cubicBezTo>
                  <a:pt x="4437" y="2201"/>
                  <a:pt x="4406" y="2202"/>
                  <a:pt x="4395" y="2182"/>
                </a:cubicBezTo>
                <a:cubicBezTo>
                  <a:pt x="4300" y="2300"/>
                  <a:pt x="4125" y="2337"/>
                  <a:pt x="4090" y="2514"/>
                </a:cubicBezTo>
                <a:cubicBezTo>
                  <a:pt x="4054" y="2550"/>
                  <a:pt x="4040" y="2523"/>
                  <a:pt x="4030" y="2496"/>
                </a:cubicBezTo>
                <a:cubicBezTo>
                  <a:pt x="4021" y="2469"/>
                  <a:pt x="4016" y="2443"/>
                  <a:pt x="3998" y="2477"/>
                </a:cubicBezTo>
                <a:cubicBezTo>
                  <a:pt x="3979" y="2573"/>
                  <a:pt x="3955" y="2614"/>
                  <a:pt x="3917" y="2646"/>
                </a:cubicBezTo>
                <a:cubicBezTo>
                  <a:pt x="3882" y="2675"/>
                  <a:pt x="3834" y="2657"/>
                  <a:pt x="3796" y="2639"/>
                </a:cubicBezTo>
                <a:cubicBezTo>
                  <a:pt x="3766" y="2625"/>
                  <a:pt x="3740" y="2610"/>
                  <a:pt x="3731" y="2620"/>
                </a:cubicBezTo>
                <a:cubicBezTo>
                  <a:pt x="3683" y="2672"/>
                  <a:pt x="3811" y="2717"/>
                  <a:pt x="3904" y="2713"/>
                </a:cubicBezTo>
                <a:cubicBezTo>
                  <a:pt x="3960" y="2720"/>
                  <a:pt x="3909" y="2813"/>
                  <a:pt x="3957" y="2819"/>
                </a:cubicBezTo>
                <a:cubicBezTo>
                  <a:pt x="4049" y="2776"/>
                  <a:pt x="4051" y="2877"/>
                  <a:pt x="4103" y="2912"/>
                </a:cubicBezTo>
                <a:cubicBezTo>
                  <a:pt x="4129" y="2912"/>
                  <a:pt x="4152" y="2906"/>
                  <a:pt x="4175" y="2900"/>
                </a:cubicBezTo>
                <a:cubicBezTo>
                  <a:pt x="4217" y="2889"/>
                  <a:pt x="4254" y="2878"/>
                  <a:pt x="4288" y="2912"/>
                </a:cubicBezTo>
                <a:cubicBezTo>
                  <a:pt x="4340" y="2926"/>
                  <a:pt x="4386" y="2878"/>
                  <a:pt x="4427" y="2829"/>
                </a:cubicBezTo>
                <a:cubicBezTo>
                  <a:pt x="4477" y="2771"/>
                  <a:pt x="4519" y="2713"/>
                  <a:pt x="4554" y="2766"/>
                </a:cubicBezTo>
                <a:cubicBezTo>
                  <a:pt x="4508" y="2843"/>
                  <a:pt x="4574" y="2895"/>
                  <a:pt x="4567" y="2951"/>
                </a:cubicBezTo>
                <a:cubicBezTo>
                  <a:pt x="4495" y="3035"/>
                  <a:pt x="4296" y="2974"/>
                  <a:pt x="4263" y="3027"/>
                </a:cubicBezTo>
                <a:cubicBezTo>
                  <a:pt x="4022" y="3148"/>
                  <a:pt x="4068" y="3324"/>
                  <a:pt x="3929" y="3402"/>
                </a:cubicBezTo>
                <a:cubicBezTo>
                  <a:pt x="3840" y="3456"/>
                  <a:pt x="3821" y="3466"/>
                  <a:pt x="3758" y="3455"/>
                </a:cubicBezTo>
                <a:cubicBezTo>
                  <a:pt x="3677" y="3401"/>
                  <a:pt x="3736" y="3302"/>
                  <a:pt x="3692" y="3230"/>
                </a:cubicBezTo>
                <a:cubicBezTo>
                  <a:pt x="3633" y="3136"/>
                  <a:pt x="3392" y="3176"/>
                  <a:pt x="3373" y="3084"/>
                </a:cubicBezTo>
                <a:cubicBezTo>
                  <a:pt x="3378" y="2885"/>
                  <a:pt x="3635" y="2902"/>
                  <a:pt x="3625" y="2805"/>
                </a:cubicBezTo>
                <a:cubicBezTo>
                  <a:pt x="3625" y="2779"/>
                  <a:pt x="3532" y="2679"/>
                  <a:pt x="3493" y="2713"/>
                </a:cubicBezTo>
                <a:cubicBezTo>
                  <a:pt x="3425" y="2751"/>
                  <a:pt x="3371" y="2833"/>
                  <a:pt x="3294" y="2832"/>
                </a:cubicBezTo>
                <a:cubicBezTo>
                  <a:pt x="3214" y="2819"/>
                  <a:pt x="3190" y="2812"/>
                  <a:pt x="3090" y="2820"/>
                </a:cubicBezTo>
                <a:cubicBezTo>
                  <a:pt x="3018" y="2758"/>
                  <a:pt x="3117" y="2748"/>
                  <a:pt x="3082" y="2726"/>
                </a:cubicBezTo>
                <a:cubicBezTo>
                  <a:pt x="3073" y="2717"/>
                  <a:pt x="3057" y="2721"/>
                  <a:pt x="3039" y="2725"/>
                </a:cubicBezTo>
                <a:cubicBezTo>
                  <a:pt x="3013" y="2730"/>
                  <a:pt x="2985" y="2736"/>
                  <a:pt x="2975" y="2699"/>
                </a:cubicBezTo>
                <a:cubicBezTo>
                  <a:pt x="2994" y="2656"/>
                  <a:pt x="3117" y="2679"/>
                  <a:pt x="3095" y="2633"/>
                </a:cubicBezTo>
                <a:cubicBezTo>
                  <a:pt x="2994" y="2539"/>
                  <a:pt x="2703" y="2679"/>
                  <a:pt x="2723" y="2739"/>
                </a:cubicBezTo>
                <a:cubicBezTo>
                  <a:pt x="2696" y="2871"/>
                  <a:pt x="2658" y="2837"/>
                  <a:pt x="2604" y="2872"/>
                </a:cubicBezTo>
                <a:cubicBezTo>
                  <a:pt x="2608" y="2912"/>
                  <a:pt x="2655" y="2909"/>
                  <a:pt x="2657" y="2951"/>
                </a:cubicBezTo>
                <a:cubicBezTo>
                  <a:pt x="2658" y="3129"/>
                  <a:pt x="2453" y="3100"/>
                  <a:pt x="2445" y="3270"/>
                </a:cubicBezTo>
                <a:cubicBezTo>
                  <a:pt x="2395" y="3354"/>
                  <a:pt x="2247" y="3399"/>
                  <a:pt x="2194" y="3395"/>
                </a:cubicBezTo>
                <a:cubicBezTo>
                  <a:pt x="2122" y="3387"/>
                  <a:pt x="2004" y="3388"/>
                  <a:pt x="2007" y="3336"/>
                </a:cubicBezTo>
                <a:cubicBezTo>
                  <a:pt x="2011" y="3248"/>
                  <a:pt x="2065" y="3218"/>
                  <a:pt x="2106" y="3116"/>
                </a:cubicBezTo>
                <a:cubicBezTo>
                  <a:pt x="2109" y="3061"/>
                  <a:pt x="2203" y="3097"/>
                  <a:pt x="2206" y="3057"/>
                </a:cubicBezTo>
                <a:cubicBezTo>
                  <a:pt x="2183" y="2937"/>
                  <a:pt x="2212" y="2792"/>
                  <a:pt x="2405" y="2845"/>
                </a:cubicBezTo>
                <a:cubicBezTo>
                  <a:pt x="2430" y="2822"/>
                  <a:pt x="2446" y="2789"/>
                  <a:pt x="2472" y="2766"/>
                </a:cubicBezTo>
                <a:cubicBezTo>
                  <a:pt x="2528" y="2717"/>
                  <a:pt x="2350" y="2628"/>
                  <a:pt x="2329" y="2569"/>
                </a:cubicBezTo>
                <a:cubicBezTo>
                  <a:pt x="2304" y="2471"/>
                  <a:pt x="2172" y="2470"/>
                  <a:pt x="2127" y="2381"/>
                </a:cubicBezTo>
                <a:cubicBezTo>
                  <a:pt x="2143" y="2189"/>
                  <a:pt x="2005" y="2140"/>
                  <a:pt x="1854" y="2108"/>
                </a:cubicBezTo>
                <a:cubicBezTo>
                  <a:pt x="1556" y="2046"/>
                  <a:pt x="1321" y="2159"/>
                  <a:pt x="1194" y="2327"/>
                </a:cubicBezTo>
                <a:cubicBezTo>
                  <a:pt x="1178" y="2360"/>
                  <a:pt x="1075" y="2309"/>
                  <a:pt x="907" y="2474"/>
                </a:cubicBezTo>
                <a:cubicBezTo>
                  <a:pt x="633" y="2552"/>
                  <a:pt x="532" y="2587"/>
                  <a:pt x="296" y="2487"/>
                </a:cubicBezTo>
                <a:cubicBezTo>
                  <a:pt x="154" y="2427"/>
                  <a:pt x="106" y="2391"/>
                  <a:pt x="44" y="2315"/>
                </a:cubicBezTo>
                <a:cubicBezTo>
                  <a:pt x="0" y="2175"/>
                  <a:pt x="87" y="2112"/>
                  <a:pt x="106" y="1994"/>
                </a:cubicBezTo>
                <a:cubicBezTo>
                  <a:pt x="120" y="1964"/>
                  <a:pt x="133" y="1973"/>
                  <a:pt x="146" y="1981"/>
                </a:cubicBezTo>
                <a:cubicBezTo>
                  <a:pt x="160" y="1989"/>
                  <a:pt x="174" y="1997"/>
                  <a:pt x="190" y="1970"/>
                </a:cubicBezTo>
                <a:cubicBezTo>
                  <a:pt x="126" y="1689"/>
                  <a:pt x="479" y="1418"/>
                  <a:pt x="495" y="1320"/>
                </a:cubicBezTo>
                <a:cubicBezTo>
                  <a:pt x="541" y="1226"/>
                  <a:pt x="246" y="945"/>
                  <a:pt x="283" y="896"/>
                </a:cubicBezTo>
                <a:cubicBezTo>
                  <a:pt x="267" y="832"/>
                  <a:pt x="574" y="673"/>
                  <a:pt x="747" y="644"/>
                </a:cubicBezTo>
                <a:cubicBezTo>
                  <a:pt x="986" y="603"/>
                  <a:pt x="1089" y="712"/>
                  <a:pt x="1304" y="750"/>
                </a:cubicBezTo>
                <a:cubicBezTo>
                  <a:pt x="1504" y="750"/>
                  <a:pt x="1627" y="644"/>
                  <a:pt x="1795" y="644"/>
                </a:cubicBezTo>
                <a:cubicBezTo>
                  <a:pt x="1841" y="642"/>
                  <a:pt x="1866" y="655"/>
                  <a:pt x="1893" y="667"/>
                </a:cubicBezTo>
                <a:cubicBezTo>
                  <a:pt x="1937" y="687"/>
                  <a:pt x="1986" y="707"/>
                  <a:pt x="2140" y="670"/>
                </a:cubicBezTo>
                <a:cubicBezTo>
                  <a:pt x="2237" y="608"/>
                  <a:pt x="2181" y="393"/>
                  <a:pt x="2273" y="325"/>
                </a:cubicBezTo>
                <a:cubicBezTo>
                  <a:pt x="2498" y="228"/>
                  <a:pt x="2717" y="124"/>
                  <a:pt x="2936" y="20"/>
                </a:cubicBezTo>
                <a:cubicBezTo>
                  <a:pt x="3056" y="0"/>
                  <a:pt x="3042" y="75"/>
                  <a:pt x="3188" y="193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kern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dit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Custom 1">
      <a:majorFont>
        <a:latin typeface="Helvetica Neue"/>
        <a:ea typeface=""/>
        <a:cs typeface=""/>
      </a:majorFont>
      <a:minorFont>
        <a:latin typeface="Helvetica Ne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4490</TotalTime>
  <Words>389</Words>
  <Application>Microsoft Office PowerPoint</Application>
  <PresentationFormat>Экран (16:9)</PresentationFormat>
  <Paragraphs>104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Helvetica Neue</vt:lpstr>
      <vt:lpstr>Perdita template</vt:lpstr>
      <vt:lpstr>Perdita template</vt:lpstr>
      <vt:lpstr>Perdita template</vt:lpstr>
      <vt:lpstr>Perdita template</vt:lpstr>
      <vt:lpstr>Perdita template</vt:lpstr>
      <vt:lpstr>Perdita template</vt:lpstr>
      <vt:lpstr>Perdita template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Dmitriy Romanovich</dc:creator>
  <cp:lastModifiedBy>Admin</cp:lastModifiedBy>
  <cp:revision>380</cp:revision>
  <dcterms:modified xsi:type="dcterms:W3CDTF">2017-08-31T13:40:30Z</dcterms:modified>
</cp:coreProperties>
</file>